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906000" cy="6858000"/>
  <p:notesSz cx="68580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89407AEE-1756-448C-903A-06EF8E87A0A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950760" y="684360"/>
            <a:ext cx="4947480" cy="3423240"/>
          </a:xfrm>
          <a:prstGeom prst="rect">
            <a:avLst/>
          </a:prstGeom>
        </p:spPr>
      </p:sp>
      <p:sp>
        <p:nvSpPr>
          <p:cNvPr id="514"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15"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AC5F4A6F-5E87-4AAA-9403-09C91A6C421C}"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sldImg"/>
          </p:nvPr>
        </p:nvSpPr>
        <p:spPr>
          <a:xfrm>
            <a:off x="950760" y="684360"/>
            <a:ext cx="4947480" cy="3423240"/>
          </a:xfrm>
          <a:prstGeom prst="rect">
            <a:avLst/>
          </a:prstGeom>
        </p:spPr>
      </p:sp>
      <p:sp>
        <p:nvSpPr>
          <p:cNvPr id="541"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42"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C9831F2A-A37D-4BB2-90DA-1F4DF2209070}"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sldImg"/>
          </p:nvPr>
        </p:nvSpPr>
        <p:spPr>
          <a:xfrm>
            <a:off x="950760" y="684360"/>
            <a:ext cx="4947480" cy="3423240"/>
          </a:xfrm>
          <a:prstGeom prst="rect">
            <a:avLst/>
          </a:prstGeom>
        </p:spPr>
      </p:sp>
      <p:sp>
        <p:nvSpPr>
          <p:cNvPr id="544"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45"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72B5E28B-5A63-4644-8C95-7EF2ADB965EA}"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950760" y="684360"/>
            <a:ext cx="4947480" cy="342324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48"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B91BCAB6-DE69-4CB8-AA4A-59B48554E9C1}"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sldImg"/>
          </p:nvPr>
        </p:nvSpPr>
        <p:spPr>
          <a:xfrm>
            <a:off x="950760" y="684360"/>
            <a:ext cx="4947480" cy="3423240"/>
          </a:xfrm>
          <a:prstGeom prst="rect">
            <a:avLst/>
          </a:prstGeom>
        </p:spPr>
      </p:sp>
      <p:sp>
        <p:nvSpPr>
          <p:cNvPr id="550"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51"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D8037FA0-3D57-4C07-9130-EE6D2ED1490D}"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Img"/>
          </p:nvPr>
        </p:nvSpPr>
        <p:spPr>
          <a:xfrm>
            <a:off x="950760" y="684360"/>
            <a:ext cx="4947480" cy="342324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54"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24937B0D-2FB4-43C8-938B-F01920050DAD}"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ldImg"/>
          </p:nvPr>
        </p:nvSpPr>
        <p:spPr>
          <a:xfrm>
            <a:off x="950760" y="684360"/>
            <a:ext cx="4947480" cy="3423240"/>
          </a:xfrm>
          <a:prstGeom prst="rect">
            <a:avLst/>
          </a:prstGeom>
        </p:spPr>
      </p:sp>
      <p:sp>
        <p:nvSpPr>
          <p:cNvPr id="556"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57"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652AFB6B-1493-4F0A-A6D0-9A87DCB60074}"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sldImg"/>
          </p:nvPr>
        </p:nvSpPr>
        <p:spPr>
          <a:xfrm>
            <a:off x="950760" y="684360"/>
            <a:ext cx="4947480" cy="3423240"/>
          </a:xfrm>
          <a:prstGeom prst="rect">
            <a:avLst/>
          </a:prstGeom>
        </p:spPr>
      </p:sp>
      <p:sp>
        <p:nvSpPr>
          <p:cNvPr id="559"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60"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063A5178-6E77-44B1-8169-81918337B27C}"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sldImg"/>
          </p:nvPr>
        </p:nvSpPr>
        <p:spPr>
          <a:xfrm>
            <a:off x="950760" y="684360"/>
            <a:ext cx="4947480" cy="342324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63"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E360F392-C5FE-4E23-9653-BCB22A77A0BF}"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sldImg"/>
          </p:nvPr>
        </p:nvSpPr>
        <p:spPr>
          <a:xfrm>
            <a:off x="950760" y="684360"/>
            <a:ext cx="4947480" cy="3423240"/>
          </a:xfrm>
          <a:prstGeom prst="rect">
            <a:avLst/>
          </a:prstGeom>
        </p:spPr>
      </p:sp>
      <p:sp>
        <p:nvSpPr>
          <p:cNvPr id="565"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66"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C9F27A92-9AD5-45C9-AB20-26D21102AD30}"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sldImg"/>
          </p:nvPr>
        </p:nvSpPr>
        <p:spPr>
          <a:xfrm>
            <a:off x="950760" y="684360"/>
            <a:ext cx="4947480" cy="342324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69"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A5732C07-0961-4D13-B244-F38EA65F5F20}"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950760" y="684360"/>
            <a:ext cx="4947480" cy="3423240"/>
          </a:xfrm>
          <a:prstGeom prst="rect">
            <a:avLst/>
          </a:prstGeom>
        </p:spPr>
      </p:sp>
      <p:sp>
        <p:nvSpPr>
          <p:cNvPr id="517"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18"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FBAF1FB9-AF94-40F9-9136-8A0F0C152EB4}"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sldImg"/>
          </p:nvPr>
        </p:nvSpPr>
        <p:spPr>
          <a:xfrm>
            <a:off x="950760" y="684360"/>
            <a:ext cx="4947480" cy="3423240"/>
          </a:xfrm>
          <a:prstGeom prst="rect">
            <a:avLst/>
          </a:prstGeom>
        </p:spPr>
      </p:sp>
      <p:sp>
        <p:nvSpPr>
          <p:cNvPr id="571"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72"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28C05C7C-121F-4DAD-A499-279627049565}"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sldImg"/>
          </p:nvPr>
        </p:nvSpPr>
        <p:spPr>
          <a:xfrm>
            <a:off x="950760" y="684360"/>
            <a:ext cx="4947480" cy="3423240"/>
          </a:xfrm>
          <a:prstGeom prst="rect">
            <a:avLst/>
          </a:prstGeom>
        </p:spPr>
      </p:sp>
      <p:sp>
        <p:nvSpPr>
          <p:cNvPr id="574"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75"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E52A86D1-A30C-4C7E-A24D-AD371B5FEE39}"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950760" y="684360"/>
            <a:ext cx="4947480" cy="3423240"/>
          </a:xfrm>
          <a:prstGeom prst="rect">
            <a:avLst/>
          </a:prstGeom>
        </p:spPr>
      </p:sp>
      <p:sp>
        <p:nvSpPr>
          <p:cNvPr id="577"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78"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ABF4F367-60C3-4DD7-BD83-F5AFEABEAC79}"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950760" y="684360"/>
            <a:ext cx="4947480" cy="3423240"/>
          </a:xfrm>
          <a:prstGeom prst="rect">
            <a:avLst/>
          </a:prstGeom>
        </p:spPr>
      </p:sp>
      <p:sp>
        <p:nvSpPr>
          <p:cNvPr id="580"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81"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7515BC86-6BD9-4BD5-AD33-2139D6767C5B}"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950760" y="684360"/>
            <a:ext cx="4947480" cy="3423240"/>
          </a:xfrm>
          <a:prstGeom prst="rect">
            <a:avLst/>
          </a:prstGeom>
        </p:spPr>
      </p:sp>
      <p:sp>
        <p:nvSpPr>
          <p:cNvPr id="583"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84"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FBB0B389-CD57-461C-B43D-A529547449C4}"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950760" y="684360"/>
            <a:ext cx="4947480" cy="3423240"/>
          </a:xfrm>
          <a:prstGeom prst="rect">
            <a:avLst/>
          </a:prstGeom>
        </p:spPr>
      </p:sp>
      <p:sp>
        <p:nvSpPr>
          <p:cNvPr id="586"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87"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2DC318E4-0BC6-49B7-8378-AF0A354B89CE}"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950760" y="684360"/>
            <a:ext cx="4947480" cy="3423240"/>
          </a:xfrm>
          <a:prstGeom prst="rect">
            <a:avLst/>
          </a:prstGeom>
        </p:spPr>
      </p:sp>
      <p:sp>
        <p:nvSpPr>
          <p:cNvPr id="589"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90"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0AC12BD4-13D8-48EE-A826-F3E71092B6EC}"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950760" y="684360"/>
            <a:ext cx="4947480" cy="3423240"/>
          </a:xfrm>
          <a:prstGeom prst="rect">
            <a:avLst/>
          </a:prstGeom>
        </p:spPr>
      </p:sp>
      <p:sp>
        <p:nvSpPr>
          <p:cNvPr id="592"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93"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6E6A4604-393F-4801-BB27-7584C4949659}"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950760" y="684360"/>
            <a:ext cx="4947480" cy="3423240"/>
          </a:xfrm>
          <a:prstGeom prst="rect">
            <a:avLst/>
          </a:prstGeom>
        </p:spPr>
      </p:sp>
      <p:sp>
        <p:nvSpPr>
          <p:cNvPr id="520"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21"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20E5DD3E-385B-4275-B9E1-5848BA7D9FB4}"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950760" y="684360"/>
            <a:ext cx="4947480" cy="3423240"/>
          </a:xfrm>
          <a:prstGeom prst="rect">
            <a:avLst/>
          </a:prstGeom>
        </p:spPr>
      </p:sp>
      <p:sp>
        <p:nvSpPr>
          <p:cNvPr id="523"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24"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8A4477A3-893E-4046-982C-CF77D68678FB}"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950760" y="684360"/>
            <a:ext cx="4947480" cy="3423240"/>
          </a:xfrm>
          <a:prstGeom prst="rect">
            <a:avLst/>
          </a:prstGeom>
        </p:spPr>
      </p:sp>
      <p:sp>
        <p:nvSpPr>
          <p:cNvPr id="526"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27"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B094EA66-B8E3-4C36-9CF3-E5F9C304E5CB}"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950760" y="684360"/>
            <a:ext cx="4947480" cy="3423240"/>
          </a:xfrm>
          <a:prstGeom prst="rect">
            <a:avLst/>
          </a:prstGeom>
        </p:spPr>
      </p:sp>
      <p:sp>
        <p:nvSpPr>
          <p:cNvPr id="529"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30"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B8CD6409-B947-41A8-A9F9-CE4D89AD436F}"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950760" y="684360"/>
            <a:ext cx="4947480" cy="342324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33"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135D1BE0-E460-4CAA-B439-0687B3DE1FD3}"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Img"/>
          </p:nvPr>
        </p:nvSpPr>
        <p:spPr>
          <a:xfrm>
            <a:off x="950760" y="684360"/>
            <a:ext cx="4947480" cy="3423240"/>
          </a:xfrm>
          <a:prstGeom prst="rect">
            <a:avLst/>
          </a:prstGeom>
        </p:spPr>
      </p:sp>
      <p:sp>
        <p:nvSpPr>
          <p:cNvPr id="535"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36"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9C95905A-AA1D-40FC-8093-FA227D2CB51D}"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Img"/>
          </p:nvPr>
        </p:nvSpPr>
        <p:spPr>
          <a:xfrm>
            <a:off x="950760" y="684360"/>
            <a:ext cx="4947480" cy="342324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rIns="0" tIns="0" bIns="0"/>
          <a:p>
            <a:pPr marL="216000" indent="-209520">
              <a:lnSpc>
                <a:spcPct val="100000"/>
              </a:lnSpc>
            </a:pPr>
            <a:r>
              <a:rPr b="0" lang="en-US" sz="2000" spc="-1" strike="noStrike">
                <a:latin typeface="Arial"/>
              </a:rPr>
              <a:t>Size 40 header; size 20 body</a:t>
            </a:r>
            <a:endParaRPr b="0" lang="en-US" sz="2000" spc="-1" strike="noStrike">
              <a:latin typeface="Arial"/>
            </a:endParaRPr>
          </a:p>
        </p:txBody>
      </p:sp>
      <p:sp>
        <p:nvSpPr>
          <p:cNvPr id="539" name="CustomShape 3"/>
          <p:cNvSpPr/>
          <p:nvPr/>
        </p:nvSpPr>
        <p:spPr>
          <a:xfrm>
            <a:off x="3885120" y="8687160"/>
            <a:ext cx="2966400" cy="450000"/>
          </a:xfrm>
          <a:prstGeom prst="rect">
            <a:avLst/>
          </a:prstGeom>
          <a:noFill/>
          <a:ln w="9360">
            <a:noFill/>
          </a:ln>
        </p:spPr>
        <p:style>
          <a:lnRef idx="0"/>
          <a:fillRef idx="0"/>
          <a:effectRef idx="0"/>
          <a:fontRef idx="minor"/>
        </p:style>
        <p:txBody>
          <a:bodyPr lIns="90000" rIns="90000" tIns="45000" bIns="45000" anchor="b"/>
          <a:p>
            <a:pPr algn="r">
              <a:lnSpc>
                <a:spcPct val="100000"/>
              </a:lnSpc>
            </a:pPr>
            <a:fld id="{C6F3BA55-803A-406E-B9CB-D4213904D205}" type="slidenum">
              <a:rPr b="0" lang="en-US" sz="1800" spc="-1" strike="noStrike">
                <a:solidFill>
                  <a:srgbClr val="000000"/>
                </a:solidFill>
                <a:latin typeface="Arial"/>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xml"/><Relationship Id="rId5"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36BE57CD-3BAD-495C-AF34-FC4ECAEDDADD}"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5" name="CustomShape 2"/>
          <p:cNvSpPr/>
          <p:nvPr/>
        </p:nvSpPr>
        <p:spPr>
          <a:xfrm>
            <a:off x="0" y="4754160"/>
            <a:ext cx="9341640" cy="815400"/>
          </a:xfrm>
          <a:prstGeom prst="rect">
            <a:avLst/>
          </a:prstGeom>
          <a:noFill/>
          <a:ln>
            <a:noFill/>
          </a:ln>
        </p:spPr>
        <p:style>
          <a:lnRef idx="0"/>
          <a:fillRef idx="0"/>
          <a:effectRef idx="0"/>
          <a:fontRef idx="minor"/>
        </p:style>
        <p:txBody>
          <a:bodyPr lIns="90000" rIns="90000" tIns="45000" bIns="45000"/>
          <a:p>
            <a:pPr algn="r">
              <a:lnSpc>
                <a:spcPct val="100000"/>
              </a:lnSpc>
            </a:pPr>
            <a:r>
              <a:rPr b="1" i="1" lang="en-US" sz="2000" spc="-1" strike="noStrike">
                <a:solidFill>
                  <a:srgbClr val="000000"/>
                </a:solidFill>
                <a:latin typeface="Arial"/>
                <a:ea typeface="DejaVu Sans"/>
              </a:rPr>
              <a:t>Javier Ortiz-Tudela and Francesco Pupillo</a:t>
            </a:r>
            <a:endParaRPr b="0" lang="en-US" sz="2000" spc="-1" strike="noStrike">
              <a:latin typeface="Arial"/>
            </a:endParaRPr>
          </a:p>
        </p:txBody>
      </p:sp>
      <p:sp>
        <p:nvSpPr>
          <p:cNvPr id="46" name="CustomShape 3"/>
          <p:cNvSpPr/>
          <p:nvPr/>
        </p:nvSpPr>
        <p:spPr>
          <a:xfrm>
            <a:off x="452520" y="1150560"/>
            <a:ext cx="8995680" cy="163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0000"/>
                </a:solidFill>
                <a:latin typeface="Baskerville Old Face"/>
                <a:ea typeface="DejaVu Sans"/>
              </a:rPr>
              <a:t>Introduction on </a:t>
            </a:r>
            <a:endParaRPr b="0" lang="en-US" sz="4000" spc="-1" strike="noStrike">
              <a:latin typeface="Arial"/>
            </a:endParaRPr>
          </a:p>
          <a:p>
            <a:pPr algn="ctr">
              <a:lnSpc>
                <a:spcPct val="100000"/>
              </a:lnSpc>
            </a:pPr>
            <a:r>
              <a:rPr b="0" lang="en-US" sz="4000" spc="-1" strike="noStrike">
                <a:solidFill>
                  <a:srgbClr val="000000"/>
                </a:solidFill>
                <a:latin typeface="Baskerville Old Face"/>
                <a:ea typeface="DejaVu Sans"/>
              </a:rPr>
              <a:t>Machine learning classifiers</a:t>
            </a:r>
            <a:endParaRPr b="0" lang="en-US" sz="4000" spc="-1" strike="noStrike">
              <a:latin typeface="Arial"/>
            </a:endParaRPr>
          </a:p>
        </p:txBody>
      </p:sp>
      <p:pic>
        <p:nvPicPr>
          <p:cNvPr id="47" name="Picture 2" descr=""/>
          <p:cNvPicPr/>
          <p:nvPr/>
        </p:nvPicPr>
        <p:blipFill>
          <a:blip r:embed="rId1"/>
          <a:stretch/>
        </p:blipFill>
        <p:spPr>
          <a:xfrm>
            <a:off x="7381800" y="6000840"/>
            <a:ext cx="471240" cy="590040"/>
          </a:xfrm>
          <a:prstGeom prst="rect">
            <a:avLst/>
          </a:prstGeom>
          <a:ln>
            <a:noFill/>
          </a:ln>
        </p:spPr>
      </p:pic>
      <p:pic>
        <p:nvPicPr>
          <p:cNvPr id="48" name="Picture 3" descr=""/>
          <p:cNvPicPr/>
          <p:nvPr/>
        </p:nvPicPr>
        <p:blipFill>
          <a:blip r:embed="rId2"/>
          <a:stretch/>
        </p:blipFill>
        <p:spPr>
          <a:xfrm>
            <a:off x="8001000" y="6005160"/>
            <a:ext cx="1447200" cy="514080"/>
          </a:xfrm>
          <a:prstGeom prst="rect">
            <a:avLst/>
          </a:prstGeom>
          <a:ln>
            <a:noFill/>
          </a:ln>
        </p:spPr>
      </p:pic>
      <p:sp>
        <p:nvSpPr>
          <p:cNvPr id="49" name="CustomShape 4"/>
          <p:cNvSpPr/>
          <p:nvPr/>
        </p:nvSpPr>
        <p:spPr>
          <a:xfrm>
            <a:off x="155520" y="-136440"/>
            <a:ext cx="291600" cy="291600"/>
          </a:xfrm>
          <a:prstGeom prst="rect">
            <a:avLst/>
          </a:prstGeom>
          <a:noFill/>
          <a:ln>
            <a:noFill/>
          </a:ln>
        </p:spPr>
        <p:style>
          <a:lnRef idx="0"/>
          <a:fillRef idx="0"/>
          <a:effectRef idx="0"/>
          <a:fontRef idx="minor"/>
        </p:style>
      </p:sp>
      <p:sp>
        <p:nvSpPr>
          <p:cNvPr id="50" name="CustomShape 5"/>
          <p:cNvSpPr/>
          <p:nvPr/>
        </p:nvSpPr>
        <p:spPr>
          <a:xfrm>
            <a:off x="155520" y="-136440"/>
            <a:ext cx="291600" cy="291600"/>
          </a:xfrm>
          <a:prstGeom prst="rect">
            <a:avLst/>
          </a:prstGeom>
          <a:noFill/>
          <a:ln>
            <a:noFill/>
          </a:ln>
        </p:spPr>
        <p:style>
          <a:lnRef idx="0"/>
          <a:fillRef idx="0"/>
          <a:effectRef idx="0"/>
          <a:fontRef idx="minor"/>
        </p:style>
      </p:sp>
      <p:sp>
        <p:nvSpPr>
          <p:cNvPr id="51" name="CustomShape 6"/>
          <p:cNvSpPr/>
          <p:nvPr/>
        </p:nvSpPr>
        <p:spPr>
          <a:xfrm>
            <a:off x="155520" y="-136440"/>
            <a:ext cx="291600" cy="291600"/>
          </a:xfrm>
          <a:prstGeom prst="rect">
            <a:avLst/>
          </a:prstGeom>
          <a:noFill/>
          <a:ln>
            <a:noFill/>
          </a:ln>
        </p:spPr>
        <p:style>
          <a:lnRef idx="0"/>
          <a:fillRef idx="0"/>
          <a:effectRef idx="0"/>
          <a:fontRef idx="minor"/>
        </p:style>
      </p:sp>
      <p:sp>
        <p:nvSpPr>
          <p:cNvPr id="52" name="CustomShape 7"/>
          <p:cNvSpPr/>
          <p:nvPr/>
        </p:nvSpPr>
        <p:spPr>
          <a:xfrm>
            <a:off x="155520" y="-136440"/>
            <a:ext cx="291600" cy="291600"/>
          </a:xfrm>
          <a:prstGeom prst="rect">
            <a:avLst/>
          </a:prstGeom>
          <a:noFill/>
          <a:ln>
            <a:noFill/>
          </a:ln>
        </p:spPr>
        <p:style>
          <a:lnRef idx="0"/>
          <a:fillRef idx="0"/>
          <a:effectRef idx="0"/>
          <a:fontRef idx="minor"/>
        </p:style>
      </p:sp>
      <p:pic>
        <p:nvPicPr>
          <p:cNvPr id="53" name="Picture 10" descr=""/>
          <p:cNvPicPr/>
          <p:nvPr/>
        </p:nvPicPr>
        <p:blipFill>
          <a:blip r:embed="rId3"/>
          <a:stretch/>
        </p:blipFill>
        <p:spPr>
          <a:xfrm>
            <a:off x="190440" y="5643720"/>
            <a:ext cx="2042280" cy="11106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C52EA4C0-D11B-4542-8706-E2550D1E5A08}"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234" name="CustomShape 2"/>
          <p:cNvSpPr/>
          <p:nvPr/>
        </p:nvSpPr>
        <p:spPr>
          <a:xfrm>
            <a:off x="155520" y="-136440"/>
            <a:ext cx="291600" cy="291600"/>
          </a:xfrm>
          <a:prstGeom prst="rect">
            <a:avLst/>
          </a:prstGeom>
          <a:noFill/>
          <a:ln>
            <a:noFill/>
          </a:ln>
        </p:spPr>
        <p:style>
          <a:lnRef idx="0"/>
          <a:fillRef idx="0"/>
          <a:effectRef idx="0"/>
          <a:fontRef idx="minor"/>
        </p:style>
      </p:sp>
      <p:sp>
        <p:nvSpPr>
          <p:cNvPr id="235" name="CustomShape 3"/>
          <p:cNvSpPr/>
          <p:nvPr/>
        </p:nvSpPr>
        <p:spPr>
          <a:xfrm>
            <a:off x="155520" y="-136440"/>
            <a:ext cx="291600" cy="291600"/>
          </a:xfrm>
          <a:prstGeom prst="rect">
            <a:avLst/>
          </a:prstGeom>
          <a:noFill/>
          <a:ln>
            <a:noFill/>
          </a:ln>
        </p:spPr>
        <p:style>
          <a:lnRef idx="0"/>
          <a:fillRef idx="0"/>
          <a:effectRef idx="0"/>
          <a:fontRef idx="minor"/>
        </p:style>
      </p:sp>
      <p:sp>
        <p:nvSpPr>
          <p:cNvPr id="236" name="CustomShape 4"/>
          <p:cNvSpPr/>
          <p:nvPr/>
        </p:nvSpPr>
        <p:spPr>
          <a:xfrm>
            <a:off x="155520" y="-136440"/>
            <a:ext cx="291600" cy="291600"/>
          </a:xfrm>
          <a:prstGeom prst="rect">
            <a:avLst/>
          </a:prstGeom>
          <a:noFill/>
          <a:ln>
            <a:noFill/>
          </a:ln>
        </p:spPr>
        <p:style>
          <a:lnRef idx="0"/>
          <a:fillRef idx="0"/>
          <a:effectRef idx="0"/>
          <a:fontRef idx="minor"/>
        </p:style>
      </p:sp>
      <p:sp>
        <p:nvSpPr>
          <p:cNvPr id="237" name="CustomShape 5"/>
          <p:cNvSpPr/>
          <p:nvPr/>
        </p:nvSpPr>
        <p:spPr>
          <a:xfrm>
            <a:off x="155520" y="-136440"/>
            <a:ext cx="291600" cy="291600"/>
          </a:xfrm>
          <a:prstGeom prst="rect">
            <a:avLst/>
          </a:prstGeom>
          <a:noFill/>
          <a:ln>
            <a:noFill/>
          </a:ln>
        </p:spPr>
        <p:style>
          <a:lnRef idx="0"/>
          <a:fillRef idx="0"/>
          <a:effectRef idx="0"/>
          <a:fontRef idx="minor"/>
        </p:style>
      </p:sp>
      <p:sp>
        <p:nvSpPr>
          <p:cNvPr id="238"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
        <p:nvSpPr>
          <p:cNvPr id="239" name="CustomShape 7"/>
          <p:cNvSpPr/>
          <p:nvPr/>
        </p:nvSpPr>
        <p:spPr>
          <a:xfrm>
            <a:off x="523800" y="1285920"/>
            <a:ext cx="7998480" cy="2008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Time for a break.</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Questions?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E5C2AF66-6321-41D9-9E5B-FE6DCFBA52F0}"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241" name="CustomShape 2"/>
          <p:cNvSpPr/>
          <p:nvPr/>
        </p:nvSpPr>
        <p:spPr>
          <a:xfrm>
            <a:off x="155520" y="-136440"/>
            <a:ext cx="291600" cy="291600"/>
          </a:xfrm>
          <a:prstGeom prst="rect">
            <a:avLst/>
          </a:prstGeom>
          <a:noFill/>
          <a:ln>
            <a:noFill/>
          </a:ln>
        </p:spPr>
        <p:style>
          <a:lnRef idx="0"/>
          <a:fillRef idx="0"/>
          <a:effectRef idx="0"/>
          <a:fontRef idx="minor"/>
        </p:style>
      </p:sp>
      <p:sp>
        <p:nvSpPr>
          <p:cNvPr id="242" name="CustomShape 3"/>
          <p:cNvSpPr/>
          <p:nvPr/>
        </p:nvSpPr>
        <p:spPr>
          <a:xfrm>
            <a:off x="155520" y="-136440"/>
            <a:ext cx="291600" cy="291600"/>
          </a:xfrm>
          <a:prstGeom prst="rect">
            <a:avLst/>
          </a:prstGeom>
          <a:noFill/>
          <a:ln>
            <a:noFill/>
          </a:ln>
        </p:spPr>
        <p:style>
          <a:lnRef idx="0"/>
          <a:fillRef idx="0"/>
          <a:effectRef idx="0"/>
          <a:fontRef idx="minor"/>
        </p:style>
      </p:sp>
      <p:sp>
        <p:nvSpPr>
          <p:cNvPr id="243" name="CustomShape 4"/>
          <p:cNvSpPr/>
          <p:nvPr/>
        </p:nvSpPr>
        <p:spPr>
          <a:xfrm>
            <a:off x="155520" y="-136440"/>
            <a:ext cx="291600" cy="291600"/>
          </a:xfrm>
          <a:prstGeom prst="rect">
            <a:avLst/>
          </a:prstGeom>
          <a:noFill/>
          <a:ln>
            <a:noFill/>
          </a:ln>
        </p:spPr>
        <p:style>
          <a:lnRef idx="0"/>
          <a:fillRef idx="0"/>
          <a:effectRef idx="0"/>
          <a:fontRef idx="minor"/>
        </p:style>
      </p:sp>
      <p:sp>
        <p:nvSpPr>
          <p:cNvPr id="244" name="CustomShape 5"/>
          <p:cNvSpPr/>
          <p:nvPr/>
        </p:nvSpPr>
        <p:spPr>
          <a:xfrm>
            <a:off x="155520" y="-136440"/>
            <a:ext cx="291600" cy="291600"/>
          </a:xfrm>
          <a:prstGeom prst="rect">
            <a:avLst/>
          </a:prstGeom>
          <a:noFill/>
          <a:ln>
            <a:noFill/>
          </a:ln>
        </p:spPr>
        <p:style>
          <a:lnRef idx="0"/>
          <a:fillRef idx="0"/>
          <a:effectRef idx="0"/>
          <a:fontRef idx="minor"/>
        </p:style>
      </p:sp>
      <p:sp>
        <p:nvSpPr>
          <p:cNvPr id="245"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Second part:                                                                       .</a:t>
            </a:r>
            <a:endParaRPr b="0" lang="en-US" sz="2400" spc="-1" strike="noStrike">
              <a:latin typeface="Arial"/>
            </a:endParaRPr>
          </a:p>
          <a:p>
            <a:pPr>
              <a:lnSpc>
                <a:spcPct val="100000"/>
              </a:lnSpc>
            </a:pPr>
            <a:endParaRPr b="0" lang="en-US" sz="2400" spc="-1" strike="noStrike">
              <a:latin typeface="Arial"/>
            </a:endParaRPr>
          </a:p>
        </p:txBody>
      </p:sp>
      <p:sp>
        <p:nvSpPr>
          <p:cNvPr id="246" name="CustomShape 7"/>
          <p:cNvSpPr/>
          <p:nvPr/>
        </p:nvSpPr>
        <p:spPr>
          <a:xfrm>
            <a:off x="0" y="2357280"/>
            <a:ext cx="9903600" cy="497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latin typeface="Baskerville Old Face"/>
                <a:ea typeface="DejaVu Sans"/>
              </a:rPr>
              <a:t>Classification in fMRI.</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1800" spc="-1" strike="noStrike">
                <a:solidFill>
                  <a:srgbClr val="000000"/>
                </a:solidFill>
                <a:latin typeface="Arial"/>
                <a:ea typeface="DejaVu Sans"/>
              </a:rPr>
              <a:t>Questions from previous section?</a:t>
            </a:r>
            <a:endParaRPr b="0" lang="en-US" sz="1800" spc="-1" strike="noStrike">
              <a:latin typeface="Arial"/>
            </a:endParaRPr>
          </a:p>
          <a:p>
            <a:pPr>
              <a:lnSpc>
                <a:spcPct val="100000"/>
              </a:lnSpc>
            </a:pP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50F56E68-F887-4CE3-9FD6-252B131C374D}"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248" name="CustomShape 2"/>
          <p:cNvSpPr/>
          <p:nvPr/>
        </p:nvSpPr>
        <p:spPr>
          <a:xfrm>
            <a:off x="155520" y="-136440"/>
            <a:ext cx="291600" cy="291600"/>
          </a:xfrm>
          <a:prstGeom prst="rect">
            <a:avLst/>
          </a:prstGeom>
          <a:noFill/>
          <a:ln>
            <a:noFill/>
          </a:ln>
        </p:spPr>
        <p:style>
          <a:lnRef idx="0"/>
          <a:fillRef idx="0"/>
          <a:effectRef idx="0"/>
          <a:fontRef idx="minor"/>
        </p:style>
      </p:sp>
      <p:sp>
        <p:nvSpPr>
          <p:cNvPr id="249" name="CustomShape 3"/>
          <p:cNvSpPr/>
          <p:nvPr/>
        </p:nvSpPr>
        <p:spPr>
          <a:xfrm>
            <a:off x="155520" y="-136440"/>
            <a:ext cx="291600" cy="291600"/>
          </a:xfrm>
          <a:prstGeom prst="rect">
            <a:avLst/>
          </a:prstGeom>
          <a:noFill/>
          <a:ln>
            <a:noFill/>
          </a:ln>
        </p:spPr>
        <p:style>
          <a:lnRef idx="0"/>
          <a:fillRef idx="0"/>
          <a:effectRef idx="0"/>
          <a:fontRef idx="minor"/>
        </p:style>
      </p:sp>
      <p:sp>
        <p:nvSpPr>
          <p:cNvPr id="250" name="CustomShape 4"/>
          <p:cNvSpPr/>
          <p:nvPr/>
        </p:nvSpPr>
        <p:spPr>
          <a:xfrm>
            <a:off x="155520" y="-136440"/>
            <a:ext cx="291600" cy="291600"/>
          </a:xfrm>
          <a:prstGeom prst="rect">
            <a:avLst/>
          </a:prstGeom>
          <a:noFill/>
          <a:ln>
            <a:noFill/>
          </a:ln>
        </p:spPr>
        <p:style>
          <a:lnRef idx="0"/>
          <a:fillRef idx="0"/>
          <a:effectRef idx="0"/>
          <a:fontRef idx="minor"/>
        </p:style>
      </p:sp>
      <p:sp>
        <p:nvSpPr>
          <p:cNvPr id="251" name="CustomShape 5"/>
          <p:cNvSpPr/>
          <p:nvPr/>
        </p:nvSpPr>
        <p:spPr>
          <a:xfrm>
            <a:off x="155520" y="-136440"/>
            <a:ext cx="291600" cy="291600"/>
          </a:xfrm>
          <a:prstGeom prst="rect">
            <a:avLst/>
          </a:prstGeom>
          <a:noFill/>
          <a:ln>
            <a:noFill/>
          </a:ln>
        </p:spPr>
        <p:style>
          <a:lnRef idx="0"/>
          <a:fillRef idx="0"/>
          <a:effectRef idx="0"/>
          <a:fontRef idx="minor"/>
        </p:style>
      </p:sp>
      <p:sp>
        <p:nvSpPr>
          <p:cNvPr id="252"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Second part:                                                                       .</a:t>
            </a:r>
            <a:endParaRPr b="0" lang="en-US" sz="2400" spc="-1" strike="noStrike">
              <a:latin typeface="Arial"/>
            </a:endParaRPr>
          </a:p>
          <a:p>
            <a:pPr>
              <a:lnSpc>
                <a:spcPct val="100000"/>
              </a:lnSpc>
            </a:pPr>
            <a:endParaRPr b="0" lang="en-US" sz="2400" spc="-1" strike="noStrike">
              <a:latin typeface="Arial"/>
            </a:endParaRPr>
          </a:p>
        </p:txBody>
      </p:sp>
      <p:sp>
        <p:nvSpPr>
          <p:cNvPr id="253" name="CustomShape 7"/>
          <p:cNvSpPr/>
          <p:nvPr/>
        </p:nvSpPr>
        <p:spPr>
          <a:xfrm>
            <a:off x="1280160" y="1513440"/>
            <a:ext cx="7680240" cy="497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latin typeface="Baskerville Old Face"/>
                <a:ea typeface="DejaVu Sans"/>
              </a:rPr>
              <a:t>Classification in fMRI.</a:t>
            </a:r>
            <a:endParaRPr b="0" lang="en-US" sz="3200" spc="-1" strike="noStrike">
              <a:latin typeface="Arial"/>
            </a:endParaRPr>
          </a:p>
          <a:p>
            <a:pPr algn="ctr">
              <a:lnSpc>
                <a:spcPct val="100000"/>
              </a:lnSpc>
            </a:pPr>
            <a:endParaRPr b="0" lang="en-US" sz="3200" spc="-1" strike="noStrike">
              <a:latin typeface="Arial"/>
            </a:endParaRPr>
          </a:p>
          <a:p>
            <a:pPr>
              <a:lnSpc>
                <a:spcPct val="100000"/>
              </a:lnSpc>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What can we use classification for? Just a few examples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Fine grained localization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where in the brain it is possible to distinguish between class A and class B?</a:t>
            </a:r>
            <a:r>
              <a:rPr b="0" lang="en-US" sz="1800" spc="-1" strike="noStrike">
                <a:solidFill>
                  <a:srgbClr val="000000"/>
                </a:solidFill>
                <a:latin typeface="Arial"/>
                <a:ea typeface="DejaVu Sans"/>
              </a:rPr>
              <a:t> (e.g., stimulus categories? Stimulus identity?).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Representational content</a:t>
            </a:r>
            <a:r>
              <a:rPr b="0" lang="en-US" sz="1800" spc="-1" strike="noStrike">
                <a:solidFill>
                  <a:srgbClr val="000000"/>
                </a:solidFill>
                <a:latin typeface="Arial"/>
                <a:ea typeface="DejaVu Sans"/>
              </a:rPr>
              <a:t>: what type of information is represented? (e.g., low level features vs. Categorical information? Detailed vs. Coarse representations?</a:t>
            </a: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Temporal dynamics: </a:t>
            </a:r>
            <a:r>
              <a:rPr b="0" lang="en-US" sz="1800" spc="-1" strike="noStrike">
                <a:solidFill>
                  <a:srgbClr val="000000"/>
                </a:solidFill>
                <a:latin typeface="Arial"/>
                <a:ea typeface="DejaVu Sans"/>
              </a:rPr>
              <a:t>From and until when is a given type of information available? (note: BOLD signal might not be the best measure for small time scales).</a:t>
            </a:r>
            <a:endParaRPr b="0" lang="en-US" sz="1800" spc="-1" strike="noStrike">
              <a:latin typeface="Arial"/>
            </a:endParaRPr>
          </a:p>
          <a:p>
            <a:pPr>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D0629A80-25E5-4433-9DDB-BBCCE3650A08}"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255" name="CustomShape 2"/>
          <p:cNvSpPr/>
          <p:nvPr/>
        </p:nvSpPr>
        <p:spPr>
          <a:xfrm>
            <a:off x="155520" y="-136440"/>
            <a:ext cx="291600" cy="291600"/>
          </a:xfrm>
          <a:prstGeom prst="rect">
            <a:avLst/>
          </a:prstGeom>
          <a:noFill/>
          <a:ln>
            <a:noFill/>
          </a:ln>
        </p:spPr>
        <p:style>
          <a:lnRef idx="0"/>
          <a:fillRef idx="0"/>
          <a:effectRef idx="0"/>
          <a:fontRef idx="minor"/>
        </p:style>
      </p:sp>
      <p:sp>
        <p:nvSpPr>
          <p:cNvPr id="256" name="CustomShape 3"/>
          <p:cNvSpPr/>
          <p:nvPr/>
        </p:nvSpPr>
        <p:spPr>
          <a:xfrm>
            <a:off x="155520" y="-136440"/>
            <a:ext cx="291600" cy="291600"/>
          </a:xfrm>
          <a:prstGeom prst="rect">
            <a:avLst/>
          </a:prstGeom>
          <a:noFill/>
          <a:ln>
            <a:noFill/>
          </a:ln>
        </p:spPr>
        <p:style>
          <a:lnRef idx="0"/>
          <a:fillRef idx="0"/>
          <a:effectRef idx="0"/>
          <a:fontRef idx="minor"/>
        </p:style>
      </p:sp>
      <p:sp>
        <p:nvSpPr>
          <p:cNvPr id="257" name="CustomShape 4"/>
          <p:cNvSpPr/>
          <p:nvPr/>
        </p:nvSpPr>
        <p:spPr>
          <a:xfrm>
            <a:off x="155520" y="-136440"/>
            <a:ext cx="291600" cy="291600"/>
          </a:xfrm>
          <a:prstGeom prst="rect">
            <a:avLst/>
          </a:prstGeom>
          <a:noFill/>
          <a:ln>
            <a:noFill/>
          </a:ln>
        </p:spPr>
        <p:style>
          <a:lnRef idx="0"/>
          <a:fillRef idx="0"/>
          <a:effectRef idx="0"/>
          <a:fontRef idx="minor"/>
        </p:style>
      </p:sp>
      <p:sp>
        <p:nvSpPr>
          <p:cNvPr id="258" name="CustomShape 5"/>
          <p:cNvSpPr/>
          <p:nvPr/>
        </p:nvSpPr>
        <p:spPr>
          <a:xfrm>
            <a:off x="155520" y="-136440"/>
            <a:ext cx="291600" cy="291600"/>
          </a:xfrm>
          <a:prstGeom prst="rect">
            <a:avLst/>
          </a:prstGeom>
          <a:noFill/>
          <a:ln>
            <a:noFill/>
          </a:ln>
        </p:spPr>
        <p:style>
          <a:lnRef idx="0"/>
          <a:fillRef idx="0"/>
          <a:effectRef idx="0"/>
          <a:fontRef idx="minor"/>
        </p:style>
      </p:sp>
      <p:sp>
        <p:nvSpPr>
          <p:cNvPr id="259"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Why?                                               .</a:t>
            </a:r>
            <a:endParaRPr b="0" lang="en-US" sz="2400" spc="-1" strike="noStrike">
              <a:latin typeface="Arial"/>
            </a:endParaRPr>
          </a:p>
          <a:p>
            <a:pPr>
              <a:lnSpc>
                <a:spcPct val="100000"/>
              </a:lnSpc>
            </a:pPr>
            <a:endParaRPr b="0" lang="en-US" sz="2400" spc="-1" strike="noStrike">
              <a:latin typeface="Arial"/>
            </a:endParaRPr>
          </a:p>
        </p:txBody>
      </p:sp>
      <p:pic>
        <p:nvPicPr>
          <p:cNvPr id="260" name="Picture 3" descr=""/>
          <p:cNvPicPr/>
          <p:nvPr/>
        </p:nvPicPr>
        <p:blipFill>
          <a:blip r:embed="rId1"/>
          <a:stretch/>
        </p:blipFill>
        <p:spPr>
          <a:xfrm>
            <a:off x="452520" y="2309760"/>
            <a:ext cx="2778840" cy="2626560"/>
          </a:xfrm>
          <a:prstGeom prst="rect">
            <a:avLst/>
          </a:prstGeom>
          <a:ln w="9360">
            <a:noFill/>
          </a:ln>
        </p:spPr>
      </p:pic>
      <p:sp>
        <p:nvSpPr>
          <p:cNvPr id="261" name="CustomShape 7"/>
          <p:cNvSpPr/>
          <p:nvPr/>
        </p:nvSpPr>
        <p:spPr>
          <a:xfrm>
            <a:off x="1095480" y="1571760"/>
            <a:ext cx="1497600" cy="362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Arial"/>
                <a:ea typeface="DejaVu Sans"/>
              </a:rPr>
              <a:t>Univariate:</a:t>
            </a:r>
            <a:endParaRPr b="0" lang="en-US" sz="1800" spc="-1" strike="noStrike">
              <a:latin typeface="Arial"/>
            </a:endParaRPr>
          </a:p>
        </p:txBody>
      </p:sp>
      <p:sp>
        <p:nvSpPr>
          <p:cNvPr id="262" name="CustomShape 8"/>
          <p:cNvSpPr/>
          <p:nvPr/>
        </p:nvSpPr>
        <p:spPr>
          <a:xfrm>
            <a:off x="5667480" y="1643040"/>
            <a:ext cx="2069280" cy="3625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Arial"/>
                <a:ea typeface="DejaVu Sans"/>
              </a:rPr>
              <a:t>Multivariate:</a:t>
            </a:r>
            <a:endParaRPr b="0" lang="en-US" sz="1800" spc="-1" strike="noStrike">
              <a:latin typeface="Arial"/>
            </a:endParaRPr>
          </a:p>
        </p:txBody>
      </p:sp>
      <p:pic>
        <p:nvPicPr>
          <p:cNvPr id="263" name="Picture 4" descr=""/>
          <p:cNvPicPr/>
          <p:nvPr/>
        </p:nvPicPr>
        <p:blipFill>
          <a:blip r:embed="rId2"/>
          <a:srcRect l="0" t="0" r="56028" b="0"/>
          <a:stretch/>
        </p:blipFill>
        <p:spPr>
          <a:xfrm>
            <a:off x="5238720" y="2428920"/>
            <a:ext cx="1211760" cy="3645720"/>
          </a:xfrm>
          <a:prstGeom prst="rect">
            <a:avLst/>
          </a:prstGeom>
          <a:ln w="9360">
            <a:noFill/>
          </a:ln>
        </p:spPr>
      </p:pic>
      <p:pic>
        <p:nvPicPr>
          <p:cNvPr id="264" name="Picture 4" descr=""/>
          <p:cNvPicPr/>
          <p:nvPr/>
        </p:nvPicPr>
        <p:blipFill>
          <a:blip r:embed="rId3"/>
          <a:srcRect l="56901" t="0" r="-3454" b="0"/>
          <a:stretch/>
        </p:blipFill>
        <p:spPr>
          <a:xfrm>
            <a:off x="6810480" y="2428920"/>
            <a:ext cx="1283400" cy="3645720"/>
          </a:xfrm>
          <a:prstGeom prst="rect">
            <a:avLst/>
          </a:prstGeom>
          <a:ln w="9360">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6A3DBBBE-6041-46B7-9098-C47E4D643934}"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266" name="CustomShape 2"/>
          <p:cNvSpPr/>
          <p:nvPr/>
        </p:nvSpPr>
        <p:spPr>
          <a:xfrm>
            <a:off x="155520" y="-136440"/>
            <a:ext cx="291600" cy="291600"/>
          </a:xfrm>
          <a:prstGeom prst="rect">
            <a:avLst/>
          </a:prstGeom>
          <a:noFill/>
          <a:ln>
            <a:noFill/>
          </a:ln>
        </p:spPr>
        <p:style>
          <a:lnRef idx="0"/>
          <a:fillRef idx="0"/>
          <a:effectRef idx="0"/>
          <a:fontRef idx="minor"/>
        </p:style>
      </p:sp>
      <p:sp>
        <p:nvSpPr>
          <p:cNvPr id="267" name="CustomShape 3"/>
          <p:cNvSpPr/>
          <p:nvPr/>
        </p:nvSpPr>
        <p:spPr>
          <a:xfrm>
            <a:off x="155520" y="-136440"/>
            <a:ext cx="291600" cy="291600"/>
          </a:xfrm>
          <a:prstGeom prst="rect">
            <a:avLst/>
          </a:prstGeom>
          <a:noFill/>
          <a:ln>
            <a:noFill/>
          </a:ln>
        </p:spPr>
        <p:style>
          <a:lnRef idx="0"/>
          <a:fillRef idx="0"/>
          <a:effectRef idx="0"/>
          <a:fontRef idx="minor"/>
        </p:style>
      </p:sp>
      <p:sp>
        <p:nvSpPr>
          <p:cNvPr id="268" name="CustomShape 4"/>
          <p:cNvSpPr/>
          <p:nvPr/>
        </p:nvSpPr>
        <p:spPr>
          <a:xfrm>
            <a:off x="155520" y="-136440"/>
            <a:ext cx="291600" cy="291600"/>
          </a:xfrm>
          <a:prstGeom prst="rect">
            <a:avLst/>
          </a:prstGeom>
          <a:noFill/>
          <a:ln>
            <a:noFill/>
          </a:ln>
        </p:spPr>
        <p:style>
          <a:lnRef idx="0"/>
          <a:fillRef idx="0"/>
          <a:effectRef idx="0"/>
          <a:fontRef idx="minor"/>
        </p:style>
      </p:sp>
      <p:sp>
        <p:nvSpPr>
          <p:cNvPr id="269" name="CustomShape 5"/>
          <p:cNvSpPr/>
          <p:nvPr/>
        </p:nvSpPr>
        <p:spPr>
          <a:xfrm>
            <a:off x="155520" y="-136440"/>
            <a:ext cx="291600" cy="291600"/>
          </a:xfrm>
          <a:prstGeom prst="rect">
            <a:avLst/>
          </a:prstGeom>
          <a:noFill/>
          <a:ln>
            <a:noFill/>
          </a:ln>
        </p:spPr>
        <p:style>
          <a:lnRef idx="0"/>
          <a:fillRef idx="0"/>
          <a:effectRef idx="0"/>
          <a:fontRef idx="minor"/>
        </p:style>
      </p:sp>
      <p:sp>
        <p:nvSpPr>
          <p:cNvPr id="270"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a:t>
            </a:r>
            <a:endParaRPr b="0" lang="en-US" sz="2400" spc="-1" strike="noStrike">
              <a:latin typeface="Arial"/>
            </a:endParaRPr>
          </a:p>
          <a:p>
            <a:pPr>
              <a:lnSpc>
                <a:spcPct val="100000"/>
              </a:lnSpc>
            </a:pPr>
            <a:endParaRPr b="0" lang="en-US" sz="2400" spc="-1" strike="noStrike">
              <a:latin typeface="Arial"/>
            </a:endParaRPr>
          </a:p>
        </p:txBody>
      </p:sp>
      <p:sp>
        <p:nvSpPr>
          <p:cNvPr id="271" name="CustomShape 7"/>
          <p:cNvSpPr/>
          <p:nvPr/>
        </p:nvSpPr>
        <p:spPr>
          <a:xfrm>
            <a:off x="809640" y="1071720"/>
            <a:ext cx="7570080" cy="28314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Class</a:t>
            </a:r>
            <a:r>
              <a:rPr b="0" i="1" lang="en-US" sz="1800" spc="-1" strike="noStrike">
                <a:solidFill>
                  <a:srgbClr val="000000"/>
                </a:solidFill>
                <a:latin typeface="Arial"/>
                <a:ea typeface="DejaVu Sans"/>
              </a:rPr>
              <a:t>: Each “pattern” that we want find (we need at least two)</a:t>
            </a:r>
            <a:r>
              <a:rPr b="0" lang="en-US" sz="1800" spc="-1" strike="noStrike">
                <a:solidFill>
                  <a:srgbClr val="000000"/>
                </a:solidFill>
                <a:latin typeface="Arial"/>
                <a:ea typeface="DejaVu Sans"/>
              </a:rPr>
              <a:t>. In cognitive neuroscience classes are usually cognitive states (e.g., memory traces, task sets, representations).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Observations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one of the items inside a class that we will use in our analysis</a:t>
            </a:r>
            <a:r>
              <a:rPr b="0" lang="en-US" sz="1800" spc="-1" strike="noStrike">
                <a:solidFill>
                  <a:srgbClr val="000000"/>
                </a:solidFill>
                <a:latin typeface="Arial"/>
                <a:ea typeface="DejaVu Sans"/>
              </a:rPr>
              <a:t>. Beta values (regressors in our GLM) of each condition.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Features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element inside an observation</a:t>
            </a:r>
            <a:r>
              <a:rPr b="0" lang="en-US" sz="1800" spc="-1" strike="noStrike">
                <a:solidFill>
                  <a:srgbClr val="000000"/>
                </a:solidFill>
                <a:latin typeface="Arial"/>
                <a:ea typeface="DejaVu Sans"/>
              </a:rPr>
              <a:t>. Individual voxels (either in our ROI or in the entire brain).</a:t>
            </a:r>
            <a:endParaRPr b="0" lang="en-US" sz="1800" spc="-1" strike="noStrike">
              <a:latin typeface="Arial"/>
            </a:endParaRPr>
          </a:p>
          <a:p>
            <a:pPr>
              <a:lnSpc>
                <a:spcPct val="100000"/>
              </a:lnSpc>
            </a:pPr>
            <a:endParaRPr b="0" lang="en-US" sz="1800" spc="-1" strike="noStrike">
              <a:latin typeface="Arial"/>
            </a:endParaRPr>
          </a:p>
        </p:txBody>
      </p:sp>
      <p:pic>
        <p:nvPicPr>
          <p:cNvPr id="272" name="Picture 2" descr=""/>
          <p:cNvPicPr/>
          <p:nvPr/>
        </p:nvPicPr>
        <p:blipFill>
          <a:blip r:embed="rId1"/>
          <a:stretch/>
        </p:blipFill>
        <p:spPr>
          <a:xfrm>
            <a:off x="2238480" y="4286160"/>
            <a:ext cx="7284240" cy="2569320"/>
          </a:xfrm>
          <a:prstGeom prst="rect">
            <a:avLst/>
          </a:prstGeom>
          <a:ln w="9360">
            <a:noFill/>
          </a:ln>
        </p:spPr>
      </p:pic>
      <p:sp>
        <p:nvSpPr>
          <p:cNvPr id="273" name="CustomShape 8"/>
          <p:cNvSpPr/>
          <p:nvPr/>
        </p:nvSpPr>
        <p:spPr>
          <a:xfrm>
            <a:off x="952560" y="46432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4" name="CustomShape 9"/>
          <p:cNvSpPr/>
          <p:nvPr/>
        </p:nvSpPr>
        <p:spPr>
          <a:xfrm>
            <a:off x="952560" y="48578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5" name="CustomShape 10"/>
          <p:cNvSpPr/>
          <p:nvPr/>
        </p:nvSpPr>
        <p:spPr>
          <a:xfrm>
            <a:off x="952560" y="50720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6" name="CustomShape 11"/>
          <p:cNvSpPr/>
          <p:nvPr/>
        </p:nvSpPr>
        <p:spPr>
          <a:xfrm>
            <a:off x="952560" y="52862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7" name="CustomShape 12"/>
          <p:cNvSpPr/>
          <p:nvPr/>
        </p:nvSpPr>
        <p:spPr>
          <a:xfrm>
            <a:off x="952560" y="55008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8" name="CustomShape 13"/>
          <p:cNvSpPr/>
          <p:nvPr/>
        </p:nvSpPr>
        <p:spPr>
          <a:xfrm>
            <a:off x="952560" y="57150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9" name="CustomShape 14"/>
          <p:cNvSpPr/>
          <p:nvPr/>
        </p:nvSpPr>
        <p:spPr>
          <a:xfrm>
            <a:off x="952560" y="59292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80" name="CustomShape 15"/>
          <p:cNvSpPr/>
          <p:nvPr/>
        </p:nvSpPr>
        <p:spPr>
          <a:xfrm>
            <a:off x="952560" y="614376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81" name="CustomShape 16"/>
          <p:cNvSpPr/>
          <p:nvPr/>
        </p:nvSpPr>
        <p:spPr>
          <a:xfrm>
            <a:off x="1523880"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2" name="CustomShape 17"/>
          <p:cNvSpPr/>
          <p:nvPr/>
        </p:nvSpPr>
        <p:spPr>
          <a:xfrm rot="16200000">
            <a:off x="5595840" y="107388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83" name="CustomShape 18"/>
          <p:cNvSpPr/>
          <p:nvPr/>
        </p:nvSpPr>
        <p:spPr>
          <a:xfrm>
            <a:off x="4167360" y="3643200"/>
            <a:ext cx="421236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50 features</a:t>
            </a:r>
            <a:endParaRPr b="0" lang="en-US" sz="1800" spc="-1" strike="noStrike">
              <a:latin typeface="Arial"/>
            </a:endParaRPr>
          </a:p>
        </p:txBody>
      </p:sp>
      <p:sp>
        <p:nvSpPr>
          <p:cNvPr id="284" name="CustomShape 19"/>
          <p:cNvSpPr/>
          <p:nvPr/>
        </p:nvSpPr>
        <p:spPr>
          <a:xfrm>
            <a:off x="380880" y="3786120"/>
            <a:ext cx="192636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feature</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7598880" y="650088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F8BBF6CE-1511-4E84-BE6C-5BD41F2F9E5A}"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286" name="CustomShape 2"/>
          <p:cNvSpPr/>
          <p:nvPr/>
        </p:nvSpPr>
        <p:spPr>
          <a:xfrm>
            <a:off x="155520" y="-136440"/>
            <a:ext cx="291600" cy="291600"/>
          </a:xfrm>
          <a:prstGeom prst="rect">
            <a:avLst/>
          </a:prstGeom>
          <a:noFill/>
          <a:ln>
            <a:noFill/>
          </a:ln>
        </p:spPr>
        <p:style>
          <a:lnRef idx="0"/>
          <a:fillRef idx="0"/>
          <a:effectRef idx="0"/>
          <a:fontRef idx="minor"/>
        </p:style>
      </p:sp>
      <p:sp>
        <p:nvSpPr>
          <p:cNvPr id="287" name="CustomShape 3"/>
          <p:cNvSpPr/>
          <p:nvPr/>
        </p:nvSpPr>
        <p:spPr>
          <a:xfrm>
            <a:off x="155520" y="-136440"/>
            <a:ext cx="291600" cy="291600"/>
          </a:xfrm>
          <a:prstGeom prst="rect">
            <a:avLst/>
          </a:prstGeom>
          <a:noFill/>
          <a:ln>
            <a:noFill/>
          </a:ln>
        </p:spPr>
        <p:style>
          <a:lnRef idx="0"/>
          <a:fillRef idx="0"/>
          <a:effectRef idx="0"/>
          <a:fontRef idx="minor"/>
        </p:style>
      </p:sp>
      <p:sp>
        <p:nvSpPr>
          <p:cNvPr id="288" name="CustomShape 4"/>
          <p:cNvSpPr/>
          <p:nvPr/>
        </p:nvSpPr>
        <p:spPr>
          <a:xfrm>
            <a:off x="155520" y="-136440"/>
            <a:ext cx="291600" cy="291600"/>
          </a:xfrm>
          <a:prstGeom prst="rect">
            <a:avLst/>
          </a:prstGeom>
          <a:noFill/>
          <a:ln>
            <a:noFill/>
          </a:ln>
        </p:spPr>
        <p:style>
          <a:lnRef idx="0"/>
          <a:fillRef idx="0"/>
          <a:effectRef idx="0"/>
          <a:fontRef idx="minor"/>
        </p:style>
      </p:sp>
      <p:sp>
        <p:nvSpPr>
          <p:cNvPr id="289" name="CustomShape 5"/>
          <p:cNvSpPr/>
          <p:nvPr/>
        </p:nvSpPr>
        <p:spPr>
          <a:xfrm>
            <a:off x="155520" y="-136440"/>
            <a:ext cx="291600" cy="291600"/>
          </a:xfrm>
          <a:prstGeom prst="rect">
            <a:avLst/>
          </a:prstGeom>
          <a:noFill/>
          <a:ln>
            <a:noFill/>
          </a:ln>
        </p:spPr>
        <p:style>
          <a:lnRef idx="0"/>
          <a:fillRef idx="0"/>
          <a:effectRef idx="0"/>
          <a:fontRef idx="minor"/>
        </p:style>
      </p:sp>
      <p:sp>
        <p:nvSpPr>
          <p:cNvPr id="290"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a:t>
            </a:r>
            <a:endParaRPr b="0" lang="en-US" sz="2400" spc="-1" strike="noStrike">
              <a:latin typeface="Arial"/>
            </a:endParaRPr>
          </a:p>
          <a:p>
            <a:pPr>
              <a:lnSpc>
                <a:spcPct val="100000"/>
              </a:lnSpc>
            </a:pPr>
            <a:endParaRPr b="0" lang="en-US" sz="2400" spc="-1" strike="noStrike">
              <a:latin typeface="Arial"/>
            </a:endParaRPr>
          </a:p>
        </p:txBody>
      </p:sp>
      <p:pic>
        <p:nvPicPr>
          <p:cNvPr id="291" name="Picture 2" descr=""/>
          <p:cNvPicPr/>
          <p:nvPr/>
        </p:nvPicPr>
        <p:blipFill>
          <a:blip r:embed="rId1"/>
          <a:stretch/>
        </p:blipFill>
        <p:spPr>
          <a:xfrm>
            <a:off x="2242440" y="1857240"/>
            <a:ext cx="7284240" cy="2569320"/>
          </a:xfrm>
          <a:prstGeom prst="rect">
            <a:avLst/>
          </a:prstGeom>
          <a:ln w="9360">
            <a:noFill/>
          </a:ln>
        </p:spPr>
      </p:pic>
      <p:sp>
        <p:nvSpPr>
          <p:cNvPr id="292" name="CustomShape 7"/>
          <p:cNvSpPr/>
          <p:nvPr/>
        </p:nvSpPr>
        <p:spPr>
          <a:xfrm>
            <a:off x="956520" y="22147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3" name="CustomShape 8"/>
          <p:cNvSpPr/>
          <p:nvPr/>
        </p:nvSpPr>
        <p:spPr>
          <a:xfrm>
            <a:off x="95652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4" name="CustomShape 9"/>
          <p:cNvSpPr/>
          <p:nvPr/>
        </p:nvSpPr>
        <p:spPr>
          <a:xfrm>
            <a:off x="956520" y="26431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5" name="CustomShape 10"/>
          <p:cNvSpPr/>
          <p:nvPr/>
        </p:nvSpPr>
        <p:spPr>
          <a:xfrm>
            <a:off x="956520" y="28576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6" name="CustomShape 11"/>
          <p:cNvSpPr/>
          <p:nvPr/>
        </p:nvSpPr>
        <p:spPr>
          <a:xfrm>
            <a:off x="956520" y="30718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7" name="CustomShape 12"/>
          <p:cNvSpPr/>
          <p:nvPr/>
        </p:nvSpPr>
        <p:spPr>
          <a:xfrm>
            <a:off x="956520" y="32860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8" name="CustomShape 13"/>
          <p:cNvSpPr/>
          <p:nvPr/>
        </p:nvSpPr>
        <p:spPr>
          <a:xfrm>
            <a:off x="956520" y="35006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9" name="CustomShape 14"/>
          <p:cNvSpPr/>
          <p:nvPr/>
        </p:nvSpPr>
        <p:spPr>
          <a:xfrm>
            <a:off x="956520" y="37148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300" name="CustomShape 15"/>
          <p:cNvSpPr/>
          <p:nvPr/>
        </p:nvSpPr>
        <p:spPr>
          <a:xfrm>
            <a:off x="1528200" y="292896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01" name="CustomShape 16"/>
          <p:cNvSpPr/>
          <p:nvPr/>
        </p:nvSpPr>
        <p:spPr>
          <a:xfrm rot="16200000">
            <a:off x="5600160" y="-135252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302" name="CustomShape 17"/>
          <p:cNvSpPr/>
          <p:nvPr/>
        </p:nvSpPr>
        <p:spPr>
          <a:xfrm>
            <a:off x="385200" y="1357200"/>
            <a:ext cx="192636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feature</a:t>
            </a:r>
            <a:endParaRPr b="0" lang="en-US" sz="1800" spc="-1" strike="noStrike">
              <a:latin typeface="Arial"/>
            </a:endParaRPr>
          </a:p>
        </p:txBody>
      </p:sp>
      <p:sp>
        <p:nvSpPr>
          <p:cNvPr id="303" name="CustomShape 18"/>
          <p:cNvSpPr/>
          <p:nvPr/>
        </p:nvSpPr>
        <p:spPr>
          <a:xfrm>
            <a:off x="4171320" y="1214280"/>
            <a:ext cx="421236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50 features</a:t>
            </a:r>
            <a:endParaRPr b="0" lang="en-US" sz="1800" spc="-1" strike="noStrike">
              <a:latin typeface="Arial"/>
            </a:endParaRPr>
          </a:p>
        </p:txBody>
      </p:sp>
      <p:sp>
        <p:nvSpPr>
          <p:cNvPr id="304" name="CustomShape 19"/>
          <p:cNvSpPr/>
          <p:nvPr/>
        </p:nvSpPr>
        <p:spPr>
          <a:xfrm>
            <a:off x="309600" y="4500720"/>
            <a:ext cx="3498120" cy="1061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Engineers be like: </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r>
              <a:rPr b="0" i="1" lang="en-US" sz="1600" spc="-1" strike="noStrike">
                <a:solidFill>
                  <a:srgbClr val="000000"/>
                </a:solidFill>
                <a:latin typeface="Arial"/>
                <a:ea typeface="DejaVu Sans"/>
              </a:rPr>
              <a:t>The number of observations must be bigger than the number of features”</a:t>
            </a:r>
            <a:endParaRPr b="0" lang="en-US" sz="1600" spc="-1" strike="noStrike">
              <a:latin typeface="Arial"/>
            </a:endParaRPr>
          </a:p>
        </p:txBody>
      </p:sp>
      <p:pic>
        <p:nvPicPr>
          <p:cNvPr id="305" name="" descr=""/>
          <p:cNvPicPr/>
          <p:nvPr/>
        </p:nvPicPr>
        <p:blipFill>
          <a:blip r:embed="rId2"/>
          <a:stretch/>
        </p:blipFill>
        <p:spPr>
          <a:xfrm>
            <a:off x="5303520" y="4663440"/>
            <a:ext cx="3565440" cy="19778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598880" y="650088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A978B6CA-FDC8-4766-9FF7-88F937DA3B80}"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307" name="CustomShape 2"/>
          <p:cNvSpPr/>
          <p:nvPr/>
        </p:nvSpPr>
        <p:spPr>
          <a:xfrm>
            <a:off x="155520" y="-136440"/>
            <a:ext cx="291600" cy="291600"/>
          </a:xfrm>
          <a:prstGeom prst="rect">
            <a:avLst/>
          </a:prstGeom>
          <a:noFill/>
          <a:ln>
            <a:noFill/>
          </a:ln>
        </p:spPr>
        <p:style>
          <a:lnRef idx="0"/>
          <a:fillRef idx="0"/>
          <a:effectRef idx="0"/>
          <a:fontRef idx="minor"/>
        </p:style>
      </p:sp>
      <p:sp>
        <p:nvSpPr>
          <p:cNvPr id="308" name="CustomShape 3"/>
          <p:cNvSpPr/>
          <p:nvPr/>
        </p:nvSpPr>
        <p:spPr>
          <a:xfrm>
            <a:off x="155520" y="-136440"/>
            <a:ext cx="291600" cy="291600"/>
          </a:xfrm>
          <a:prstGeom prst="rect">
            <a:avLst/>
          </a:prstGeom>
          <a:noFill/>
          <a:ln>
            <a:noFill/>
          </a:ln>
        </p:spPr>
        <p:style>
          <a:lnRef idx="0"/>
          <a:fillRef idx="0"/>
          <a:effectRef idx="0"/>
          <a:fontRef idx="minor"/>
        </p:style>
      </p:sp>
      <p:sp>
        <p:nvSpPr>
          <p:cNvPr id="309" name="CustomShape 4"/>
          <p:cNvSpPr/>
          <p:nvPr/>
        </p:nvSpPr>
        <p:spPr>
          <a:xfrm>
            <a:off x="155520" y="-136440"/>
            <a:ext cx="291600" cy="291600"/>
          </a:xfrm>
          <a:prstGeom prst="rect">
            <a:avLst/>
          </a:prstGeom>
          <a:noFill/>
          <a:ln>
            <a:noFill/>
          </a:ln>
        </p:spPr>
        <p:style>
          <a:lnRef idx="0"/>
          <a:fillRef idx="0"/>
          <a:effectRef idx="0"/>
          <a:fontRef idx="minor"/>
        </p:style>
      </p:sp>
      <p:sp>
        <p:nvSpPr>
          <p:cNvPr id="310" name="CustomShape 5"/>
          <p:cNvSpPr/>
          <p:nvPr/>
        </p:nvSpPr>
        <p:spPr>
          <a:xfrm>
            <a:off x="155520" y="-136440"/>
            <a:ext cx="291600" cy="291600"/>
          </a:xfrm>
          <a:prstGeom prst="rect">
            <a:avLst/>
          </a:prstGeom>
          <a:noFill/>
          <a:ln>
            <a:noFill/>
          </a:ln>
        </p:spPr>
        <p:style>
          <a:lnRef idx="0"/>
          <a:fillRef idx="0"/>
          <a:effectRef idx="0"/>
          <a:fontRef idx="minor"/>
        </p:style>
      </p:sp>
      <p:sp>
        <p:nvSpPr>
          <p:cNvPr id="311"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GLM estimation. A very quick recap.</a:t>
            </a:r>
            <a:endParaRPr b="0" lang="en-US" sz="2400" spc="-1" strike="noStrike">
              <a:latin typeface="Arial"/>
            </a:endParaRPr>
          </a:p>
          <a:p>
            <a:pPr>
              <a:lnSpc>
                <a:spcPct val="100000"/>
              </a:lnSpc>
            </a:pPr>
            <a:endParaRPr b="0" lang="en-US" sz="2400" spc="-1" strike="noStrike">
              <a:latin typeface="Arial"/>
            </a:endParaRPr>
          </a:p>
        </p:txBody>
      </p:sp>
      <p:sp>
        <p:nvSpPr>
          <p:cNvPr id="312" name="CustomShape 7"/>
          <p:cNvSpPr/>
          <p:nvPr/>
        </p:nvSpPr>
        <p:spPr>
          <a:xfrm>
            <a:off x="452520" y="1214280"/>
            <a:ext cx="8427240" cy="1337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Single-trial estimates (with appropriate methods) render better performance for multivariate analysis than condition-level estimates.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400" spc="-1" strike="noStrike">
                <a:solidFill>
                  <a:srgbClr val="000000"/>
                </a:solidFill>
                <a:latin typeface="Arial"/>
                <a:ea typeface="DejaVu Sans"/>
              </a:rPr>
              <a:t>Mumford, et al. (2012). </a:t>
            </a:r>
            <a:r>
              <a:rPr b="0" i="1" lang="en-US" sz="1400" spc="-1" strike="noStrike">
                <a:solidFill>
                  <a:srgbClr val="000000"/>
                </a:solidFill>
                <a:latin typeface="Arial"/>
                <a:ea typeface="DejaVu Sans"/>
              </a:rPr>
              <a:t>Neuroimage;  </a:t>
            </a:r>
            <a:r>
              <a:rPr b="0" lang="en-US" sz="1400" spc="-1" strike="noStrike">
                <a:solidFill>
                  <a:srgbClr val="000000"/>
                </a:solidFill>
                <a:latin typeface="Arial"/>
                <a:ea typeface="DejaVu Sans"/>
              </a:rPr>
              <a:t>Turner, et al. (2012). </a:t>
            </a:r>
            <a:r>
              <a:rPr b="0" i="1" lang="en-US" sz="1400" spc="-1" strike="noStrike">
                <a:solidFill>
                  <a:srgbClr val="000000"/>
                </a:solidFill>
                <a:latin typeface="Arial"/>
                <a:ea typeface="DejaVu Sans"/>
              </a:rPr>
              <a:t>NeuroImage; </a:t>
            </a:r>
            <a:endParaRPr b="0" lang="en-US" sz="1400" spc="-1" strike="noStrike">
              <a:latin typeface="Arial"/>
            </a:endParaRPr>
          </a:p>
          <a:p>
            <a:pPr>
              <a:lnSpc>
                <a:spcPct val="100000"/>
              </a:lnSpc>
            </a:pPr>
            <a:r>
              <a:rPr b="0" i="1" lang="en-US" sz="1400" spc="-1" strike="noStrike">
                <a:solidFill>
                  <a:srgbClr val="000000"/>
                </a:solidFill>
                <a:latin typeface="Arial"/>
                <a:ea typeface="DejaVu Sans"/>
              </a:rPr>
              <a:t>Arco et al., (2018), JoNM</a:t>
            </a:r>
            <a:endParaRPr b="0" lang="en-US"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fillRef idx="0"/>
          <a:effectRef idx="0"/>
          <a:fontRef idx="minor"/>
        </p:style>
      </p:sp>
      <p:sp>
        <p:nvSpPr>
          <p:cNvPr id="314" name="CustomShape 2"/>
          <p:cNvSpPr/>
          <p:nvPr/>
        </p:nvSpPr>
        <p:spPr>
          <a:xfrm>
            <a:off x="155520" y="-136440"/>
            <a:ext cx="291600" cy="291600"/>
          </a:xfrm>
          <a:prstGeom prst="rect">
            <a:avLst/>
          </a:prstGeom>
          <a:noFill/>
          <a:ln>
            <a:noFill/>
          </a:ln>
        </p:spPr>
        <p:style>
          <a:lnRef idx="0"/>
          <a:fillRef idx="0"/>
          <a:effectRef idx="0"/>
          <a:fontRef idx="minor"/>
        </p:style>
      </p:sp>
      <p:sp>
        <p:nvSpPr>
          <p:cNvPr id="315" name="CustomShape 3"/>
          <p:cNvSpPr/>
          <p:nvPr/>
        </p:nvSpPr>
        <p:spPr>
          <a:xfrm>
            <a:off x="155520" y="-136440"/>
            <a:ext cx="291600" cy="291600"/>
          </a:xfrm>
          <a:prstGeom prst="rect">
            <a:avLst/>
          </a:prstGeom>
          <a:noFill/>
          <a:ln>
            <a:noFill/>
          </a:ln>
        </p:spPr>
        <p:style>
          <a:lnRef idx="0"/>
          <a:fillRef idx="0"/>
          <a:effectRef idx="0"/>
          <a:fontRef idx="minor"/>
        </p:style>
      </p:sp>
      <p:sp>
        <p:nvSpPr>
          <p:cNvPr id="316" name="CustomShape 4"/>
          <p:cNvSpPr/>
          <p:nvPr/>
        </p:nvSpPr>
        <p:spPr>
          <a:xfrm>
            <a:off x="155520" y="-136440"/>
            <a:ext cx="291600" cy="291600"/>
          </a:xfrm>
          <a:prstGeom prst="rect">
            <a:avLst/>
          </a:prstGeom>
          <a:noFill/>
          <a:ln>
            <a:noFill/>
          </a:ln>
        </p:spPr>
        <p:style>
          <a:lnRef idx="0"/>
          <a:fillRef idx="0"/>
          <a:effectRef idx="0"/>
          <a:fontRef idx="minor"/>
        </p:style>
      </p:sp>
      <p:sp>
        <p:nvSpPr>
          <p:cNvPr id="317" name="CustomShape 5"/>
          <p:cNvSpPr/>
          <p:nvPr/>
        </p:nvSpPr>
        <p:spPr>
          <a:xfrm>
            <a:off x="2011680" y="3821040"/>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3474720"/>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821040"/>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3474720"/>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452520" y="890280"/>
            <a:ext cx="8427240" cy="13374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Simulated experiment.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Participants are exposed to circles and triangles in two different colors. They need to indicate the color of the shape by pressing one of two buttons.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Shapes are shown sequentially for 2 seconds and there’s a variable interval between shapes that ranges between 3s-15s.</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55520" y="-136440"/>
            <a:ext cx="291600" cy="291600"/>
          </a:xfrm>
          <a:prstGeom prst="rect">
            <a:avLst/>
          </a:prstGeom>
          <a:noFill/>
          <a:ln>
            <a:noFill/>
          </a:ln>
        </p:spPr>
        <p:style>
          <a:lnRef idx="0"/>
          <a:fillRef idx="0"/>
          <a:effectRef idx="0"/>
          <a:fontRef idx="minor"/>
        </p:style>
      </p:sp>
      <p:sp>
        <p:nvSpPr>
          <p:cNvPr id="323" name="CustomShape 2"/>
          <p:cNvSpPr/>
          <p:nvPr/>
        </p:nvSpPr>
        <p:spPr>
          <a:xfrm>
            <a:off x="155520" y="-136440"/>
            <a:ext cx="291600" cy="291600"/>
          </a:xfrm>
          <a:prstGeom prst="rect">
            <a:avLst/>
          </a:prstGeom>
          <a:noFill/>
          <a:ln>
            <a:noFill/>
          </a:ln>
        </p:spPr>
        <p:style>
          <a:lnRef idx="0"/>
          <a:fillRef idx="0"/>
          <a:effectRef idx="0"/>
          <a:fontRef idx="minor"/>
        </p:style>
      </p:sp>
      <p:sp>
        <p:nvSpPr>
          <p:cNvPr id="324" name="CustomShape 3"/>
          <p:cNvSpPr/>
          <p:nvPr/>
        </p:nvSpPr>
        <p:spPr>
          <a:xfrm>
            <a:off x="155520" y="-136440"/>
            <a:ext cx="291600" cy="291600"/>
          </a:xfrm>
          <a:prstGeom prst="rect">
            <a:avLst/>
          </a:prstGeom>
          <a:noFill/>
          <a:ln>
            <a:noFill/>
          </a:ln>
        </p:spPr>
        <p:style>
          <a:lnRef idx="0"/>
          <a:fillRef idx="0"/>
          <a:effectRef idx="0"/>
          <a:fontRef idx="minor"/>
        </p:style>
      </p:sp>
      <p:sp>
        <p:nvSpPr>
          <p:cNvPr id="325" name="CustomShape 4"/>
          <p:cNvSpPr/>
          <p:nvPr/>
        </p:nvSpPr>
        <p:spPr>
          <a:xfrm>
            <a:off x="155520" y="-136440"/>
            <a:ext cx="291600" cy="291600"/>
          </a:xfrm>
          <a:prstGeom prst="rect">
            <a:avLst/>
          </a:prstGeom>
          <a:noFill/>
          <a:ln>
            <a:noFill/>
          </a:ln>
        </p:spPr>
        <p:style>
          <a:lnRef idx="0"/>
          <a:fillRef idx="0"/>
          <a:effectRef idx="0"/>
          <a:fontRef idx="minor"/>
        </p:style>
      </p:sp>
      <p:sp>
        <p:nvSpPr>
          <p:cNvPr id="326" name="Line 5"/>
          <p:cNvSpPr/>
          <p:nvPr/>
        </p:nvSpPr>
        <p:spPr>
          <a:xfrm flipH="1">
            <a:off x="3840480" y="182412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7" name="Line 6"/>
          <p:cNvSpPr/>
          <p:nvPr/>
        </p:nvSpPr>
        <p:spPr>
          <a:xfrm flipH="1" flipV="1">
            <a:off x="3841200" y="475308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8" name="CustomShape 7"/>
          <p:cNvSpPr/>
          <p:nvPr/>
        </p:nvSpPr>
        <p:spPr>
          <a:xfrm>
            <a:off x="4412880" y="28245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9" name="CustomShape 8"/>
          <p:cNvSpPr/>
          <p:nvPr/>
        </p:nvSpPr>
        <p:spPr>
          <a:xfrm>
            <a:off x="4269960" y="31816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0" name="CustomShape 9"/>
          <p:cNvSpPr/>
          <p:nvPr/>
        </p:nvSpPr>
        <p:spPr>
          <a:xfrm>
            <a:off x="4770000" y="353880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1" name="CustomShape 10"/>
          <p:cNvSpPr/>
          <p:nvPr/>
        </p:nvSpPr>
        <p:spPr>
          <a:xfrm>
            <a:off x="4412880" y="36104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2" name="CustomShape 11"/>
          <p:cNvSpPr/>
          <p:nvPr/>
        </p:nvSpPr>
        <p:spPr>
          <a:xfrm>
            <a:off x="5198760" y="33958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3" name="CustomShape 12"/>
          <p:cNvSpPr/>
          <p:nvPr/>
        </p:nvSpPr>
        <p:spPr>
          <a:xfrm>
            <a:off x="4770000" y="4038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4" name="CustomShape 13"/>
          <p:cNvSpPr/>
          <p:nvPr/>
        </p:nvSpPr>
        <p:spPr>
          <a:xfrm>
            <a:off x="6055920" y="29674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a:off x="5698800" y="31816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6" name="CustomShape 15"/>
          <p:cNvSpPr/>
          <p:nvPr/>
        </p:nvSpPr>
        <p:spPr>
          <a:xfrm>
            <a:off x="6341760" y="353880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7" name="CustomShape 16"/>
          <p:cNvSpPr/>
          <p:nvPr/>
        </p:nvSpPr>
        <p:spPr>
          <a:xfrm>
            <a:off x="5555880" y="375300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8" name="CustomShape 17"/>
          <p:cNvSpPr/>
          <p:nvPr/>
        </p:nvSpPr>
        <p:spPr>
          <a:xfrm>
            <a:off x="6627600" y="31816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9" name="CustomShape 18"/>
          <p:cNvSpPr/>
          <p:nvPr/>
        </p:nvSpPr>
        <p:spPr>
          <a:xfrm>
            <a:off x="5984640" y="38246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0" name="CustomShape 19"/>
          <p:cNvSpPr/>
          <p:nvPr/>
        </p:nvSpPr>
        <p:spPr>
          <a:xfrm>
            <a:off x="6270480" y="418176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1" name="CustomShape 20"/>
          <p:cNvSpPr/>
          <p:nvPr/>
        </p:nvSpPr>
        <p:spPr>
          <a:xfrm>
            <a:off x="5627520" y="425340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2" name="CustomShape 21"/>
          <p:cNvSpPr/>
          <p:nvPr/>
        </p:nvSpPr>
        <p:spPr>
          <a:xfrm>
            <a:off x="4770000" y="25387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3" name="CustomShape 22"/>
          <p:cNvSpPr/>
          <p:nvPr/>
        </p:nvSpPr>
        <p:spPr>
          <a:xfrm>
            <a:off x="5270040" y="268164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4" name="CustomShape 23"/>
          <p:cNvSpPr/>
          <p:nvPr/>
        </p:nvSpPr>
        <p:spPr>
          <a:xfrm>
            <a:off x="4841640" y="296748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5" name="CustomShape 24"/>
          <p:cNvSpPr/>
          <p:nvPr/>
        </p:nvSpPr>
        <p:spPr>
          <a:xfrm>
            <a:off x="5198760" y="225288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E39A9EC1-688E-4887-A643-2FA69E424CA8}"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347" name="CustomShape 2"/>
          <p:cNvSpPr/>
          <p:nvPr/>
        </p:nvSpPr>
        <p:spPr>
          <a:xfrm>
            <a:off x="155520" y="-136440"/>
            <a:ext cx="291600" cy="291600"/>
          </a:xfrm>
          <a:prstGeom prst="rect">
            <a:avLst/>
          </a:prstGeom>
          <a:noFill/>
          <a:ln>
            <a:noFill/>
          </a:ln>
        </p:spPr>
        <p:style>
          <a:lnRef idx="0"/>
          <a:fillRef idx="0"/>
          <a:effectRef idx="0"/>
          <a:fontRef idx="minor"/>
        </p:style>
      </p:sp>
      <p:sp>
        <p:nvSpPr>
          <p:cNvPr id="348" name="CustomShape 3"/>
          <p:cNvSpPr/>
          <p:nvPr/>
        </p:nvSpPr>
        <p:spPr>
          <a:xfrm>
            <a:off x="155520" y="-136440"/>
            <a:ext cx="291600" cy="291600"/>
          </a:xfrm>
          <a:prstGeom prst="rect">
            <a:avLst/>
          </a:prstGeom>
          <a:noFill/>
          <a:ln>
            <a:noFill/>
          </a:ln>
        </p:spPr>
        <p:style>
          <a:lnRef idx="0"/>
          <a:fillRef idx="0"/>
          <a:effectRef idx="0"/>
          <a:fontRef idx="minor"/>
        </p:style>
      </p:sp>
      <p:sp>
        <p:nvSpPr>
          <p:cNvPr id="349" name="CustomShape 4"/>
          <p:cNvSpPr/>
          <p:nvPr/>
        </p:nvSpPr>
        <p:spPr>
          <a:xfrm>
            <a:off x="155520" y="-136440"/>
            <a:ext cx="291600" cy="291600"/>
          </a:xfrm>
          <a:prstGeom prst="rect">
            <a:avLst/>
          </a:prstGeom>
          <a:noFill/>
          <a:ln>
            <a:noFill/>
          </a:ln>
        </p:spPr>
        <p:style>
          <a:lnRef idx="0"/>
          <a:fillRef idx="0"/>
          <a:effectRef idx="0"/>
          <a:fontRef idx="minor"/>
        </p:style>
      </p:sp>
      <p:sp>
        <p:nvSpPr>
          <p:cNvPr id="350" name="CustomShape 5"/>
          <p:cNvSpPr/>
          <p:nvPr/>
        </p:nvSpPr>
        <p:spPr>
          <a:xfrm>
            <a:off x="155520" y="-136440"/>
            <a:ext cx="291600" cy="291600"/>
          </a:xfrm>
          <a:prstGeom prst="rect">
            <a:avLst/>
          </a:prstGeom>
          <a:noFill/>
          <a:ln>
            <a:noFill/>
          </a:ln>
        </p:spPr>
        <p:style>
          <a:lnRef idx="0"/>
          <a:fillRef idx="0"/>
          <a:effectRef idx="0"/>
          <a:fontRef idx="minor"/>
        </p:style>
      </p:sp>
      <p:sp>
        <p:nvSpPr>
          <p:cNvPr id="351"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
        <p:nvSpPr>
          <p:cNvPr id="352" name="CustomShape 7"/>
          <p:cNvSpPr/>
          <p:nvPr/>
        </p:nvSpPr>
        <p:spPr>
          <a:xfrm>
            <a:off x="880920" y="1249560"/>
            <a:ext cx="8141400" cy="1791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First decision: what do I want to classify?</a:t>
            </a:r>
            <a:endParaRPr b="0" lang="en-US" sz="1600" spc="-1" strike="noStrike">
              <a:latin typeface="Arial"/>
            </a:endParaRPr>
          </a:p>
          <a:p>
            <a:pPr>
              <a:lnSpc>
                <a:spcPct val="100000"/>
              </a:lnSpc>
            </a:pPr>
            <a:r>
              <a:rPr b="0" lang="en-US" sz="1600" spc="-1" strike="noStrike">
                <a:solidFill>
                  <a:srgbClr val="000000"/>
                </a:solidFill>
                <a:latin typeface="Arial"/>
                <a:ea typeface="DejaVu Sans"/>
              </a:rPr>
              <a:t>Depending on the classes you select (i.e., the question that you ask the classifier), you can get different types of information.</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ea typeface="DejaVu Sans"/>
              </a:rPr>
              <a:t>Red vs. green?</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000000"/>
                </a:solidFill>
                <a:latin typeface="Arial"/>
                <a:ea typeface="DejaVu Sans"/>
              </a:rPr>
              <a:t>or</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000000"/>
                </a:solidFill>
                <a:latin typeface="Arial"/>
                <a:ea typeface="DejaVu Sans"/>
              </a:rPr>
              <a:t>Circles vs. triangles?</a:t>
            </a:r>
            <a:endParaRPr b="0" lang="en-US" sz="1600" spc="-1" strike="noStrike">
              <a:latin typeface="Arial"/>
            </a:endParaRPr>
          </a:p>
          <a:p>
            <a:pPr algn="ctr">
              <a:lnSpc>
                <a:spcPct val="100000"/>
              </a:lnSpc>
            </a:pPr>
            <a:endParaRPr b="0" lang="en-US" sz="1600" spc="-1" strike="noStrike">
              <a:latin typeface="Arial"/>
            </a:endParaRPr>
          </a:p>
        </p:txBody>
      </p:sp>
      <p:sp>
        <p:nvSpPr>
          <p:cNvPr id="374" name="Line 29"/>
          <p:cNvSpPr/>
          <p:nvPr/>
        </p:nvSpPr>
        <p:spPr>
          <a:xfrm flipH="1">
            <a:off x="595224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5" name="Line 30"/>
          <p:cNvSpPr/>
          <p:nvPr/>
        </p:nvSpPr>
        <p:spPr>
          <a:xfrm flipH="1" flipV="1">
            <a:off x="595296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6" name="CustomShape 31"/>
          <p:cNvSpPr/>
          <p:nvPr/>
        </p:nvSpPr>
        <p:spPr>
          <a:xfrm>
            <a:off x="652464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7" name="CustomShape 32"/>
          <p:cNvSpPr/>
          <p:nvPr/>
        </p:nvSpPr>
        <p:spPr>
          <a:xfrm>
            <a:off x="638172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8" name="CustomShape 33"/>
          <p:cNvSpPr/>
          <p:nvPr/>
        </p:nvSpPr>
        <p:spPr>
          <a:xfrm>
            <a:off x="688176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9" name="CustomShape 34"/>
          <p:cNvSpPr/>
          <p:nvPr/>
        </p:nvSpPr>
        <p:spPr>
          <a:xfrm>
            <a:off x="652464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0" name="CustomShape 35"/>
          <p:cNvSpPr/>
          <p:nvPr/>
        </p:nvSpPr>
        <p:spPr>
          <a:xfrm>
            <a:off x="731052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1" name="CustomShape 36"/>
          <p:cNvSpPr/>
          <p:nvPr/>
        </p:nvSpPr>
        <p:spPr>
          <a:xfrm>
            <a:off x="688176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2" name="CustomShape 37"/>
          <p:cNvSpPr/>
          <p:nvPr/>
        </p:nvSpPr>
        <p:spPr>
          <a:xfrm>
            <a:off x="816768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3" name="CustomShape 38"/>
          <p:cNvSpPr/>
          <p:nvPr/>
        </p:nvSpPr>
        <p:spPr>
          <a:xfrm>
            <a:off x="78105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4" name="CustomShape 39"/>
          <p:cNvSpPr/>
          <p:nvPr/>
        </p:nvSpPr>
        <p:spPr>
          <a:xfrm>
            <a:off x="845352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5" name="CustomShape 40"/>
          <p:cNvSpPr/>
          <p:nvPr/>
        </p:nvSpPr>
        <p:spPr>
          <a:xfrm>
            <a:off x="766764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6" name="CustomShape 41"/>
          <p:cNvSpPr/>
          <p:nvPr/>
        </p:nvSpPr>
        <p:spPr>
          <a:xfrm>
            <a:off x="87393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7" name="CustomShape 42"/>
          <p:cNvSpPr/>
          <p:nvPr/>
        </p:nvSpPr>
        <p:spPr>
          <a:xfrm>
            <a:off x="809640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8" name="CustomShape 43"/>
          <p:cNvSpPr/>
          <p:nvPr/>
        </p:nvSpPr>
        <p:spPr>
          <a:xfrm>
            <a:off x="838188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9" name="CustomShape 44"/>
          <p:cNvSpPr/>
          <p:nvPr/>
        </p:nvSpPr>
        <p:spPr>
          <a:xfrm>
            <a:off x="773892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90" name="CustomShape 45"/>
          <p:cNvSpPr/>
          <p:nvPr/>
        </p:nvSpPr>
        <p:spPr>
          <a:xfrm>
            <a:off x="688176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1" name="CustomShape 46"/>
          <p:cNvSpPr/>
          <p:nvPr/>
        </p:nvSpPr>
        <p:spPr>
          <a:xfrm>
            <a:off x="738180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2" name="CustomShape 47"/>
          <p:cNvSpPr/>
          <p:nvPr/>
        </p:nvSpPr>
        <p:spPr>
          <a:xfrm>
            <a:off x="695340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3" name="CustomShape 48"/>
          <p:cNvSpPr/>
          <p:nvPr/>
        </p:nvSpPr>
        <p:spPr>
          <a:xfrm>
            <a:off x="731052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5" name="Line 50"/>
          <p:cNvSpPr/>
          <p:nvPr/>
        </p:nvSpPr>
        <p:spPr>
          <a:xfrm flipH="1" flipV="1">
            <a:off x="6238800" y="3143160"/>
            <a:ext cx="3000240" cy="228600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len="med" type="triangle" w="med"/>
          </a:ln>
        </p:spPr>
        <p:style>
          <a:lnRef idx="0"/>
          <a:fillRef idx="0"/>
          <a:effectRef idx="0"/>
          <a:fontRef idx="minor"/>
        </p:style>
      </p:sp>
      <p:sp>
        <p:nvSpPr>
          <p:cNvPr id="397" name="Line 52"/>
          <p:cNvSpPr/>
          <p:nvPr/>
        </p:nvSpPr>
        <p:spPr>
          <a:xfrm>
            <a:off x="2377440" y="3856320"/>
            <a:ext cx="274320" cy="167040"/>
          </a:xfrm>
          <a:prstGeom prst="line">
            <a:avLst/>
          </a:prstGeom>
          <a:ln>
            <a:solidFill>
              <a:srgbClr val="000000"/>
            </a:solidFill>
            <a:tailEnd len="med" type="triangle" w="med"/>
          </a:ln>
        </p:spPr>
        <p:style>
          <a:lnRef idx="0"/>
          <a:fillRef idx="0"/>
          <a:effectRef idx="0"/>
          <a:fontRef idx="minor"/>
        </p:style>
      </p:sp>
      <p:sp>
        <p:nvSpPr>
          <p:cNvPr id="398" name="Line 53"/>
          <p:cNvSpPr/>
          <p:nvPr/>
        </p:nvSpPr>
        <p:spPr>
          <a:xfrm flipH="1">
            <a:off x="7310520" y="3749040"/>
            <a:ext cx="187560" cy="182880"/>
          </a:xfrm>
          <a:prstGeom prst="line">
            <a:avLst/>
          </a:prstGeom>
          <a:ln>
            <a:solidFill>
              <a:srgbClr val="000000"/>
            </a:solidFill>
            <a:tailEnd len="med" type="triangle" w="med"/>
          </a:ln>
        </p:spPr>
        <p:style>
          <a:lnRef idx="0"/>
          <a:fillRef idx="0"/>
          <a:effectRef idx="0"/>
          <a:fontRef idx="minor"/>
        </p:style>
      </p:sp>
      <p:sp>
        <p:nvSpPr>
          <p:cNvPr id="399" name="Line 54"/>
          <p:cNvSpPr/>
          <p:nvPr/>
        </p:nvSpPr>
        <p:spPr>
          <a:xfrm>
            <a:off x="2194560" y="4389120"/>
            <a:ext cx="186120" cy="109800"/>
          </a:xfrm>
          <a:prstGeom prst="line">
            <a:avLst/>
          </a:prstGeom>
          <a:ln>
            <a:solidFill>
              <a:srgbClr val="000000"/>
            </a:solidFill>
            <a:tailEnd len="med" type="triangle" w="med"/>
          </a:ln>
        </p:spPr>
        <p:style>
          <a:lnRef idx="0"/>
          <a:fillRef idx="0"/>
          <a:effectRef idx="0"/>
          <a:fontRef idx="minor"/>
        </p:style>
      </p:sp>
      <p:sp>
        <p:nvSpPr>
          <p:cNvPr id="400" name="CustomShape 55"/>
          <p:cNvSpPr/>
          <p:nvPr/>
        </p:nvSpPr>
        <p:spPr>
          <a:xfrm>
            <a:off x="1126800" y="5505120"/>
            <a:ext cx="2283480" cy="15483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1" lang="en-US" sz="1600" spc="-1" strike="noStrike">
                <a:solidFill>
                  <a:srgbClr val="000000"/>
                </a:solidFill>
                <a:latin typeface="Arial"/>
                <a:ea typeface="DejaVu Sans"/>
              </a:rPr>
              <a:t>100%</a:t>
            </a:r>
            <a:endParaRPr b="0" lang="en-US" sz="1600" spc="-1" strike="noStrike">
              <a:latin typeface="Arial"/>
            </a:endParaRPr>
          </a:p>
          <a:p>
            <a:pPr algn="ctr">
              <a:lnSpc>
                <a:spcPct val="100000"/>
              </a:lnSpc>
            </a:pPr>
            <a:endParaRPr b="0" lang="en-US" sz="1600" spc="-1" strike="noStrike">
              <a:latin typeface="Arial"/>
            </a:endParaRPr>
          </a:p>
        </p:txBody>
      </p:sp>
      <p:sp>
        <p:nvSpPr>
          <p:cNvPr id="401" name="CustomShape 56"/>
          <p:cNvSpPr/>
          <p:nvPr/>
        </p:nvSpPr>
        <p:spPr>
          <a:xfrm>
            <a:off x="6418800" y="5505120"/>
            <a:ext cx="2283480" cy="15483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gn="ctr">
              <a:lnSpc>
                <a:spcPct val="100000"/>
              </a:lnSpc>
            </a:pPr>
            <a:endParaRPr b="0" lang="en-US" sz="1600" spc="-1" strike="noStrike">
              <a:latin typeface="Arial"/>
            </a:endParaRPr>
          </a:p>
        </p:txBody>
      </p:sp>
      <p:sp>
        <p:nvSpPr>
          <p:cNvPr id="402" name="CustomShape 57"/>
          <p:cNvSpPr/>
          <p:nvPr/>
        </p:nvSpPr>
        <p:spPr>
          <a:xfrm>
            <a:off x="7040880" y="4136760"/>
            <a:ext cx="179640" cy="345240"/>
          </a:xfrm>
          <a:prstGeom prst="rect">
            <a:avLst/>
          </a:prstGeom>
          <a:noFill/>
          <a:ln>
            <a:noFill/>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3BA72461-9176-48DC-980C-305EDB681B81}"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55" name="CustomShape 2"/>
          <p:cNvSpPr/>
          <p:nvPr/>
        </p:nvSpPr>
        <p:spPr>
          <a:xfrm>
            <a:off x="155520" y="-136440"/>
            <a:ext cx="291600" cy="291600"/>
          </a:xfrm>
          <a:prstGeom prst="rect">
            <a:avLst/>
          </a:prstGeom>
          <a:noFill/>
          <a:ln>
            <a:noFill/>
          </a:ln>
        </p:spPr>
        <p:style>
          <a:lnRef idx="0"/>
          <a:fillRef idx="0"/>
          <a:effectRef idx="0"/>
          <a:fontRef idx="minor"/>
        </p:style>
      </p:sp>
      <p:sp>
        <p:nvSpPr>
          <p:cNvPr id="56" name="CustomShape 3"/>
          <p:cNvSpPr/>
          <p:nvPr/>
        </p:nvSpPr>
        <p:spPr>
          <a:xfrm>
            <a:off x="155520" y="-136440"/>
            <a:ext cx="291600" cy="291600"/>
          </a:xfrm>
          <a:prstGeom prst="rect">
            <a:avLst/>
          </a:prstGeom>
          <a:noFill/>
          <a:ln>
            <a:noFill/>
          </a:ln>
        </p:spPr>
        <p:style>
          <a:lnRef idx="0"/>
          <a:fillRef idx="0"/>
          <a:effectRef idx="0"/>
          <a:fontRef idx="minor"/>
        </p:style>
      </p:sp>
      <p:sp>
        <p:nvSpPr>
          <p:cNvPr id="57" name="CustomShape 4"/>
          <p:cNvSpPr/>
          <p:nvPr/>
        </p:nvSpPr>
        <p:spPr>
          <a:xfrm>
            <a:off x="155520" y="-136440"/>
            <a:ext cx="291600" cy="291600"/>
          </a:xfrm>
          <a:prstGeom prst="rect">
            <a:avLst/>
          </a:prstGeom>
          <a:noFill/>
          <a:ln>
            <a:noFill/>
          </a:ln>
        </p:spPr>
        <p:style>
          <a:lnRef idx="0"/>
          <a:fillRef idx="0"/>
          <a:effectRef idx="0"/>
          <a:fontRef idx="minor"/>
        </p:style>
      </p:sp>
      <p:sp>
        <p:nvSpPr>
          <p:cNvPr id="58" name="CustomShape 5"/>
          <p:cNvSpPr/>
          <p:nvPr/>
        </p:nvSpPr>
        <p:spPr>
          <a:xfrm>
            <a:off x="155520" y="-136440"/>
            <a:ext cx="291600" cy="291600"/>
          </a:xfrm>
          <a:prstGeom prst="rect">
            <a:avLst/>
          </a:prstGeom>
          <a:noFill/>
          <a:ln>
            <a:noFill/>
          </a:ln>
        </p:spPr>
        <p:style>
          <a:lnRef idx="0"/>
          <a:fillRef idx="0"/>
          <a:effectRef idx="0"/>
          <a:fontRef idx="minor"/>
        </p:style>
      </p:sp>
      <p:sp>
        <p:nvSpPr>
          <p:cNvPr id="59"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
        <p:nvSpPr>
          <p:cNvPr id="60" name="CustomShape 7"/>
          <p:cNvSpPr/>
          <p:nvPr/>
        </p:nvSpPr>
        <p:spPr>
          <a:xfrm>
            <a:off x="595440" y="1285920"/>
            <a:ext cx="7570080" cy="4751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u="sng">
                <a:solidFill>
                  <a:srgbClr val="000000"/>
                </a:solidFill>
                <a:uFillTx/>
                <a:latin typeface="Arial"/>
                <a:ea typeface="DejaVu Sans"/>
              </a:rPr>
              <a:t>Glosary</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Classification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Predict the type (i.e., class) of pattern that underlies a given dataset.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Decoding</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From a given (brain) signal, figure out what caused the signal.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MVPA</a:t>
            </a:r>
            <a:r>
              <a:rPr b="0" lang="en-US" sz="1800" spc="-1" strike="noStrike">
                <a:solidFill>
                  <a:srgbClr val="000000"/>
                </a:solidFill>
                <a:latin typeface="Arial"/>
                <a:ea typeface="DejaVu Sans"/>
              </a:rPr>
              <a:t> (multivoxel/multivariate pattern analysis): </a:t>
            </a:r>
            <a:r>
              <a:rPr b="0" i="1" lang="en-US" sz="1800" spc="-1" strike="noStrike">
                <a:solidFill>
                  <a:srgbClr val="000000"/>
                </a:solidFill>
                <a:latin typeface="Arial"/>
                <a:ea typeface="DejaVu Sans"/>
              </a:rPr>
              <a:t>Collection of analyses that use several sources of variance in the data to study it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Class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“pattern” that we want find (we need at least two).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Observations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one of the items inside a class that we will use in our analysis.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Features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element inside an observation.</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7598880" y="650088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5BAC2D5A-FC9E-4C04-B007-D2E5FC0F2D26}"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04" name="CustomShape 2"/>
          <p:cNvSpPr/>
          <p:nvPr/>
        </p:nvSpPr>
        <p:spPr>
          <a:xfrm>
            <a:off x="155520" y="-136440"/>
            <a:ext cx="291600" cy="291600"/>
          </a:xfrm>
          <a:prstGeom prst="rect">
            <a:avLst/>
          </a:prstGeom>
          <a:noFill/>
          <a:ln>
            <a:noFill/>
          </a:ln>
        </p:spPr>
        <p:style>
          <a:lnRef idx="0"/>
          <a:fillRef idx="0"/>
          <a:effectRef idx="0"/>
          <a:fontRef idx="minor"/>
        </p:style>
      </p:sp>
      <p:sp>
        <p:nvSpPr>
          <p:cNvPr id="405" name="CustomShape 3"/>
          <p:cNvSpPr/>
          <p:nvPr/>
        </p:nvSpPr>
        <p:spPr>
          <a:xfrm>
            <a:off x="155520" y="-136440"/>
            <a:ext cx="291600" cy="291600"/>
          </a:xfrm>
          <a:prstGeom prst="rect">
            <a:avLst/>
          </a:prstGeom>
          <a:noFill/>
          <a:ln>
            <a:noFill/>
          </a:ln>
        </p:spPr>
        <p:style>
          <a:lnRef idx="0"/>
          <a:fillRef idx="0"/>
          <a:effectRef idx="0"/>
          <a:fontRef idx="minor"/>
        </p:style>
      </p:sp>
      <p:sp>
        <p:nvSpPr>
          <p:cNvPr id="406" name="CustomShape 4"/>
          <p:cNvSpPr/>
          <p:nvPr/>
        </p:nvSpPr>
        <p:spPr>
          <a:xfrm>
            <a:off x="155520" y="-136440"/>
            <a:ext cx="291600" cy="291600"/>
          </a:xfrm>
          <a:prstGeom prst="rect">
            <a:avLst/>
          </a:prstGeom>
          <a:noFill/>
          <a:ln>
            <a:noFill/>
          </a:ln>
        </p:spPr>
        <p:style>
          <a:lnRef idx="0"/>
          <a:fillRef idx="0"/>
          <a:effectRef idx="0"/>
          <a:fontRef idx="minor"/>
        </p:style>
      </p:sp>
      <p:sp>
        <p:nvSpPr>
          <p:cNvPr id="407" name="CustomShape 5"/>
          <p:cNvSpPr/>
          <p:nvPr/>
        </p:nvSpPr>
        <p:spPr>
          <a:xfrm>
            <a:off x="155520" y="-136440"/>
            <a:ext cx="291600" cy="291600"/>
          </a:xfrm>
          <a:prstGeom prst="rect">
            <a:avLst/>
          </a:prstGeom>
          <a:noFill/>
          <a:ln>
            <a:noFill/>
          </a:ln>
        </p:spPr>
        <p:style>
          <a:lnRef idx="0"/>
          <a:fillRef idx="0"/>
          <a:effectRef idx="0"/>
          <a:fontRef idx="minor"/>
        </p:style>
      </p:sp>
      <p:sp>
        <p:nvSpPr>
          <p:cNvPr id="408" name="CustomShape 6"/>
          <p:cNvSpPr/>
          <p:nvPr/>
        </p:nvSpPr>
        <p:spPr>
          <a:xfrm>
            <a:off x="880920" y="1249560"/>
            <a:ext cx="8141400" cy="20350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Second decision: how will I validate my classifier?</a:t>
            </a:r>
            <a:endParaRPr b="0" lang="en-US" sz="1600" spc="-1" strike="noStrike">
              <a:latin typeface="Arial"/>
            </a:endParaRPr>
          </a:p>
          <a:p>
            <a:pPr>
              <a:lnSpc>
                <a:spcPct val="100000"/>
              </a:lnSpc>
            </a:pPr>
            <a:r>
              <a:rPr b="0" lang="en-US" sz="1600" spc="-1" strike="noStrike">
                <a:solidFill>
                  <a:srgbClr val="000000"/>
                </a:solidFill>
                <a:latin typeface="Arial"/>
                <a:ea typeface="DejaVu Sans"/>
              </a:rPr>
              <a:t>The validation method can also add information (on top of controlling for biases; e.g., cross classification). In fMRI the standard method is leave-one-run-out: one scanning run is held for testing and training is performed with the remaining ones.</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409" name="Picture 2" descr=""/>
          <p:cNvPicPr/>
          <p:nvPr/>
        </p:nvPicPr>
        <p:blipFill>
          <a:blip r:embed="rId1"/>
          <a:stretch/>
        </p:blipFill>
        <p:spPr>
          <a:xfrm>
            <a:off x="1881000" y="3000240"/>
            <a:ext cx="5923440" cy="3359880"/>
          </a:xfrm>
          <a:prstGeom prst="rect">
            <a:avLst/>
          </a:prstGeom>
          <a:ln w="9360">
            <a:noFill/>
          </a:ln>
        </p:spPr>
      </p:pic>
      <p:sp>
        <p:nvSpPr>
          <p:cNvPr id="410" name="CustomShape 7"/>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
        <p:nvSpPr>
          <p:cNvPr id="411" name="CustomShape 8"/>
          <p:cNvSpPr/>
          <p:nvPr/>
        </p:nvSpPr>
        <p:spPr>
          <a:xfrm rot="10817400">
            <a:off x="2068200" y="3511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2" name="CustomShape 9"/>
          <p:cNvSpPr/>
          <p:nvPr/>
        </p:nvSpPr>
        <p:spPr>
          <a:xfrm>
            <a:off x="1276920" y="3589560"/>
            <a:ext cx="763200" cy="359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1</a:t>
            </a:r>
            <a:endParaRPr b="0" lang="en-US" sz="1600" spc="-1" strike="noStrike">
              <a:latin typeface="Arial"/>
            </a:endParaRPr>
          </a:p>
        </p:txBody>
      </p:sp>
      <p:sp>
        <p:nvSpPr>
          <p:cNvPr id="413" name="CustomShape 10"/>
          <p:cNvSpPr/>
          <p:nvPr/>
        </p:nvSpPr>
        <p:spPr>
          <a:xfrm>
            <a:off x="1276920" y="4165560"/>
            <a:ext cx="763200" cy="359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2</a:t>
            </a:r>
            <a:endParaRPr b="0" lang="en-US" sz="1600" spc="-1" strike="noStrike">
              <a:latin typeface="Arial"/>
            </a:endParaRPr>
          </a:p>
        </p:txBody>
      </p:sp>
      <p:sp>
        <p:nvSpPr>
          <p:cNvPr id="414" name="CustomShape 11"/>
          <p:cNvSpPr/>
          <p:nvPr/>
        </p:nvSpPr>
        <p:spPr>
          <a:xfrm>
            <a:off x="1276920" y="4741560"/>
            <a:ext cx="763200" cy="359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3</a:t>
            </a:r>
            <a:endParaRPr b="0" lang="en-US" sz="1600" spc="-1" strike="noStrike">
              <a:latin typeface="Arial"/>
            </a:endParaRPr>
          </a:p>
        </p:txBody>
      </p:sp>
      <p:sp>
        <p:nvSpPr>
          <p:cNvPr id="415" name="CustomShape 12"/>
          <p:cNvSpPr/>
          <p:nvPr/>
        </p:nvSpPr>
        <p:spPr>
          <a:xfrm>
            <a:off x="1276920" y="5245560"/>
            <a:ext cx="763200" cy="359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4</a:t>
            </a:r>
            <a:endParaRPr b="0" lang="en-US" sz="1600" spc="-1" strike="noStrike">
              <a:latin typeface="Arial"/>
            </a:endParaRPr>
          </a:p>
        </p:txBody>
      </p:sp>
      <p:sp>
        <p:nvSpPr>
          <p:cNvPr id="416" name="CustomShape 13"/>
          <p:cNvSpPr/>
          <p:nvPr/>
        </p:nvSpPr>
        <p:spPr>
          <a:xfrm rot="10817400">
            <a:off x="2068920" y="408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7" name="CustomShape 14"/>
          <p:cNvSpPr/>
          <p:nvPr/>
        </p:nvSpPr>
        <p:spPr>
          <a:xfrm rot="10817400">
            <a:off x="2068920" y="462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8" name="CustomShape 15"/>
          <p:cNvSpPr/>
          <p:nvPr/>
        </p:nvSpPr>
        <p:spPr>
          <a:xfrm rot="10817400">
            <a:off x="2068920" y="516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9" name="CustomShape 16"/>
          <p:cNvSpPr/>
          <p:nvPr/>
        </p:nvSpPr>
        <p:spPr>
          <a:xfrm>
            <a:off x="1188720" y="3491280"/>
            <a:ext cx="1735560" cy="568440"/>
          </a:xfrm>
          <a:prstGeom prst="rect">
            <a:avLst/>
          </a:prstGeom>
          <a:solidFill>
            <a:srgbClr val="729fcf">
              <a:alpha val="45000"/>
            </a:srgbClr>
          </a:solidFill>
          <a:ln>
            <a:solidFill>
              <a:srgbClr val="3465a4"/>
            </a:solidFill>
          </a:ln>
        </p:spPr>
        <p:style>
          <a:lnRef idx="0"/>
          <a:fillRef idx="0"/>
          <a:effectRef idx="0"/>
          <a:fontRef idx="minor"/>
        </p:style>
      </p:sp>
      <p:sp>
        <p:nvSpPr>
          <p:cNvPr id="420" name="CustomShape 17"/>
          <p:cNvSpPr/>
          <p:nvPr/>
        </p:nvSpPr>
        <p:spPr>
          <a:xfrm>
            <a:off x="1188720" y="4067280"/>
            <a:ext cx="1735560" cy="568440"/>
          </a:xfrm>
          <a:prstGeom prst="rect">
            <a:avLst/>
          </a:prstGeom>
          <a:solidFill>
            <a:srgbClr val="729fcf">
              <a:alpha val="45000"/>
            </a:srgbClr>
          </a:solidFill>
          <a:ln>
            <a:solidFill>
              <a:srgbClr val="3465a4"/>
            </a:solidFill>
          </a:ln>
        </p:spPr>
        <p:style>
          <a:lnRef idx="0"/>
          <a:fillRef idx="0"/>
          <a:effectRef idx="0"/>
          <a:fontRef idx="minor"/>
        </p:style>
      </p:sp>
      <p:sp>
        <p:nvSpPr>
          <p:cNvPr id="421" name="CustomShape 18"/>
          <p:cNvSpPr/>
          <p:nvPr/>
        </p:nvSpPr>
        <p:spPr>
          <a:xfrm>
            <a:off x="1188720" y="4643280"/>
            <a:ext cx="1735560" cy="568440"/>
          </a:xfrm>
          <a:prstGeom prst="rect">
            <a:avLst/>
          </a:prstGeom>
          <a:solidFill>
            <a:srgbClr val="729fcf">
              <a:alpha val="45000"/>
            </a:srgbClr>
          </a:solidFill>
          <a:ln>
            <a:solidFill>
              <a:srgbClr val="3465a4"/>
            </a:solidFill>
          </a:ln>
        </p:spPr>
        <p:style>
          <a:lnRef idx="0"/>
          <a:fillRef idx="0"/>
          <a:effectRef idx="0"/>
          <a:fontRef idx="minor"/>
        </p:style>
      </p:sp>
      <p:sp>
        <p:nvSpPr>
          <p:cNvPr id="422" name="CustomShape 19"/>
          <p:cNvSpPr/>
          <p:nvPr/>
        </p:nvSpPr>
        <p:spPr>
          <a:xfrm>
            <a:off x="1188720" y="5219280"/>
            <a:ext cx="1735560" cy="568440"/>
          </a:xfrm>
          <a:prstGeom prst="rect">
            <a:avLst/>
          </a:prstGeom>
          <a:solidFill>
            <a:srgbClr val="729fcf">
              <a:alpha val="45000"/>
            </a:srgbClr>
          </a:solidFill>
          <a:ln>
            <a:solidFill>
              <a:srgbClr val="3465a4"/>
            </a:solid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7598880" y="650088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CF7D9BE2-DFD7-4C39-8199-BE53BBD8ECA5}"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24" name="CustomShape 2"/>
          <p:cNvSpPr/>
          <p:nvPr/>
        </p:nvSpPr>
        <p:spPr>
          <a:xfrm>
            <a:off x="155520" y="-136440"/>
            <a:ext cx="291600" cy="291600"/>
          </a:xfrm>
          <a:prstGeom prst="rect">
            <a:avLst/>
          </a:prstGeom>
          <a:noFill/>
          <a:ln>
            <a:noFill/>
          </a:ln>
        </p:spPr>
        <p:style>
          <a:lnRef idx="0"/>
          <a:fillRef idx="0"/>
          <a:effectRef idx="0"/>
          <a:fontRef idx="minor"/>
        </p:style>
      </p:sp>
      <p:sp>
        <p:nvSpPr>
          <p:cNvPr id="425" name="CustomShape 3"/>
          <p:cNvSpPr/>
          <p:nvPr/>
        </p:nvSpPr>
        <p:spPr>
          <a:xfrm>
            <a:off x="155520" y="-136440"/>
            <a:ext cx="291600" cy="291600"/>
          </a:xfrm>
          <a:prstGeom prst="rect">
            <a:avLst/>
          </a:prstGeom>
          <a:noFill/>
          <a:ln>
            <a:noFill/>
          </a:ln>
        </p:spPr>
        <p:style>
          <a:lnRef idx="0"/>
          <a:fillRef idx="0"/>
          <a:effectRef idx="0"/>
          <a:fontRef idx="minor"/>
        </p:style>
      </p:sp>
      <p:sp>
        <p:nvSpPr>
          <p:cNvPr id="426" name="CustomShape 4"/>
          <p:cNvSpPr/>
          <p:nvPr/>
        </p:nvSpPr>
        <p:spPr>
          <a:xfrm>
            <a:off x="155520" y="-136440"/>
            <a:ext cx="291600" cy="291600"/>
          </a:xfrm>
          <a:prstGeom prst="rect">
            <a:avLst/>
          </a:prstGeom>
          <a:noFill/>
          <a:ln>
            <a:noFill/>
          </a:ln>
        </p:spPr>
        <p:style>
          <a:lnRef idx="0"/>
          <a:fillRef idx="0"/>
          <a:effectRef idx="0"/>
          <a:fontRef idx="minor"/>
        </p:style>
      </p:sp>
      <p:sp>
        <p:nvSpPr>
          <p:cNvPr id="427" name="CustomShape 5"/>
          <p:cNvSpPr/>
          <p:nvPr/>
        </p:nvSpPr>
        <p:spPr>
          <a:xfrm>
            <a:off x="155520" y="-136440"/>
            <a:ext cx="291600" cy="291600"/>
          </a:xfrm>
          <a:prstGeom prst="rect">
            <a:avLst/>
          </a:prstGeom>
          <a:noFill/>
          <a:ln>
            <a:noFill/>
          </a:ln>
        </p:spPr>
        <p:style>
          <a:lnRef idx="0"/>
          <a:fillRef idx="0"/>
          <a:effectRef idx="0"/>
          <a:fontRef idx="minor"/>
        </p:style>
      </p:sp>
      <p:sp>
        <p:nvSpPr>
          <p:cNvPr id="428" name="CustomShape 6"/>
          <p:cNvSpPr/>
          <p:nvPr/>
        </p:nvSpPr>
        <p:spPr>
          <a:xfrm>
            <a:off x="880920" y="1249560"/>
            <a:ext cx="8141400" cy="42253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Third decision: which voxels will I use (i.e., feature selection)?</a:t>
            </a:r>
            <a:r>
              <a:rPr b="0" lang="en-US" sz="1600" spc="-1" strike="noStrike">
                <a:solidFill>
                  <a:srgbClr val="000000"/>
                </a:solidFill>
                <a:latin typeface="Arial"/>
                <a:ea typeface="DejaVu Sans"/>
              </a:rPr>
              <a:t> Two main approaches to consider:</a:t>
            </a:r>
            <a:endParaRPr b="0" lang="en-US" sz="1600" spc="-1" strike="noStrike">
              <a:latin typeface="Arial"/>
            </a:endParaRPr>
          </a:p>
          <a:p>
            <a:pPr>
              <a:lnSpc>
                <a:spcPct val="100000"/>
              </a:lnSpc>
            </a:pPr>
            <a:endParaRPr b="0" lang="en-US" sz="1600" spc="-1" strike="noStrike">
              <a:latin typeface="Arial"/>
            </a:endParaRPr>
          </a:p>
          <a:p>
            <a:pPr marL="216000" indent="-213840">
              <a:lnSpc>
                <a:spcPct val="100000"/>
              </a:lnSpc>
              <a:buClr>
                <a:srgbClr val="000000"/>
              </a:buClr>
              <a:buFont typeface="StarSymbol"/>
              <a:buChar char="-"/>
            </a:pPr>
            <a:r>
              <a:rPr b="1" lang="en-US" sz="1600" spc="-1" strike="noStrike">
                <a:solidFill>
                  <a:srgbClr val="000000"/>
                </a:solidFill>
                <a:latin typeface="Arial"/>
                <a:ea typeface="DejaVu Sans"/>
              </a:rPr>
              <a:t>Region of interest (ROI): </a:t>
            </a:r>
            <a:r>
              <a:rPr b="0" lang="en-US" sz="1600" spc="-1" strike="noStrike">
                <a:solidFill>
                  <a:srgbClr val="000000"/>
                </a:solidFill>
                <a:latin typeface="Arial"/>
                <a:ea typeface="DejaVu Sans"/>
              </a:rPr>
              <a:t>Only voxels within a given ROI are used in the analysis. ROIs can be defined either anatomically (e.g., right TPJ, left CA1) or functionally (e.g., only voxels that response more to faces than to houses). Functional localizers can be set up as an independent task (e.g., FFA localizer, retinotopy).</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16000" indent="-213840">
              <a:lnSpc>
                <a:spcPct val="100000"/>
              </a:lnSpc>
              <a:buClr>
                <a:srgbClr val="000000"/>
              </a:buClr>
              <a:buFont typeface="StarSymbol"/>
              <a:buChar char="-"/>
            </a:pPr>
            <a:r>
              <a:rPr b="1" lang="en-US" sz="1600" spc="-1" strike="noStrike">
                <a:solidFill>
                  <a:srgbClr val="000000"/>
                </a:solidFill>
                <a:latin typeface="Arial"/>
                <a:ea typeface="DejaVu Sans"/>
              </a:rPr>
              <a:t>Searchlight</a:t>
            </a:r>
            <a:r>
              <a:rPr b="0" lang="en-US" sz="1600" spc="-1" strike="noStrike">
                <a:solidFill>
                  <a:srgbClr val="000000"/>
                </a:solidFill>
                <a:latin typeface="Arial"/>
                <a:ea typeface="DejaVu Sans"/>
              </a:rPr>
              <a:t>: a small cluster of voxels is selected for classification; the classification accuracy of that cluster is assigned to the central voxel in the cluster; then, an adjacent cluster is selected and the process is repeated until the entire brain (or ROI) is covered.</a:t>
            </a:r>
            <a:endParaRPr b="0" lang="en-US" sz="1600" spc="-1" strike="noStrike">
              <a:latin typeface="Arial"/>
            </a:endParaRPr>
          </a:p>
        </p:txBody>
      </p:sp>
      <p:pic>
        <p:nvPicPr>
          <p:cNvPr id="429" name="Picture 2" descr=""/>
          <p:cNvPicPr/>
          <p:nvPr/>
        </p:nvPicPr>
        <p:blipFill>
          <a:blip r:embed="rId1"/>
          <a:srcRect l="42083" t="0" r="0" b="0"/>
          <a:stretch/>
        </p:blipFill>
        <p:spPr>
          <a:xfrm>
            <a:off x="6730200" y="5105880"/>
            <a:ext cx="1497600" cy="1476000"/>
          </a:xfrm>
          <a:prstGeom prst="rect">
            <a:avLst/>
          </a:prstGeom>
          <a:ln>
            <a:noFill/>
          </a:ln>
        </p:spPr>
      </p:pic>
      <p:sp>
        <p:nvSpPr>
          <p:cNvPr id="430" name="CustomShape 7"/>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7598880" y="650088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2E707F21-BC64-469C-9E10-759E57051924}"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32" name="CustomShape 2"/>
          <p:cNvSpPr/>
          <p:nvPr/>
        </p:nvSpPr>
        <p:spPr>
          <a:xfrm>
            <a:off x="155520" y="-136440"/>
            <a:ext cx="291600" cy="291600"/>
          </a:xfrm>
          <a:prstGeom prst="rect">
            <a:avLst/>
          </a:prstGeom>
          <a:noFill/>
          <a:ln>
            <a:noFill/>
          </a:ln>
        </p:spPr>
        <p:style>
          <a:lnRef idx="0"/>
          <a:fillRef idx="0"/>
          <a:effectRef idx="0"/>
          <a:fontRef idx="minor"/>
        </p:style>
      </p:sp>
      <p:sp>
        <p:nvSpPr>
          <p:cNvPr id="433" name="CustomShape 3"/>
          <p:cNvSpPr/>
          <p:nvPr/>
        </p:nvSpPr>
        <p:spPr>
          <a:xfrm>
            <a:off x="155520" y="-136440"/>
            <a:ext cx="291600" cy="291600"/>
          </a:xfrm>
          <a:prstGeom prst="rect">
            <a:avLst/>
          </a:prstGeom>
          <a:noFill/>
          <a:ln>
            <a:noFill/>
          </a:ln>
        </p:spPr>
        <p:style>
          <a:lnRef idx="0"/>
          <a:fillRef idx="0"/>
          <a:effectRef idx="0"/>
          <a:fontRef idx="minor"/>
        </p:style>
      </p:sp>
      <p:sp>
        <p:nvSpPr>
          <p:cNvPr id="434" name="CustomShape 4"/>
          <p:cNvSpPr/>
          <p:nvPr/>
        </p:nvSpPr>
        <p:spPr>
          <a:xfrm>
            <a:off x="155520" y="-136440"/>
            <a:ext cx="291600" cy="291600"/>
          </a:xfrm>
          <a:prstGeom prst="rect">
            <a:avLst/>
          </a:prstGeom>
          <a:noFill/>
          <a:ln>
            <a:noFill/>
          </a:ln>
        </p:spPr>
        <p:style>
          <a:lnRef idx="0"/>
          <a:fillRef idx="0"/>
          <a:effectRef idx="0"/>
          <a:fontRef idx="minor"/>
        </p:style>
      </p:sp>
      <p:sp>
        <p:nvSpPr>
          <p:cNvPr id="435" name="CustomShape 5"/>
          <p:cNvSpPr/>
          <p:nvPr/>
        </p:nvSpPr>
        <p:spPr>
          <a:xfrm>
            <a:off x="155520" y="-136440"/>
            <a:ext cx="291600" cy="291600"/>
          </a:xfrm>
          <a:prstGeom prst="rect">
            <a:avLst/>
          </a:prstGeom>
          <a:noFill/>
          <a:ln>
            <a:noFill/>
          </a:ln>
        </p:spPr>
        <p:style>
          <a:lnRef idx="0"/>
          <a:fillRef idx="0"/>
          <a:effectRef idx="0"/>
          <a:fontRef idx="minor"/>
        </p:style>
      </p:sp>
      <p:sp>
        <p:nvSpPr>
          <p:cNvPr id="436"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Freely available toolboxes                .</a:t>
            </a:r>
            <a:endParaRPr b="0" lang="en-US" sz="2400" spc="-1" strike="noStrike">
              <a:latin typeface="Arial"/>
            </a:endParaRPr>
          </a:p>
          <a:p>
            <a:pPr>
              <a:lnSpc>
                <a:spcPct val="100000"/>
              </a:lnSpc>
            </a:pPr>
            <a:endParaRPr b="0" lang="en-US" sz="2400" spc="-1" strike="noStrike">
              <a:latin typeface="Arial"/>
            </a:endParaRPr>
          </a:p>
        </p:txBody>
      </p:sp>
      <p:sp>
        <p:nvSpPr>
          <p:cNvPr id="437" name="CustomShape 7"/>
          <p:cNvSpPr/>
          <p:nvPr/>
        </p:nvSpPr>
        <p:spPr>
          <a:xfrm>
            <a:off x="880920" y="1643040"/>
            <a:ext cx="8141400" cy="3681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Fourth decision: how do I want to do it?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CoSMoMVPA</a:t>
            </a:r>
            <a:r>
              <a:rPr b="0" lang="en-US" sz="1800" spc="-1" strike="noStrike">
                <a:solidFill>
                  <a:srgbClr val="000000"/>
                </a:solidFill>
                <a:latin typeface="Arial"/>
                <a:ea typeface="DejaVu Sans"/>
              </a:rPr>
              <a:t>. </a:t>
            </a:r>
            <a:r>
              <a:rPr b="0" lang="en-US" sz="1600" spc="-1" strike="noStrike">
                <a:solidFill>
                  <a:srgbClr val="000000"/>
                </a:solidFill>
                <a:latin typeface="Arial"/>
                <a:ea typeface="DejaVu Sans"/>
              </a:rPr>
              <a:t>Oosterhof, Connolly, &amp; Haxby, (2016). </a:t>
            </a:r>
            <a:r>
              <a:rPr b="0" i="1" lang="en-US" sz="1600" spc="-1" strike="noStrike">
                <a:solidFill>
                  <a:srgbClr val="000000"/>
                </a:solidFill>
                <a:latin typeface="Arial"/>
                <a:ea typeface="DejaVu Sans"/>
              </a:rPr>
              <a:t>Frontiers in neuroinformatics. </a:t>
            </a:r>
            <a:r>
              <a:rPr b="0" lang="en-US" sz="1600" spc="-1" strike="noStrike">
                <a:solidFill>
                  <a:srgbClr val="000000"/>
                </a:solidFill>
                <a:latin typeface="Arial"/>
                <a:ea typeface="DejaVu Sans"/>
              </a:rPr>
              <a:t>Multimodal environment. Works with matrices of data; requires the user to arrange datsets.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Matlab-based.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800" spc="-1" strike="noStrike">
                <a:solidFill>
                  <a:srgbClr val="000000"/>
                </a:solidFill>
                <a:latin typeface="Arial"/>
                <a:ea typeface="DejaVu Sans"/>
              </a:rPr>
              <a:t>The Decoding Toolbox (TDT). </a:t>
            </a:r>
            <a:r>
              <a:rPr b="0" lang="en-US" sz="1600" spc="-1" strike="noStrike">
                <a:solidFill>
                  <a:srgbClr val="000000"/>
                </a:solidFill>
                <a:latin typeface="Arial"/>
                <a:ea typeface="DejaVu Sans"/>
              </a:rPr>
              <a:t>Hebart, Görgen, &amp; Haynes. (2015). </a:t>
            </a:r>
            <a:r>
              <a:rPr b="0" i="1" lang="en-US" sz="1600" spc="-1" strike="noStrike">
                <a:solidFill>
                  <a:srgbClr val="000000"/>
                </a:solidFill>
                <a:latin typeface="Arial"/>
                <a:ea typeface="DejaVu Sans"/>
              </a:rPr>
              <a:t>Frontiers in neuroinformatics.</a:t>
            </a:r>
            <a:endParaRPr b="0" lang="en-US" sz="1600" spc="-1" strike="noStrike">
              <a:latin typeface="Arial"/>
            </a:endParaRPr>
          </a:p>
          <a:p>
            <a:pPr>
              <a:lnSpc>
                <a:spcPct val="100000"/>
              </a:lnSpc>
            </a:pPr>
            <a:r>
              <a:rPr b="0" lang="en-US" sz="1600" spc="-1" strike="noStrike">
                <a:solidFill>
                  <a:srgbClr val="000000"/>
                </a:solidFill>
                <a:latin typeface="Arial"/>
                <a:ea typeface="DejaVu Sans"/>
              </a:rPr>
              <a:t>SPM-based. Works with beta maps (.nii) and SPM.mat from SPM; minimal user intervention for standard analysis.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Matlab-based.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PyMVPA</a:t>
            </a:r>
            <a:r>
              <a:rPr b="0" i="1" lang="en-US" sz="1600" spc="-1" strike="noStrike">
                <a:solidFill>
                  <a:srgbClr val="000000"/>
                </a:solidFill>
                <a:latin typeface="Arial"/>
                <a:ea typeface="DejaVu Sans"/>
              </a:rPr>
              <a:t>. </a:t>
            </a:r>
            <a:r>
              <a:rPr b="0" lang="en-US" sz="1600" spc="-1" strike="noStrike">
                <a:solidFill>
                  <a:srgbClr val="000000"/>
                </a:solidFill>
                <a:latin typeface="Arial"/>
                <a:ea typeface="DejaVu Sans"/>
              </a:rPr>
              <a:t>Hanke, Halchenko, Sederberg, Hanson, Haxby, &amp; Pollmann, (2009).  </a:t>
            </a:r>
            <a:r>
              <a:rPr b="0" i="1" lang="en-US" sz="1600" spc="-1" strike="noStrike">
                <a:solidFill>
                  <a:srgbClr val="000000"/>
                </a:solidFill>
                <a:latin typeface="Arial"/>
                <a:ea typeface="DejaVu Sans"/>
              </a:rPr>
              <a:t>Neuroinformatics</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600" spc="-1" strike="noStrike">
                <a:solidFill>
                  <a:srgbClr val="000000"/>
                </a:solidFill>
                <a:latin typeface="Arial"/>
                <a:ea typeface="DejaVu Sans"/>
              </a:rPr>
              <a:t>Python-based. </a:t>
            </a:r>
            <a:endParaRPr b="0" lang="en-US" sz="1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0E6A121E-ABA1-4C4E-98B7-867B24D5D541}"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39" name="CustomShape 2"/>
          <p:cNvSpPr/>
          <p:nvPr/>
        </p:nvSpPr>
        <p:spPr>
          <a:xfrm>
            <a:off x="155520" y="-136440"/>
            <a:ext cx="291600" cy="291600"/>
          </a:xfrm>
          <a:prstGeom prst="rect">
            <a:avLst/>
          </a:prstGeom>
          <a:noFill/>
          <a:ln>
            <a:noFill/>
          </a:ln>
        </p:spPr>
        <p:style>
          <a:lnRef idx="0"/>
          <a:fillRef idx="0"/>
          <a:effectRef idx="0"/>
          <a:fontRef idx="minor"/>
        </p:style>
      </p:sp>
      <p:sp>
        <p:nvSpPr>
          <p:cNvPr id="440" name="CustomShape 3"/>
          <p:cNvSpPr/>
          <p:nvPr/>
        </p:nvSpPr>
        <p:spPr>
          <a:xfrm>
            <a:off x="155520" y="-136440"/>
            <a:ext cx="291600" cy="291600"/>
          </a:xfrm>
          <a:prstGeom prst="rect">
            <a:avLst/>
          </a:prstGeom>
          <a:noFill/>
          <a:ln>
            <a:noFill/>
          </a:ln>
        </p:spPr>
        <p:style>
          <a:lnRef idx="0"/>
          <a:fillRef idx="0"/>
          <a:effectRef idx="0"/>
          <a:fontRef idx="minor"/>
        </p:style>
      </p:sp>
      <p:sp>
        <p:nvSpPr>
          <p:cNvPr id="441" name="CustomShape 4"/>
          <p:cNvSpPr/>
          <p:nvPr/>
        </p:nvSpPr>
        <p:spPr>
          <a:xfrm>
            <a:off x="155520" y="-136440"/>
            <a:ext cx="291600" cy="291600"/>
          </a:xfrm>
          <a:prstGeom prst="rect">
            <a:avLst/>
          </a:prstGeom>
          <a:noFill/>
          <a:ln>
            <a:noFill/>
          </a:ln>
        </p:spPr>
        <p:style>
          <a:lnRef idx="0"/>
          <a:fillRef idx="0"/>
          <a:effectRef idx="0"/>
          <a:fontRef idx="minor"/>
        </p:style>
      </p:sp>
      <p:sp>
        <p:nvSpPr>
          <p:cNvPr id="442" name="CustomShape 5"/>
          <p:cNvSpPr/>
          <p:nvPr/>
        </p:nvSpPr>
        <p:spPr>
          <a:xfrm>
            <a:off x="155520" y="-136440"/>
            <a:ext cx="291600" cy="291600"/>
          </a:xfrm>
          <a:prstGeom prst="rect">
            <a:avLst/>
          </a:prstGeom>
          <a:noFill/>
          <a:ln>
            <a:noFill/>
          </a:ln>
        </p:spPr>
        <p:style>
          <a:lnRef idx="0"/>
          <a:fillRef idx="0"/>
          <a:effectRef idx="0"/>
          <a:fontRef idx="minor"/>
        </p:style>
      </p:sp>
      <p:sp>
        <p:nvSpPr>
          <p:cNvPr id="443"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44" name="CustomShape 7"/>
          <p:cNvSpPr/>
          <p:nvPr/>
        </p:nvSpPr>
        <p:spPr>
          <a:xfrm>
            <a:off x="523800" y="1285920"/>
            <a:ext cx="7998480" cy="2008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Quick practical exercise.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A097B4C9-7EC3-446A-B2CC-E819391D369E}"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46" name="CustomShape 2"/>
          <p:cNvSpPr/>
          <p:nvPr/>
        </p:nvSpPr>
        <p:spPr>
          <a:xfrm>
            <a:off x="155520" y="-136440"/>
            <a:ext cx="291600" cy="291600"/>
          </a:xfrm>
          <a:prstGeom prst="rect">
            <a:avLst/>
          </a:prstGeom>
          <a:noFill/>
          <a:ln>
            <a:noFill/>
          </a:ln>
        </p:spPr>
        <p:style>
          <a:lnRef idx="0"/>
          <a:fillRef idx="0"/>
          <a:effectRef idx="0"/>
          <a:fontRef idx="minor"/>
        </p:style>
      </p:sp>
      <p:sp>
        <p:nvSpPr>
          <p:cNvPr id="447" name="CustomShape 3"/>
          <p:cNvSpPr/>
          <p:nvPr/>
        </p:nvSpPr>
        <p:spPr>
          <a:xfrm>
            <a:off x="155520" y="-136440"/>
            <a:ext cx="291600" cy="291600"/>
          </a:xfrm>
          <a:prstGeom prst="rect">
            <a:avLst/>
          </a:prstGeom>
          <a:noFill/>
          <a:ln>
            <a:noFill/>
          </a:ln>
        </p:spPr>
        <p:style>
          <a:lnRef idx="0"/>
          <a:fillRef idx="0"/>
          <a:effectRef idx="0"/>
          <a:fontRef idx="minor"/>
        </p:style>
      </p:sp>
      <p:sp>
        <p:nvSpPr>
          <p:cNvPr id="448" name="CustomShape 4"/>
          <p:cNvSpPr/>
          <p:nvPr/>
        </p:nvSpPr>
        <p:spPr>
          <a:xfrm>
            <a:off x="155520" y="-136440"/>
            <a:ext cx="291600" cy="291600"/>
          </a:xfrm>
          <a:prstGeom prst="rect">
            <a:avLst/>
          </a:prstGeom>
          <a:noFill/>
          <a:ln>
            <a:noFill/>
          </a:ln>
        </p:spPr>
        <p:style>
          <a:lnRef idx="0"/>
          <a:fillRef idx="0"/>
          <a:effectRef idx="0"/>
          <a:fontRef idx="minor"/>
        </p:style>
      </p:sp>
      <p:sp>
        <p:nvSpPr>
          <p:cNvPr id="449" name="CustomShape 5"/>
          <p:cNvSpPr/>
          <p:nvPr/>
        </p:nvSpPr>
        <p:spPr>
          <a:xfrm>
            <a:off x="155520" y="-136440"/>
            <a:ext cx="291600" cy="291600"/>
          </a:xfrm>
          <a:prstGeom prst="rect">
            <a:avLst/>
          </a:prstGeom>
          <a:noFill/>
          <a:ln>
            <a:noFill/>
          </a:ln>
        </p:spPr>
        <p:style>
          <a:lnRef idx="0"/>
          <a:fillRef idx="0"/>
          <a:effectRef idx="0"/>
          <a:fontRef idx="minor"/>
        </p:style>
      </p:sp>
      <p:sp>
        <p:nvSpPr>
          <p:cNvPr id="450"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51" name="CustomShape 7"/>
          <p:cNvSpPr/>
          <p:nvPr/>
        </p:nvSpPr>
        <p:spPr>
          <a:xfrm>
            <a:off x="457200" y="371520"/>
            <a:ext cx="8960760" cy="54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Representational Similarity Analysis (RSA; </a:t>
            </a:r>
            <a:r>
              <a:rPr b="0" lang="en-US" sz="1800" spc="-1" strike="noStrike">
                <a:solidFill>
                  <a:srgbClr val="000000"/>
                </a:solidFill>
                <a:latin typeface="Arial"/>
                <a:ea typeface="DejaVu Sans"/>
              </a:rPr>
              <a:t>Kriegeskorte, Mur and Bandettini, 2008</a:t>
            </a:r>
            <a:r>
              <a:rPr b="1"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52" name="CustomShape 8"/>
          <p:cNvSpPr/>
          <p:nvPr/>
        </p:nvSpPr>
        <p:spPr>
          <a:xfrm>
            <a:off x="457200" y="1285920"/>
            <a:ext cx="799848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Using similarity between activity patterns to infer representational structure.</a:t>
            </a:r>
            <a:endParaRPr b="0" lang="en-US" sz="1800" spc="-1" strike="noStrike">
              <a:latin typeface="Arial"/>
            </a:endParaRPr>
          </a:p>
        </p:txBody>
      </p:sp>
      <p:pic>
        <p:nvPicPr>
          <p:cNvPr id="453" name="Picture 4" descr=""/>
          <p:cNvPicPr/>
          <p:nvPr/>
        </p:nvPicPr>
        <p:blipFill>
          <a:blip r:embed="rId1"/>
          <a:srcRect l="0" t="0" r="56028" b="77738"/>
          <a:stretch/>
        </p:blipFill>
        <p:spPr>
          <a:xfrm>
            <a:off x="1786320" y="2377440"/>
            <a:ext cx="1638720" cy="1462680"/>
          </a:xfrm>
          <a:prstGeom prst="rect">
            <a:avLst/>
          </a:prstGeom>
          <a:ln w="9360">
            <a:noFill/>
          </a:ln>
        </p:spPr>
      </p:pic>
      <p:pic>
        <p:nvPicPr>
          <p:cNvPr id="454" name="Picture 4" descr=""/>
          <p:cNvPicPr/>
          <p:nvPr/>
        </p:nvPicPr>
        <p:blipFill>
          <a:blip r:embed="rId2"/>
          <a:srcRect l="56901" t="0" r="-3454" b="77738"/>
          <a:stretch/>
        </p:blipFill>
        <p:spPr>
          <a:xfrm>
            <a:off x="3911760" y="2377440"/>
            <a:ext cx="1735560" cy="1462680"/>
          </a:xfrm>
          <a:prstGeom prst="rect">
            <a:avLst/>
          </a:prstGeom>
          <a:ln w="9360">
            <a:noFill/>
          </a:ln>
        </p:spPr>
      </p:pic>
      <p:pic>
        <p:nvPicPr>
          <p:cNvPr id="455" name="Picture 4" descr=""/>
          <p:cNvPicPr/>
          <p:nvPr/>
        </p:nvPicPr>
        <p:blipFill>
          <a:blip r:embed="rId3"/>
          <a:srcRect l="56901" t="0" r="-3454" b="77738"/>
          <a:stretch/>
        </p:blipFill>
        <p:spPr>
          <a:xfrm>
            <a:off x="4003200" y="2377440"/>
            <a:ext cx="1735560" cy="1462680"/>
          </a:xfrm>
          <a:prstGeom prst="rect">
            <a:avLst/>
          </a:prstGeom>
          <a:ln w="9360">
            <a:noFill/>
          </a:ln>
        </p:spPr>
      </p:pic>
      <p:graphicFrame>
        <p:nvGraphicFramePr>
          <p:cNvPr id="456" name="Table 9"/>
          <p:cNvGraphicFramePr/>
          <p:nvPr/>
        </p:nvGraphicFramePr>
        <p:xfrm>
          <a:off x="6278760" y="2515680"/>
          <a:ext cx="1402200" cy="1258200"/>
        </p:xfrm>
        <a:graphic>
          <a:graphicData uri="http://schemas.openxmlformats.org/drawingml/2006/table">
            <a:tbl>
              <a:tblPr/>
              <a:tblGrid>
                <a:gridCol w="467640"/>
                <a:gridCol w="467640"/>
                <a:gridCol w="467280"/>
              </a:tblGrid>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8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57" name="CustomShape 10"/>
          <p:cNvSpPr/>
          <p:nvPr/>
        </p:nvSpPr>
        <p:spPr>
          <a:xfrm>
            <a:off x="3474720" y="3108960"/>
            <a:ext cx="528120" cy="182520"/>
          </a:xfrm>
          <a:custGeom>
            <a:avLst/>
            <a:gdLst/>
            <a:ah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58" name="CustomShape 11"/>
          <p:cNvSpPr/>
          <p:nvPr/>
        </p:nvSpPr>
        <p:spPr>
          <a:xfrm>
            <a:off x="5577840" y="3108960"/>
            <a:ext cx="528120" cy="182520"/>
          </a:xfrm>
          <a:custGeom>
            <a:avLst/>
            <a:gdLst/>
            <a:ah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59" name="CustomShape 12"/>
          <p:cNvSpPr/>
          <p:nvPr/>
        </p:nvSpPr>
        <p:spPr>
          <a:xfrm>
            <a:off x="1968120" y="192600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60" name="CustomShape 13"/>
          <p:cNvSpPr/>
          <p:nvPr/>
        </p:nvSpPr>
        <p:spPr>
          <a:xfrm>
            <a:off x="4162680" y="192024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2</a:t>
            </a:r>
            <a:endParaRPr b="0" lang="en-US" sz="1800" spc="-1" strike="noStrike">
              <a:latin typeface="Arial"/>
            </a:endParaRPr>
          </a:p>
        </p:txBody>
      </p:sp>
      <p:sp>
        <p:nvSpPr>
          <p:cNvPr id="461" name="CustomShape 14"/>
          <p:cNvSpPr/>
          <p:nvPr/>
        </p:nvSpPr>
        <p:spPr>
          <a:xfrm>
            <a:off x="1968120" y="192600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62" name="CustomShape 15"/>
          <p:cNvSpPr/>
          <p:nvPr/>
        </p:nvSpPr>
        <p:spPr>
          <a:xfrm>
            <a:off x="6265800" y="192024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3</a:t>
            </a:r>
            <a:endParaRPr b="0" lang="en-US" sz="1800" spc="-1" strike="noStrike">
              <a:latin typeface="Arial"/>
            </a:endParaRPr>
          </a:p>
        </p:txBody>
      </p:sp>
      <p:sp>
        <p:nvSpPr>
          <p:cNvPr id="463" name="CustomShape 16"/>
          <p:cNvSpPr/>
          <p:nvPr/>
        </p:nvSpPr>
        <p:spPr>
          <a:xfrm>
            <a:off x="3017520" y="4114800"/>
            <a:ext cx="1554120" cy="5425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More similar</a:t>
            </a:r>
            <a:endParaRPr b="0" lang="en-US" sz="1800" spc="-1" strike="noStrike">
              <a:latin typeface="Arial"/>
            </a:endParaRPr>
          </a:p>
        </p:txBody>
      </p:sp>
      <p:sp>
        <p:nvSpPr>
          <p:cNvPr id="464" name="CustomShape 17"/>
          <p:cNvSpPr/>
          <p:nvPr/>
        </p:nvSpPr>
        <p:spPr>
          <a:xfrm>
            <a:off x="5212080" y="4120560"/>
            <a:ext cx="1554120" cy="5425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Less similar</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CFAD31FD-1A30-4EC3-8C98-8DF7EC28D7BE}"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66" name="CustomShape 2"/>
          <p:cNvSpPr/>
          <p:nvPr/>
        </p:nvSpPr>
        <p:spPr>
          <a:xfrm>
            <a:off x="155520" y="-136440"/>
            <a:ext cx="291600" cy="291600"/>
          </a:xfrm>
          <a:prstGeom prst="rect">
            <a:avLst/>
          </a:prstGeom>
          <a:noFill/>
          <a:ln>
            <a:noFill/>
          </a:ln>
        </p:spPr>
        <p:style>
          <a:lnRef idx="0"/>
          <a:fillRef idx="0"/>
          <a:effectRef idx="0"/>
          <a:fontRef idx="minor"/>
        </p:style>
      </p:sp>
      <p:sp>
        <p:nvSpPr>
          <p:cNvPr id="467" name="CustomShape 3"/>
          <p:cNvSpPr/>
          <p:nvPr/>
        </p:nvSpPr>
        <p:spPr>
          <a:xfrm>
            <a:off x="155520" y="-136440"/>
            <a:ext cx="291600" cy="291600"/>
          </a:xfrm>
          <a:prstGeom prst="rect">
            <a:avLst/>
          </a:prstGeom>
          <a:noFill/>
          <a:ln>
            <a:noFill/>
          </a:ln>
        </p:spPr>
        <p:style>
          <a:lnRef idx="0"/>
          <a:fillRef idx="0"/>
          <a:effectRef idx="0"/>
          <a:fontRef idx="minor"/>
        </p:style>
      </p:sp>
      <p:sp>
        <p:nvSpPr>
          <p:cNvPr id="468" name="CustomShape 4"/>
          <p:cNvSpPr/>
          <p:nvPr/>
        </p:nvSpPr>
        <p:spPr>
          <a:xfrm>
            <a:off x="155520" y="-136440"/>
            <a:ext cx="291600" cy="291600"/>
          </a:xfrm>
          <a:prstGeom prst="rect">
            <a:avLst/>
          </a:prstGeom>
          <a:noFill/>
          <a:ln>
            <a:noFill/>
          </a:ln>
        </p:spPr>
        <p:style>
          <a:lnRef idx="0"/>
          <a:fillRef idx="0"/>
          <a:effectRef idx="0"/>
          <a:fontRef idx="minor"/>
        </p:style>
      </p:sp>
      <p:sp>
        <p:nvSpPr>
          <p:cNvPr id="469" name="CustomShape 5"/>
          <p:cNvSpPr/>
          <p:nvPr/>
        </p:nvSpPr>
        <p:spPr>
          <a:xfrm>
            <a:off x="155520" y="-136440"/>
            <a:ext cx="291600" cy="291600"/>
          </a:xfrm>
          <a:prstGeom prst="rect">
            <a:avLst/>
          </a:prstGeom>
          <a:noFill/>
          <a:ln>
            <a:noFill/>
          </a:ln>
        </p:spPr>
        <p:style>
          <a:lnRef idx="0"/>
          <a:fillRef idx="0"/>
          <a:effectRef idx="0"/>
          <a:fontRef idx="minor"/>
        </p:style>
      </p:sp>
      <p:sp>
        <p:nvSpPr>
          <p:cNvPr id="470"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71" name="CustomShape 7"/>
          <p:cNvSpPr/>
          <p:nvPr/>
        </p:nvSpPr>
        <p:spPr>
          <a:xfrm>
            <a:off x="457200" y="371520"/>
            <a:ext cx="7998480" cy="54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Representational Similarity Analysis (RSA)</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72" name="CustomShape 8"/>
          <p:cNvSpPr/>
          <p:nvPr/>
        </p:nvSpPr>
        <p:spPr>
          <a:xfrm>
            <a:off x="457200" y="1285920"/>
            <a:ext cx="799848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Using similarity between activity patterns to infer representational structure.</a:t>
            </a:r>
            <a:endParaRPr b="0" lang="en-US" sz="1800" spc="-1" strike="noStrike">
              <a:latin typeface="Arial"/>
            </a:endParaRPr>
          </a:p>
        </p:txBody>
      </p:sp>
      <p:pic>
        <p:nvPicPr>
          <p:cNvPr id="473" name="Picture 4" descr=""/>
          <p:cNvPicPr/>
          <p:nvPr/>
        </p:nvPicPr>
        <p:blipFill>
          <a:blip r:embed="rId1"/>
          <a:srcRect l="0" t="0" r="56028" b="77738"/>
          <a:stretch/>
        </p:blipFill>
        <p:spPr>
          <a:xfrm>
            <a:off x="1786320" y="2377440"/>
            <a:ext cx="1638720" cy="1462680"/>
          </a:xfrm>
          <a:prstGeom prst="rect">
            <a:avLst/>
          </a:prstGeom>
          <a:ln w="9360">
            <a:noFill/>
          </a:ln>
        </p:spPr>
      </p:pic>
      <p:pic>
        <p:nvPicPr>
          <p:cNvPr id="474" name="Picture 4" descr=""/>
          <p:cNvPicPr/>
          <p:nvPr/>
        </p:nvPicPr>
        <p:blipFill>
          <a:blip r:embed="rId2"/>
          <a:srcRect l="56901" t="0" r="-3454" b="77738"/>
          <a:stretch/>
        </p:blipFill>
        <p:spPr>
          <a:xfrm>
            <a:off x="3911760" y="2377440"/>
            <a:ext cx="1735560" cy="1462680"/>
          </a:xfrm>
          <a:prstGeom prst="rect">
            <a:avLst/>
          </a:prstGeom>
          <a:ln w="9360">
            <a:noFill/>
          </a:ln>
        </p:spPr>
      </p:pic>
      <p:pic>
        <p:nvPicPr>
          <p:cNvPr id="475" name="Picture 4" descr=""/>
          <p:cNvPicPr/>
          <p:nvPr/>
        </p:nvPicPr>
        <p:blipFill>
          <a:blip r:embed="rId3"/>
          <a:srcRect l="56901" t="0" r="-3454" b="77738"/>
          <a:stretch/>
        </p:blipFill>
        <p:spPr>
          <a:xfrm>
            <a:off x="4003200" y="2377440"/>
            <a:ext cx="1735560" cy="1462680"/>
          </a:xfrm>
          <a:prstGeom prst="rect">
            <a:avLst/>
          </a:prstGeom>
          <a:ln w="9360">
            <a:noFill/>
          </a:ln>
        </p:spPr>
      </p:pic>
      <p:graphicFrame>
        <p:nvGraphicFramePr>
          <p:cNvPr id="476" name="Table 9"/>
          <p:cNvGraphicFramePr/>
          <p:nvPr/>
        </p:nvGraphicFramePr>
        <p:xfrm>
          <a:off x="6278760" y="2515680"/>
          <a:ext cx="1402200" cy="1258200"/>
        </p:xfrm>
        <a:graphic>
          <a:graphicData uri="http://schemas.openxmlformats.org/drawingml/2006/table">
            <a:tbl>
              <a:tblPr/>
              <a:tblGrid>
                <a:gridCol w="467640"/>
                <a:gridCol w="467640"/>
                <a:gridCol w="467280"/>
              </a:tblGrid>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8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77" name="CustomShape 10"/>
          <p:cNvSpPr/>
          <p:nvPr/>
        </p:nvSpPr>
        <p:spPr>
          <a:xfrm>
            <a:off x="3474720" y="3108960"/>
            <a:ext cx="528120" cy="182520"/>
          </a:xfrm>
          <a:custGeom>
            <a:avLst/>
            <a:gdLst/>
            <a:ah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78" name="CustomShape 11"/>
          <p:cNvSpPr/>
          <p:nvPr/>
        </p:nvSpPr>
        <p:spPr>
          <a:xfrm>
            <a:off x="5577840" y="3108960"/>
            <a:ext cx="528120" cy="182520"/>
          </a:xfrm>
          <a:custGeom>
            <a:avLst/>
            <a:gdLst/>
            <a:ah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79" name="CustomShape 12"/>
          <p:cNvSpPr/>
          <p:nvPr/>
        </p:nvSpPr>
        <p:spPr>
          <a:xfrm>
            <a:off x="3017520" y="4114800"/>
            <a:ext cx="1554120" cy="5425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More similar</a:t>
            </a:r>
            <a:endParaRPr b="0" lang="en-US" sz="1800" spc="-1" strike="noStrike">
              <a:latin typeface="Arial"/>
            </a:endParaRPr>
          </a:p>
        </p:txBody>
      </p:sp>
      <p:sp>
        <p:nvSpPr>
          <p:cNvPr id="480" name="CustomShape 13"/>
          <p:cNvSpPr/>
          <p:nvPr/>
        </p:nvSpPr>
        <p:spPr>
          <a:xfrm>
            <a:off x="5212080" y="4120560"/>
            <a:ext cx="1554120" cy="5425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Less similar</a:t>
            </a:r>
            <a:endParaRPr b="0" lang="en-US" sz="1800" spc="-1" strike="noStrike">
              <a:latin typeface="Arial"/>
            </a:endParaRPr>
          </a:p>
        </p:txBody>
      </p:sp>
      <p:sp>
        <p:nvSpPr>
          <p:cNvPr id="481" name="CustomShape 14"/>
          <p:cNvSpPr/>
          <p:nvPr/>
        </p:nvSpPr>
        <p:spPr>
          <a:xfrm>
            <a:off x="1968120" y="192600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82" name="CustomShape 15"/>
          <p:cNvSpPr/>
          <p:nvPr/>
        </p:nvSpPr>
        <p:spPr>
          <a:xfrm>
            <a:off x="4162680" y="192024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2</a:t>
            </a:r>
            <a:endParaRPr b="0" lang="en-US" sz="1800" spc="-1" strike="noStrike">
              <a:latin typeface="Arial"/>
            </a:endParaRPr>
          </a:p>
        </p:txBody>
      </p:sp>
      <p:sp>
        <p:nvSpPr>
          <p:cNvPr id="483" name="CustomShape 16"/>
          <p:cNvSpPr/>
          <p:nvPr/>
        </p:nvSpPr>
        <p:spPr>
          <a:xfrm>
            <a:off x="1968120" y="192600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84" name="CustomShape 17"/>
          <p:cNvSpPr/>
          <p:nvPr/>
        </p:nvSpPr>
        <p:spPr>
          <a:xfrm>
            <a:off x="6265800" y="192024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3</a:t>
            </a:r>
            <a:endParaRPr b="0" lang="en-US" sz="1800" spc="-1" strike="noStrike">
              <a:latin typeface="Arial"/>
            </a:endParaRPr>
          </a:p>
        </p:txBody>
      </p:sp>
      <p:sp>
        <p:nvSpPr>
          <p:cNvPr id="485" name="CustomShape 18"/>
          <p:cNvSpPr/>
          <p:nvPr/>
        </p:nvSpPr>
        <p:spPr>
          <a:xfrm>
            <a:off x="1920240" y="4943520"/>
            <a:ext cx="685764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During condition 1 y 2, our ROI is representing the same </a:t>
            </a:r>
            <a:r>
              <a:rPr b="0" i="1" lang="en-US" sz="1800" spc="-1" strike="noStrike">
                <a:solidFill>
                  <a:srgbClr val="000000"/>
                </a:solidFill>
                <a:latin typeface="Arial"/>
                <a:ea typeface="DejaVu Sans"/>
              </a:rPr>
              <a:t>thing</a:t>
            </a:r>
            <a:r>
              <a:rPr b="0" lang="en-US" sz="1800" spc="-1" strike="noStrike">
                <a:solidFill>
                  <a:srgbClr val="000000"/>
                </a:solidFill>
                <a:latin typeface="Arial"/>
                <a:ea typeface="DejaVu Sans"/>
              </a:rPr>
              <a:t>; during condition 3 is representing </a:t>
            </a:r>
            <a:r>
              <a:rPr b="0" i="1" lang="en-US" sz="1800" spc="-1" strike="noStrike">
                <a:solidFill>
                  <a:srgbClr val="000000"/>
                </a:solidFill>
                <a:latin typeface="Arial"/>
                <a:ea typeface="DejaVu Sans"/>
              </a:rPr>
              <a:t>something else</a:t>
            </a:r>
            <a:r>
              <a:rPr b="0" lang="en-US" sz="1800" spc="-1" strike="noStrike">
                <a:solidFill>
                  <a:srgbClr val="000000"/>
                </a:solidFill>
                <a:latin typeface="Arial"/>
                <a:ea typeface="DejaVu Sans"/>
              </a:rPr>
              <a:t>.</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26AC10F3-DF7B-421B-A8A4-1B3704830F5B}"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487" name="CustomShape 2"/>
          <p:cNvSpPr/>
          <p:nvPr/>
        </p:nvSpPr>
        <p:spPr>
          <a:xfrm>
            <a:off x="155520" y="-136440"/>
            <a:ext cx="291600" cy="291600"/>
          </a:xfrm>
          <a:prstGeom prst="rect">
            <a:avLst/>
          </a:prstGeom>
          <a:noFill/>
          <a:ln>
            <a:noFill/>
          </a:ln>
        </p:spPr>
        <p:style>
          <a:lnRef idx="0"/>
          <a:fillRef idx="0"/>
          <a:effectRef idx="0"/>
          <a:fontRef idx="minor"/>
        </p:style>
      </p:sp>
      <p:sp>
        <p:nvSpPr>
          <p:cNvPr id="488" name="CustomShape 3"/>
          <p:cNvSpPr/>
          <p:nvPr/>
        </p:nvSpPr>
        <p:spPr>
          <a:xfrm>
            <a:off x="155520" y="-136440"/>
            <a:ext cx="291600" cy="291600"/>
          </a:xfrm>
          <a:prstGeom prst="rect">
            <a:avLst/>
          </a:prstGeom>
          <a:noFill/>
          <a:ln>
            <a:noFill/>
          </a:ln>
        </p:spPr>
        <p:style>
          <a:lnRef idx="0"/>
          <a:fillRef idx="0"/>
          <a:effectRef idx="0"/>
          <a:fontRef idx="minor"/>
        </p:style>
      </p:sp>
      <p:sp>
        <p:nvSpPr>
          <p:cNvPr id="489" name="CustomShape 4"/>
          <p:cNvSpPr/>
          <p:nvPr/>
        </p:nvSpPr>
        <p:spPr>
          <a:xfrm>
            <a:off x="155520" y="-136440"/>
            <a:ext cx="291600" cy="291600"/>
          </a:xfrm>
          <a:prstGeom prst="rect">
            <a:avLst/>
          </a:prstGeom>
          <a:noFill/>
          <a:ln>
            <a:noFill/>
          </a:ln>
        </p:spPr>
        <p:style>
          <a:lnRef idx="0"/>
          <a:fillRef idx="0"/>
          <a:effectRef idx="0"/>
          <a:fontRef idx="minor"/>
        </p:style>
      </p:sp>
      <p:sp>
        <p:nvSpPr>
          <p:cNvPr id="490" name="CustomShape 5"/>
          <p:cNvSpPr/>
          <p:nvPr/>
        </p:nvSpPr>
        <p:spPr>
          <a:xfrm>
            <a:off x="155520" y="-136440"/>
            <a:ext cx="291600" cy="291600"/>
          </a:xfrm>
          <a:prstGeom prst="rect">
            <a:avLst/>
          </a:prstGeom>
          <a:noFill/>
          <a:ln>
            <a:noFill/>
          </a:ln>
        </p:spPr>
        <p:style>
          <a:lnRef idx="0"/>
          <a:fillRef idx="0"/>
          <a:effectRef idx="0"/>
          <a:fontRef idx="minor"/>
        </p:style>
      </p:sp>
      <p:sp>
        <p:nvSpPr>
          <p:cNvPr id="491"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92" name="CustomShape 7"/>
          <p:cNvSpPr/>
          <p:nvPr/>
        </p:nvSpPr>
        <p:spPr>
          <a:xfrm>
            <a:off x="457200" y="371520"/>
            <a:ext cx="7998480" cy="54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Representational Similarity Analysis (RSA)</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93" name="CustomShape 8"/>
          <p:cNvSpPr/>
          <p:nvPr/>
        </p:nvSpPr>
        <p:spPr>
          <a:xfrm>
            <a:off x="457200" y="1285920"/>
            <a:ext cx="799848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Glossary of RSA jargon: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Similarity</a:t>
            </a:r>
            <a:r>
              <a:rPr b="0" lang="en-US" sz="1800" spc="-1" strike="noStrike">
                <a:solidFill>
                  <a:srgbClr val="000000"/>
                </a:solidFill>
                <a:latin typeface="Arial"/>
                <a:ea typeface="DejaVu Sans"/>
              </a:rPr>
              <a:t> = correlation / degree of overlap in activity patterns of a given brain region.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Dissimilarity </a:t>
            </a:r>
            <a:r>
              <a:rPr b="0" lang="en-US" sz="1800" spc="-1" strike="noStrike">
                <a:solidFill>
                  <a:srgbClr val="000000"/>
                </a:solidFill>
                <a:latin typeface="Arial"/>
                <a:ea typeface="DejaVu Sans"/>
              </a:rPr>
              <a:t>(a.k.a., representational distance): Degree of non-overlap in activity patterns of a given brain region. Quite often is 1 – correlation.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RDM</a:t>
            </a:r>
            <a:r>
              <a:rPr b="0" lang="en-US" sz="1800" spc="-1" strike="noStrike">
                <a:solidFill>
                  <a:srgbClr val="000000"/>
                </a:solidFill>
                <a:latin typeface="Arial"/>
                <a:ea typeface="DejaVu Sans"/>
              </a:rPr>
              <a:t>: Representational Dissimilarity Matrix. Pair-wise matrix of dis(similarity) values.</a:t>
            </a:r>
            <a:endParaRPr b="0" lang="en-US" sz="1800" spc="-1" strike="noStrike">
              <a:latin typeface="Arial"/>
            </a:endParaRPr>
          </a:p>
        </p:txBody>
      </p:sp>
      <p:pic>
        <p:nvPicPr>
          <p:cNvPr id="494" name="Picture 4" descr=""/>
          <p:cNvPicPr/>
          <p:nvPr/>
        </p:nvPicPr>
        <p:blipFill>
          <a:blip r:embed="rId1"/>
          <a:srcRect l="0" t="0" r="56028" b="77738"/>
          <a:stretch/>
        </p:blipFill>
        <p:spPr>
          <a:xfrm>
            <a:off x="3889440" y="4297680"/>
            <a:ext cx="1638720" cy="1462680"/>
          </a:xfrm>
          <a:prstGeom prst="rect">
            <a:avLst/>
          </a:prstGeom>
          <a:ln w="9360">
            <a:noFill/>
          </a:ln>
        </p:spPr>
      </p:pic>
      <p:pic>
        <p:nvPicPr>
          <p:cNvPr id="495" name="Picture 4" descr=""/>
          <p:cNvPicPr/>
          <p:nvPr/>
        </p:nvPicPr>
        <p:blipFill>
          <a:blip r:embed="rId2"/>
          <a:srcRect l="56901" t="0" r="-3454" b="77738"/>
          <a:stretch/>
        </p:blipFill>
        <p:spPr>
          <a:xfrm>
            <a:off x="6014880" y="4297680"/>
            <a:ext cx="1735560" cy="1462680"/>
          </a:xfrm>
          <a:prstGeom prst="rect">
            <a:avLst/>
          </a:prstGeom>
          <a:ln w="9360">
            <a:noFill/>
          </a:ln>
        </p:spPr>
      </p:pic>
      <p:pic>
        <p:nvPicPr>
          <p:cNvPr id="496" name="Picture 4" descr=""/>
          <p:cNvPicPr/>
          <p:nvPr/>
        </p:nvPicPr>
        <p:blipFill>
          <a:blip r:embed="rId3"/>
          <a:srcRect l="56901" t="0" r="-3454" b="77738"/>
          <a:stretch/>
        </p:blipFill>
        <p:spPr>
          <a:xfrm>
            <a:off x="6106320" y="4297680"/>
            <a:ext cx="1735560" cy="1462680"/>
          </a:xfrm>
          <a:prstGeom prst="rect">
            <a:avLst/>
          </a:prstGeom>
          <a:ln w="9360">
            <a:noFill/>
          </a:ln>
        </p:spPr>
      </p:pic>
      <p:graphicFrame>
        <p:nvGraphicFramePr>
          <p:cNvPr id="497" name="Table 9"/>
          <p:cNvGraphicFramePr/>
          <p:nvPr/>
        </p:nvGraphicFramePr>
        <p:xfrm>
          <a:off x="8381880" y="4435920"/>
          <a:ext cx="1402200" cy="1258200"/>
        </p:xfrm>
        <a:graphic>
          <a:graphicData uri="http://schemas.openxmlformats.org/drawingml/2006/table">
            <a:tbl>
              <a:tblPr/>
              <a:tblGrid>
                <a:gridCol w="467640"/>
                <a:gridCol w="467640"/>
                <a:gridCol w="467280"/>
              </a:tblGrid>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8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98" name="CustomShape 10"/>
          <p:cNvSpPr/>
          <p:nvPr/>
        </p:nvSpPr>
        <p:spPr>
          <a:xfrm>
            <a:off x="5577840" y="5029200"/>
            <a:ext cx="528120" cy="182520"/>
          </a:xfrm>
          <a:custGeom>
            <a:avLst/>
            <a:gdLst/>
            <a:ah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99" name="CustomShape 11"/>
          <p:cNvSpPr/>
          <p:nvPr/>
        </p:nvSpPr>
        <p:spPr>
          <a:xfrm>
            <a:off x="7680960" y="5029200"/>
            <a:ext cx="528120" cy="182520"/>
          </a:xfrm>
          <a:custGeom>
            <a:avLst/>
            <a:gdLst/>
            <a:ah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500" name="CustomShape 12"/>
          <p:cNvSpPr/>
          <p:nvPr/>
        </p:nvSpPr>
        <p:spPr>
          <a:xfrm>
            <a:off x="5120640" y="6035040"/>
            <a:ext cx="1554120" cy="5425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More similar</a:t>
            </a:r>
            <a:endParaRPr b="0" lang="en-US" sz="1800" spc="-1" strike="noStrike">
              <a:latin typeface="Arial"/>
            </a:endParaRPr>
          </a:p>
        </p:txBody>
      </p:sp>
      <p:sp>
        <p:nvSpPr>
          <p:cNvPr id="501" name="CustomShape 13"/>
          <p:cNvSpPr/>
          <p:nvPr/>
        </p:nvSpPr>
        <p:spPr>
          <a:xfrm>
            <a:off x="7315200" y="6040800"/>
            <a:ext cx="1554120" cy="5425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Less similar</a:t>
            </a:r>
            <a:endParaRPr b="0" lang="en-US" sz="1800" spc="-1" strike="noStrike">
              <a:latin typeface="Arial"/>
            </a:endParaRPr>
          </a:p>
        </p:txBody>
      </p:sp>
      <p:sp>
        <p:nvSpPr>
          <p:cNvPr id="502" name="CustomShape 14"/>
          <p:cNvSpPr/>
          <p:nvPr/>
        </p:nvSpPr>
        <p:spPr>
          <a:xfrm>
            <a:off x="4071240" y="384624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503" name="CustomShape 15"/>
          <p:cNvSpPr/>
          <p:nvPr/>
        </p:nvSpPr>
        <p:spPr>
          <a:xfrm>
            <a:off x="6265800" y="384048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2</a:t>
            </a:r>
            <a:endParaRPr b="0" lang="en-US" sz="1800" spc="-1" strike="noStrike">
              <a:latin typeface="Arial"/>
            </a:endParaRPr>
          </a:p>
        </p:txBody>
      </p:sp>
      <p:sp>
        <p:nvSpPr>
          <p:cNvPr id="504" name="CustomShape 16"/>
          <p:cNvSpPr/>
          <p:nvPr/>
        </p:nvSpPr>
        <p:spPr>
          <a:xfrm>
            <a:off x="4071240" y="384624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505" name="CustomShape 17"/>
          <p:cNvSpPr/>
          <p:nvPr/>
        </p:nvSpPr>
        <p:spPr>
          <a:xfrm>
            <a:off x="8368920" y="3840480"/>
            <a:ext cx="1414800" cy="54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3</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B255FDF8-62F2-432C-9E84-E9A174647C1C}"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507" name="CustomShape 2"/>
          <p:cNvSpPr/>
          <p:nvPr/>
        </p:nvSpPr>
        <p:spPr>
          <a:xfrm>
            <a:off x="155520" y="-136440"/>
            <a:ext cx="291600" cy="291600"/>
          </a:xfrm>
          <a:prstGeom prst="rect">
            <a:avLst/>
          </a:prstGeom>
          <a:noFill/>
          <a:ln>
            <a:noFill/>
          </a:ln>
        </p:spPr>
        <p:style>
          <a:lnRef idx="0"/>
          <a:fillRef idx="0"/>
          <a:effectRef idx="0"/>
          <a:fontRef idx="minor"/>
        </p:style>
      </p:sp>
      <p:sp>
        <p:nvSpPr>
          <p:cNvPr id="508" name="CustomShape 3"/>
          <p:cNvSpPr/>
          <p:nvPr/>
        </p:nvSpPr>
        <p:spPr>
          <a:xfrm>
            <a:off x="155520" y="-136440"/>
            <a:ext cx="291600" cy="291600"/>
          </a:xfrm>
          <a:prstGeom prst="rect">
            <a:avLst/>
          </a:prstGeom>
          <a:noFill/>
          <a:ln>
            <a:noFill/>
          </a:ln>
        </p:spPr>
        <p:style>
          <a:lnRef idx="0"/>
          <a:fillRef idx="0"/>
          <a:effectRef idx="0"/>
          <a:fontRef idx="minor"/>
        </p:style>
      </p:sp>
      <p:sp>
        <p:nvSpPr>
          <p:cNvPr id="509" name="CustomShape 4"/>
          <p:cNvSpPr/>
          <p:nvPr/>
        </p:nvSpPr>
        <p:spPr>
          <a:xfrm>
            <a:off x="155520" y="-136440"/>
            <a:ext cx="291600" cy="291600"/>
          </a:xfrm>
          <a:prstGeom prst="rect">
            <a:avLst/>
          </a:prstGeom>
          <a:noFill/>
          <a:ln>
            <a:noFill/>
          </a:ln>
        </p:spPr>
        <p:style>
          <a:lnRef idx="0"/>
          <a:fillRef idx="0"/>
          <a:effectRef idx="0"/>
          <a:fontRef idx="minor"/>
        </p:style>
      </p:sp>
      <p:sp>
        <p:nvSpPr>
          <p:cNvPr id="510" name="CustomShape 5"/>
          <p:cNvSpPr/>
          <p:nvPr/>
        </p:nvSpPr>
        <p:spPr>
          <a:xfrm>
            <a:off x="155520" y="-136440"/>
            <a:ext cx="291600" cy="291600"/>
          </a:xfrm>
          <a:prstGeom prst="rect">
            <a:avLst/>
          </a:prstGeom>
          <a:noFill/>
          <a:ln>
            <a:noFill/>
          </a:ln>
        </p:spPr>
        <p:style>
          <a:lnRef idx="0"/>
          <a:fillRef idx="0"/>
          <a:effectRef idx="0"/>
          <a:fontRef idx="minor"/>
        </p:style>
      </p:sp>
      <p:sp>
        <p:nvSpPr>
          <p:cNvPr id="511"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512" name="CustomShape 7"/>
          <p:cNvSpPr/>
          <p:nvPr/>
        </p:nvSpPr>
        <p:spPr>
          <a:xfrm>
            <a:off x="523800" y="1285920"/>
            <a:ext cx="7998480" cy="2008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Quick practical exercise.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D82B0A62-7526-4351-AD4C-3698D72FADA4}"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62" name="CustomShape 2"/>
          <p:cNvSpPr/>
          <p:nvPr/>
        </p:nvSpPr>
        <p:spPr>
          <a:xfrm>
            <a:off x="155520" y="-136440"/>
            <a:ext cx="291600" cy="291600"/>
          </a:xfrm>
          <a:prstGeom prst="rect">
            <a:avLst/>
          </a:prstGeom>
          <a:noFill/>
          <a:ln>
            <a:noFill/>
          </a:ln>
        </p:spPr>
        <p:style>
          <a:lnRef idx="0"/>
          <a:fillRef idx="0"/>
          <a:effectRef idx="0"/>
          <a:fontRef idx="minor"/>
        </p:style>
      </p:sp>
      <p:sp>
        <p:nvSpPr>
          <p:cNvPr id="63" name="CustomShape 3"/>
          <p:cNvSpPr/>
          <p:nvPr/>
        </p:nvSpPr>
        <p:spPr>
          <a:xfrm>
            <a:off x="155520" y="-136440"/>
            <a:ext cx="291600" cy="291600"/>
          </a:xfrm>
          <a:prstGeom prst="rect">
            <a:avLst/>
          </a:prstGeom>
          <a:noFill/>
          <a:ln>
            <a:noFill/>
          </a:ln>
        </p:spPr>
        <p:style>
          <a:lnRef idx="0"/>
          <a:fillRef idx="0"/>
          <a:effectRef idx="0"/>
          <a:fontRef idx="minor"/>
        </p:style>
      </p:sp>
      <p:sp>
        <p:nvSpPr>
          <p:cNvPr id="64" name="CustomShape 4"/>
          <p:cNvSpPr/>
          <p:nvPr/>
        </p:nvSpPr>
        <p:spPr>
          <a:xfrm>
            <a:off x="155520" y="-136440"/>
            <a:ext cx="291600" cy="291600"/>
          </a:xfrm>
          <a:prstGeom prst="rect">
            <a:avLst/>
          </a:prstGeom>
          <a:noFill/>
          <a:ln>
            <a:noFill/>
          </a:ln>
        </p:spPr>
        <p:style>
          <a:lnRef idx="0"/>
          <a:fillRef idx="0"/>
          <a:effectRef idx="0"/>
          <a:fontRef idx="minor"/>
        </p:style>
      </p:sp>
      <p:sp>
        <p:nvSpPr>
          <p:cNvPr id="65" name="CustomShape 5"/>
          <p:cNvSpPr/>
          <p:nvPr/>
        </p:nvSpPr>
        <p:spPr>
          <a:xfrm>
            <a:off x="155520" y="-136440"/>
            <a:ext cx="291600" cy="291600"/>
          </a:xfrm>
          <a:prstGeom prst="rect">
            <a:avLst/>
          </a:prstGeom>
          <a:noFill/>
          <a:ln>
            <a:noFill/>
          </a:ln>
        </p:spPr>
        <p:style>
          <a:lnRef idx="0"/>
          <a:fillRef idx="0"/>
          <a:effectRef idx="0"/>
          <a:fontRef idx="minor"/>
        </p:style>
      </p:sp>
      <p:sp>
        <p:nvSpPr>
          <p:cNvPr id="66"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Introduction._____________________________________________</a:t>
            </a:r>
            <a:endParaRPr b="0" lang="en-US" sz="2400" spc="-1" strike="noStrike">
              <a:latin typeface="Arial"/>
            </a:endParaRPr>
          </a:p>
          <a:p>
            <a:pPr>
              <a:lnSpc>
                <a:spcPct val="100000"/>
              </a:lnSpc>
            </a:pPr>
            <a:endParaRPr b="0" lang="en-US" sz="2400" spc="-1" strike="noStrike">
              <a:latin typeface="Arial"/>
            </a:endParaRPr>
          </a:p>
        </p:txBody>
      </p:sp>
      <p:pic>
        <p:nvPicPr>
          <p:cNvPr id="67" name="Picture 1" descr=""/>
          <p:cNvPicPr/>
          <p:nvPr/>
        </p:nvPicPr>
        <p:blipFill>
          <a:blip r:embed="rId1"/>
          <a:stretch/>
        </p:blipFill>
        <p:spPr>
          <a:xfrm>
            <a:off x="430200" y="1427400"/>
            <a:ext cx="8712720" cy="3783600"/>
          </a:xfrm>
          <a:prstGeom prst="rect">
            <a:avLst/>
          </a:prstGeom>
          <a:ln w="9360">
            <a:noFill/>
          </a:ln>
        </p:spPr>
      </p:pic>
      <p:sp>
        <p:nvSpPr>
          <p:cNvPr id="68" name="CustomShape 7"/>
          <p:cNvSpPr/>
          <p:nvPr/>
        </p:nvSpPr>
        <p:spPr>
          <a:xfrm>
            <a:off x="1712160" y="2194560"/>
            <a:ext cx="364680" cy="364680"/>
          </a:xfrm>
          <a:prstGeom prst="ellipse">
            <a:avLst/>
          </a:prstGeom>
          <a:noFill/>
          <a:ln>
            <a:solidFill>
              <a:srgbClr val="3465a4"/>
            </a:solidFill>
          </a:ln>
        </p:spPr>
        <p:style>
          <a:lnRef idx="0"/>
          <a:fillRef idx="0"/>
          <a:effectRef idx="0"/>
          <a:fontRef idx="minor"/>
        </p:style>
      </p:sp>
      <p:sp>
        <p:nvSpPr>
          <p:cNvPr id="69" name="CustomShape 8"/>
          <p:cNvSpPr/>
          <p:nvPr/>
        </p:nvSpPr>
        <p:spPr>
          <a:xfrm>
            <a:off x="2504520" y="2194920"/>
            <a:ext cx="364680" cy="364680"/>
          </a:xfrm>
          <a:prstGeom prst="ellipse">
            <a:avLst/>
          </a:prstGeom>
          <a:noFill/>
          <a:ln>
            <a:solidFill>
              <a:srgbClr val="3465a4"/>
            </a:solidFill>
          </a:ln>
        </p:spPr>
        <p:style>
          <a:lnRef idx="0"/>
          <a:fillRef idx="0"/>
          <a:effectRef idx="0"/>
          <a:fontRef idx="minor"/>
        </p:style>
      </p:sp>
      <p:sp>
        <p:nvSpPr>
          <p:cNvPr id="70" name="CustomShape 9"/>
          <p:cNvSpPr/>
          <p:nvPr/>
        </p:nvSpPr>
        <p:spPr>
          <a:xfrm>
            <a:off x="3188520" y="2194920"/>
            <a:ext cx="364680" cy="364680"/>
          </a:xfrm>
          <a:prstGeom prst="ellipse">
            <a:avLst/>
          </a:prstGeom>
          <a:noFill/>
          <a:ln>
            <a:solidFill>
              <a:srgbClr val="3465a4"/>
            </a:solidFill>
          </a:ln>
        </p:spPr>
        <p:style>
          <a:lnRef idx="0"/>
          <a:fillRef idx="0"/>
          <a:effectRef idx="0"/>
          <a:fontRef idx="minor"/>
        </p:style>
      </p:sp>
      <p:sp>
        <p:nvSpPr>
          <p:cNvPr id="71" name="CustomShape 10"/>
          <p:cNvSpPr/>
          <p:nvPr/>
        </p:nvSpPr>
        <p:spPr>
          <a:xfrm>
            <a:off x="3980520" y="2194920"/>
            <a:ext cx="364680" cy="364680"/>
          </a:xfrm>
          <a:prstGeom prst="ellipse">
            <a:avLst/>
          </a:prstGeom>
          <a:noFill/>
          <a:ln>
            <a:solidFill>
              <a:srgbClr val="3465a4"/>
            </a:solidFill>
          </a:ln>
        </p:spPr>
        <p:style>
          <a:lnRef idx="0"/>
          <a:fillRef idx="0"/>
          <a:effectRef idx="0"/>
          <a:fontRef idx="minor"/>
        </p:style>
      </p:sp>
      <p:sp>
        <p:nvSpPr>
          <p:cNvPr id="72" name="CustomShape 11"/>
          <p:cNvSpPr/>
          <p:nvPr/>
        </p:nvSpPr>
        <p:spPr>
          <a:xfrm>
            <a:off x="4052520" y="2377440"/>
            <a:ext cx="364680" cy="364680"/>
          </a:xfrm>
          <a:prstGeom prst="ellipse">
            <a:avLst/>
          </a:prstGeom>
          <a:noFill/>
          <a:ln>
            <a:solidFill>
              <a:srgbClr val="3465a4"/>
            </a:solidFill>
          </a:ln>
        </p:spPr>
        <p:style>
          <a:lnRef idx="0"/>
          <a:fillRef idx="0"/>
          <a:effectRef idx="0"/>
          <a:fontRef idx="minor"/>
        </p:style>
      </p:sp>
      <p:sp>
        <p:nvSpPr>
          <p:cNvPr id="73" name="CustomShape 12"/>
          <p:cNvSpPr/>
          <p:nvPr/>
        </p:nvSpPr>
        <p:spPr>
          <a:xfrm>
            <a:off x="3214080" y="2468880"/>
            <a:ext cx="364680" cy="364680"/>
          </a:xfrm>
          <a:prstGeom prst="ellipse">
            <a:avLst/>
          </a:prstGeom>
          <a:noFill/>
          <a:ln>
            <a:solidFill>
              <a:srgbClr val="3465a4"/>
            </a:solidFill>
          </a:ln>
        </p:spPr>
        <p:style>
          <a:lnRef idx="0"/>
          <a:fillRef idx="0"/>
          <a:effectRef idx="0"/>
          <a:fontRef idx="minor"/>
        </p:style>
      </p:sp>
      <p:sp>
        <p:nvSpPr>
          <p:cNvPr id="74" name="CustomShape 13"/>
          <p:cNvSpPr/>
          <p:nvPr/>
        </p:nvSpPr>
        <p:spPr>
          <a:xfrm>
            <a:off x="2463120" y="2468880"/>
            <a:ext cx="364680" cy="364680"/>
          </a:xfrm>
          <a:prstGeom prst="ellipse">
            <a:avLst/>
          </a:prstGeom>
          <a:noFill/>
          <a:ln>
            <a:solidFill>
              <a:srgbClr val="3465a4"/>
            </a:solidFill>
          </a:ln>
        </p:spPr>
        <p:style>
          <a:lnRef idx="0"/>
          <a:fillRef idx="0"/>
          <a:effectRef idx="0"/>
          <a:fontRef idx="minor"/>
        </p:style>
      </p:sp>
      <p:sp>
        <p:nvSpPr>
          <p:cNvPr id="75" name="CustomShape 14"/>
          <p:cNvSpPr/>
          <p:nvPr/>
        </p:nvSpPr>
        <p:spPr>
          <a:xfrm>
            <a:off x="1712160" y="2468880"/>
            <a:ext cx="364680" cy="364680"/>
          </a:xfrm>
          <a:prstGeom prst="ellipse">
            <a:avLst/>
          </a:prstGeom>
          <a:noFill/>
          <a:ln>
            <a:solidFill>
              <a:srgbClr val="3465a4"/>
            </a:solid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2" descr=""/>
          <p:cNvPicPr/>
          <p:nvPr/>
        </p:nvPicPr>
        <p:blipFill>
          <a:blip r:embed="rId1"/>
          <a:stretch/>
        </p:blipFill>
        <p:spPr>
          <a:xfrm>
            <a:off x="880920" y="1071720"/>
            <a:ext cx="7784280" cy="3069360"/>
          </a:xfrm>
          <a:prstGeom prst="rect">
            <a:avLst/>
          </a:prstGeom>
          <a:ln w="9360">
            <a:noFill/>
          </a:ln>
        </p:spPr>
      </p:pic>
      <p:sp>
        <p:nvSpPr>
          <p:cNvPr id="77"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7A319CFE-2077-4E91-BEB9-A995D371675D}"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78" name="CustomShape 2"/>
          <p:cNvSpPr/>
          <p:nvPr/>
        </p:nvSpPr>
        <p:spPr>
          <a:xfrm>
            <a:off x="155520" y="-136440"/>
            <a:ext cx="291600" cy="291600"/>
          </a:xfrm>
          <a:prstGeom prst="rect">
            <a:avLst/>
          </a:prstGeom>
          <a:noFill/>
          <a:ln>
            <a:noFill/>
          </a:ln>
        </p:spPr>
        <p:style>
          <a:lnRef idx="0"/>
          <a:fillRef idx="0"/>
          <a:effectRef idx="0"/>
          <a:fontRef idx="minor"/>
        </p:style>
      </p:sp>
      <p:sp>
        <p:nvSpPr>
          <p:cNvPr id="79" name="CustomShape 3"/>
          <p:cNvSpPr/>
          <p:nvPr/>
        </p:nvSpPr>
        <p:spPr>
          <a:xfrm>
            <a:off x="155520" y="-136440"/>
            <a:ext cx="291600" cy="291600"/>
          </a:xfrm>
          <a:prstGeom prst="rect">
            <a:avLst/>
          </a:prstGeom>
          <a:noFill/>
          <a:ln>
            <a:noFill/>
          </a:ln>
        </p:spPr>
        <p:style>
          <a:lnRef idx="0"/>
          <a:fillRef idx="0"/>
          <a:effectRef idx="0"/>
          <a:fontRef idx="minor"/>
        </p:style>
      </p:sp>
      <p:sp>
        <p:nvSpPr>
          <p:cNvPr id="80" name="CustomShape 4"/>
          <p:cNvSpPr/>
          <p:nvPr/>
        </p:nvSpPr>
        <p:spPr>
          <a:xfrm>
            <a:off x="155520" y="-136440"/>
            <a:ext cx="291600" cy="291600"/>
          </a:xfrm>
          <a:prstGeom prst="rect">
            <a:avLst/>
          </a:prstGeom>
          <a:noFill/>
          <a:ln>
            <a:noFill/>
          </a:ln>
        </p:spPr>
        <p:style>
          <a:lnRef idx="0"/>
          <a:fillRef idx="0"/>
          <a:effectRef idx="0"/>
          <a:fontRef idx="minor"/>
        </p:style>
      </p:sp>
      <p:sp>
        <p:nvSpPr>
          <p:cNvPr id="81" name="CustomShape 5"/>
          <p:cNvSpPr/>
          <p:nvPr/>
        </p:nvSpPr>
        <p:spPr>
          <a:xfrm>
            <a:off x="155520" y="-136440"/>
            <a:ext cx="291600" cy="291600"/>
          </a:xfrm>
          <a:prstGeom prst="rect">
            <a:avLst/>
          </a:prstGeom>
          <a:noFill/>
          <a:ln>
            <a:noFill/>
          </a:ln>
        </p:spPr>
        <p:style>
          <a:lnRef idx="0"/>
          <a:fillRef idx="0"/>
          <a:effectRef idx="0"/>
          <a:fontRef idx="minor"/>
        </p:style>
      </p:sp>
      <p:sp>
        <p:nvSpPr>
          <p:cNvPr id="82"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94671A99-2421-4FBE-8B2A-D6EBAF3DD878}"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84" name="CustomShape 2"/>
          <p:cNvSpPr/>
          <p:nvPr/>
        </p:nvSpPr>
        <p:spPr>
          <a:xfrm>
            <a:off x="155520" y="-136440"/>
            <a:ext cx="291600" cy="291600"/>
          </a:xfrm>
          <a:prstGeom prst="rect">
            <a:avLst/>
          </a:prstGeom>
          <a:noFill/>
          <a:ln>
            <a:noFill/>
          </a:ln>
        </p:spPr>
        <p:style>
          <a:lnRef idx="0"/>
          <a:fillRef idx="0"/>
          <a:effectRef idx="0"/>
          <a:fontRef idx="minor"/>
        </p:style>
      </p:sp>
      <p:sp>
        <p:nvSpPr>
          <p:cNvPr id="85" name="CustomShape 3"/>
          <p:cNvSpPr/>
          <p:nvPr/>
        </p:nvSpPr>
        <p:spPr>
          <a:xfrm>
            <a:off x="155520" y="-136440"/>
            <a:ext cx="291600" cy="291600"/>
          </a:xfrm>
          <a:prstGeom prst="rect">
            <a:avLst/>
          </a:prstGeom>
          <a:noFill/>
          <a:ln>
            <a:noFill/>
          </a:ln>
        </p:spPr>
        <p:style>
          <a:lnRef idx="0"/>
          <a:fillRef idx="0"/>
          <a:effectRef idx="0"/>
          <a:fontRef idx="minor"/>
        </p:style>
      </p:sp>
      <p:sp>
        <p:nvSpPr>
          <p:cNvPr id="86" name="CustomShape 4"/>
          <p:cNvSpPr/>
          <p:nvPr/>
        </p:nvSpPr>
        <p:spPr>
          <a:xfrm>
            <a:off x="155520" y="-136440"/>
            <a:ext cx="291600" cy="291600"/>
          </a:xfrm>
          <a:prstGeom prst="rect">
            <a:avLst/>
          </a:prstGeom>
          <a:noFill/>
          <a:ln>
            <a:noFill/>
          </a:ln>
        </p:spPr>
        <p:style>
          <a:lnRef idx="0"/>
          <a:fillRef idx="0"/>
          <a:effectRef idx="0"/>
          <a:fontRef idx="minor"/>
        </p:style>
      </p:sp>
      <p:sp>
        <p:nvSpPr>
          <p:cNvPr id="87" name="CustomShape 5"/>
          <p:cNvSpPr/>
          <p:nvPr/>
        </p:nvSpPr>
        <p:spPr>
          <a:xfrm>
            <a:off x="155520" y="-136440"/>
            <a:ext cx="291600" cy="291600"/>
          </a:xfrm>
          <a:prstGeom prst="rect">
            <a:avLst/>
          </a:prstGeom>
          <a:noFill/>
          <a:ln>
            <a:noFill/>
          </a:ln>
        </p:spPr>
        <p:style>
          <a:lnRef idx="0"/>
          <a:fillRef idx="0"/>
          <a:effectRef idx="0"/>
          <a:fontRef idx="minor"/>
        </p:style>
      </p:sp>
      <p:sp>
        <p:nvSpPr>
          <p:cNvPr id="88"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pic>
        <p:nvPicPr>
          <p:cNvPr id="89" name="Picture 3" descr=""/>
          <p:cNvPicPr/>
          <p:nvPr/>
        </p:nvPicPr>
        <p:blipFill>
          <a:blip r:embed="rId1"/>
          <a:stretch/>
        </p:blipFill>
        <p:spPr>
          <a:xfrm>
            <a:off x="738000" y="1214280"/>
            <a:ext cx="7661160" cy="2354760"/>
          </a:xfrm>
          <a:prstGeom prst="rect">
            <a:avLst/>
          </a:prstGeom>
          <a:ln w="9360">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3682800" y="1097280"/>
            <a:ext cx="4820400" cy="3712320"/>
          </a:xfrm>
          <a:prstGeom prst="rect">
            <a:avLst/>
          </a:prstGeom>
          <a:ln>
            <a:noFill/>
          </a:ln>
        </p:spPr>
      </p:pic>
      <p:sp>
        <p:nvSpPr>
          <p:cNvPr id="91"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3AE47126-C504-40C3-9B9A-794832FD7B16}"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92" name="CustomShape 2"/>
          <p:cNvSpPr/>
          <p:nvPr/>
        </p:nvSpPr>
        <p:spPr>
          <a:xfrm>
            <a:off x="155520" y="-136440"/>
            <a:ext cx="291600" cy="291600"/>
          </a:xfrm>
          <a:prstGeom prst="rect">
            <a:avLst/>
          </a:prstGeom>
          <a:noFill/>
          <a:ln>
            <a:noFill/>
          </a:ln>
        </p:spPr>
        <p:style>
          <a:lnRef idx="0"/>
          <a:fillRef idx="0"/>
          <a:effectRef idx="0"/>
          <a:fontRef idx="minor"/>
        </p:style>
      </p:sp>
      <p:sp>
        <p:nvSpPr>
          <p:cNvPr id="93" name="CustomShape 3"/>
          <p:cNvSpPr/>
          <p:nvPr/>
        </p:nvSpPr>
        <p:spPr>
          <a:xfrm>
            <a:off x="155520" y="-136440"/>
            <a:ext cx="291600" cy="291600"/>
          </a:xfrm>
          <a:prstGeom prst="rect">
            <a:avLst/>
          </a:prstGeom>
          <a:noFill/>
          <a:ln>
            <a:noFill/>
          </a:ln>
        </p:spPr>
        <p:style>
          <a:lnRef idx="0"/>
          <a:fillRef idx="0"/>
          <a:effectRef idx="0"/>
          <a:fontRef idx="minor"/>
        </p:style>
      </p:sp>
      <p:sp>
        <p:nvSpPr>
          <p:cNvPr id="94" name="CustomShape 4"/>
          <p:cNvSpPr/>
          <p:nvPr/>
        </p:nvSpPr>
        <p:spPr>
          <a:xfrm>
            <a:off x="155520" y="-136440"/>
            <a:ext cx="291600" cy="291600"/>
          </a:xfrm>
          <a:prstGeom prst="rect">
            <a:avLst/>
          </a:prstGeom>
          <a:noFill/>
          <a:ln>
            <a:noFill/>
          </a:ln>
        </p:spPr>
        <p:style>
          <a:lnRef idx="0"/>
          <a:fillRef idx="0"/>
          <a:effectRef idx="0"/>
          <a:fontRef idx="minor"/>
        </p:style>
      </p:sp>
      <p:sp>
        <p:nvSpPr>
          <p:cNvPr id="95" name="CustomShape 5"/>
          <p:cNvSpPr/>
          <p:nvPr/>
        </p:nvSpPr>
        <p:spPr>
          <a:xfrm>
            <a:off x="155520" y="-136440"/>
            <a:ext cx="291600" cy="291600"/>
          </a:xfrm>
          <a:prstGeom prst="rect">
            <a:avLst/>
          </a:prstGeom>
          <a:noFill/>
          <a:ln>
            <a:noFill/>
          </a:ln>
        </p:spPr>
        <p:style>
          <a:lnRef idx="0"/>
          <a:fillRef idx="0"/>
          <a:effectRef idx="0"/>
          <a:fontRef idx="minor"/>
        </p:style>
      </p:sp>
      <p:sp>
        <p:nvSpPr>
          <p:cNvPr id="96"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97" name="CustomShape 7"/>
          <p:cNvSpPr/>
          <p:nvPr/>
        </p:nvSpPr>
        <p:spPr>
          <a:xfrm>
            <a:off x="767520" y="3075480"/>
            <a:ext cx="206568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Decision boundary</a:t>
            </a:r>
            <a:endParaRPr b="0" lang="en-US" sz="1800" spc="-1" strike="noStrike">
              <a:latin typeface="Arial"/>
            </a:endParaRPr>
          </a:p>
        </p:txBody>
      </p:sp>
      <p:sp>
        <p:nvSpPr>
          <p:cNvPr id="98" name="CustomShape 8"/>
          <p:cNvSpPr/>
          <p:nvPr/>
        </p:nvSpPr>
        <p:spPr>
          <a:xfrm flipV="1">
            <a:off x="2849400" y="2643840"/>
            <a:ext cx="3045600" cy="610920"/>
          </a:xfrm>
          <a:custGeom>
            <a:avLst/>
            <a:gdLst/>
            <a:ahLst/>
            <a:rect l="l" t="t" r="r" b="b"/>
            <a:pathLst>
              <a:path w="21600" h="21600">
                <a:moveTo>
                  <a:pt x="0" y="0"/>
                </a:moveTo>
                <a:lnTo>
                  <a:pt x="21600" y="21600"/>
                </a:lnTo>
              </a:path>
            </a:pathLst>
          </a:custGeom>
          <a:noFill/>
          <a:ln w="2844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99" name="Line 9"/>
          <p:cNvSpPr/>
          <p:nvPr/>
        </p:nvSpPr>
        <p:spPr>
          <a:xfrm flipH="1">
            <a:off x="6162480" y="2707200"/>
            <a:ext cx="274320" cy="182880"/>
          </a:xfrm>
          <a:prstGeom prst="line">
            <a:avLst/>
          </a:prstGeom>
          <a:ln>
            <a:solidFill>
              <a:srgbClr val="000000"/>
            </a:solidFill>
            <a:tailEnd len="med" type="triangle" w="med"/>
          </a:ln>
        </p:spPr>
        <p:style>
          <a:lnRef idx="0"/>
          <a:fillRef idx="0"/>
          <a:effectRef idx="0"/>
          <a:fontRef idx="minor"/>
        </p:style>
      </p:sp>
      <p:sp>
        <p:nvSpPr>
          <p:cNvPr id="100" name="Line 10"/>
          <p:cNvSpPr/>
          <p:nvPr/>
        </p:nvSpPr>
        <p:spPr>
          <a:xfrm flipV="1">
            <a:off x="5705280" y="2981520"/>
            <a:ext cx="640080" cy="365760"/>
          </a:xfrm>
          <a:prstGeom prst="line">
            <a:avLst/>
          </a:prstGeom>
          <a:ln>
            <a:solidFill>
              <a:srgbClr val="000000"/>
            </a:solidFill>
            <a:tailEnd len="med" type="triangle" w="med"/>
          </a:ln>
        </p:spPr>
        <p:style>
          <a:lnRef idx="0"/>
          <a:fillRef idx="0"/>
          <a:effectRef idx="0"/>
          <a:fontRef idx="minor"/>
        </p:style>
      </p:sp>
      <p:sp>
        <p:nvSpPr>
          <p:cNvPr id="101" name="CustomShape 11"/>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 descr=""/>
          <p:cNvPicPr/>
          <p:nvPr/>
        </p:nvPicPr>
        <p:blipFill>
          <a:blip r:embed="rId1"/>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551A07A0-4D85-4BFB-A56E-5F7E6403DFBF}"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04" name="CustomShape 2"/>
          <p:cNvSpPr/>
          <p:nvPr/>
        </p:nvSpPr>
        <p:spPr>
          <a:xfrm>
            <a:off x="155520" y="-136440"/>
            <a:ext cx="291600" cy="291600"/>
          </a:xfrm>
          <a:prstGeom prst="rect">
            <a:avLst/>
          </a:prstGeom>
          <a:noFill/>
          <a:ln>
            <a:noFill/>
          </a:ln>
        </p:spPr>
        <p:style>
          <a:lnRef idx="0"/>
          <a:fillRef idx="0"/>
          <a:effectRef idx="0"/>
          <a:fontRef idx="minor"/>
        </p:style>
      </p:sp>
      <p:sp>
        <p:nvSpPr>
          <p:cNvPr id="105" name="CustomShape 3"/>
          <p:cNvSpPr/>
          <p:nvPr/>
        </p:nvSpPr>
        <p:spPr>
          <a:xfrm>
            <a:off x="155520" y="-136440"/>
            <a:ext cx="291600" cy="291600"/>
          </a:xfrm>
          <a:prstGeom prst="rect">
            <a:avLst/>
          </a:prstGeom>
          <a:noFill/>
          <a:ln>
            <a:noFill/>
          </a:ln>
        </p:spPr>
        <p:style>
          <a:lnRef idx="0"/>
          <a:fillRef idx="0"/>
          <a:effectRef idx="0"/>
          <a:fontRef idx="minor"/>
        </p:style>
      </p:sp>
      <p:sp>
        <p:nvSpPr>
          <p:cNvPr id="106" name="CustomShape 4"/>
          <p:cNvSpPr/>
          <p:nvPr/>
        </p:nvSpPr>
        <p:spPr>
          <a:xfrm>
            <a:off x="155520" y="-136440"/>
            <a:ext cx="291600" cy="291600"/>
          </a:xfrm>
          <a:prstGeom prst="rect">
            <a:avLst/>
          </a:prstGeom>
          <a:noFill/>
          <a:ln>
            <a:noFill/>
          </a:ln>
        </p:spPr>
        <p:style>
          <a:lnRef idx="0"/>
          <a:fillRef idx="0"/>
          <a:effectRef idx="0"/>
          <a:fontRef idx="minor"/>
        </p:style>
      </p:sp>
      <p:sp>
        <p:nvSpPr>
          <p:cNvPr id="107" name="CustomShape 5"/>
          <p:cNvSpPr/>
          <p:nvPr/>
        </p:nvSpPr>
        <p:spPr>
          <a:xfrm>
            <a:off x="155520" y="-136440"/>
            <a:ext cx="291600" cy="291600"/>
          </a:xfrm>
          <a:prstGeom prst="rect">
            <a:avLst/>
          </a:prstGeom>
          <a:noFill/>
          <a:ln>
            <a:noFill/>
          </a:ln>
        </p:spPr>
        <p:style>
          <a:lnRef idx="0"/>
          <a:fillRef idx="0"/>
          <a:effectRef idx="0"/>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Decision boundary</a:t>
            </a:r>
            <a:endParaRPr b="0" lang="en-US" sz="1800" spc="-1" strike="noStrike">
              <a:latin typeface="Arial"/>
            </a:endParaRPr>
          </a:p>
        </p:txBody>
      </p:sp>
      <p:sp>
        <p:nvSpPr>
          <p:cNvPr id="110" name="CustomShape 8"/>
          <p:cNvSpPr/>
          <p:nvPr/>
        </p:nvSpPr>
        <p:spPr>
          <a:xfrm flipV="1">
            <a:off x="2849400" y="2643840"/>
            <a:ext cx="3045600" cy="610920"/>
          </a:xfrm>
          <a:custGeom>
            <a:avLst/>
            <a:gdLst/>
            <a:ahLst/>
            <a:rect l="l" t="t" r="r" b="b"/>
            <a:pathLst>
              <a:path w="21600" h="21600">
                <a:moveTo>
                  <a:pt x="0" y="0"/>
                </a:moveTo>
                <a:lnTo>
                  <a:pt x="21600" y="21600"/>
                </a:lnTo>
              </a:path>
            </a:pathLst>
          </a:custGeom>
          <a:noFill/>
          <a:ln w="2844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len="med" type="triangle" w="med"/>
          </a:ln>
        </p:spPr>
        <p:style>
          <a:lnRef idx="0"/>
          <a:fillRef idx="0"/>
          <a:effectRef idx="0"/>
          <a:fontRef idx="minor"/>
        </p:style>
      </p:sp>
      <p:sp>
        <p:nvSpPr>
          <p:cNvPr id="112" name="Line 10"/>
          <p:cNvSpPr/>
          <p:nvPr/>
        </p:nvSpPr>
        <p:spPr>
          <a:xfrm flipV="1">
            <a:off x="5705280" y="2981520"/>
            <a:ext cx="640080" cy="365760"/>
          </a:xfrm>
          <a:prstGeom prst="line">
            <a:avLst/>
          </a:prstGeom>
          <a:ln>
            <a:solidFill>
              <a:srgbClr val="000000"/>
            </a:solidFill>
            <a:tailEnd len="med" type="triangle" w="med"/>
          </a:ln>
        </p:spPr>
        <p:style>
          <a:lnRef idx="0"/>
          <a:fillRef idx="0"/>
          <a:effectRef idx="0"/>
          <a:fontRef idx="minor"/>
        </p:style>
      </p:sp>
      <p:sp>
        <p:nvSpPr>
          <p:cNvPr id="113" name="CustomShape 11"/>
          <p:cNvSpPr/>
          <p:nvPr/>
        </p:nvSpPr>
        <p:spPr>
          <a:xfrm>
            <a:off x="952560" y="4886640"/>
            <a:ext cx="4624560" cy="1459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Why is independent validation necessary?</a:t>
            </a:r>
            <a:endParaRPr b="0" lang="en-US" sz="1800" spc="-1" strike="noStrike">
              <a:latin typeface="Arial"/>
            </a:endParaRPr>
          </a:p>
          <a:p>
            <a:pPr>
              <a:lnSpc>
                <a:spcPct val="100000"/>
              </a:lnSpc>
            </a:pPr>
            <a:endParaRPr b="0" lang="en-US" sz="1800" spc="-1" strike="noStrike">
              <a:latin typeface="Arial"/>
            </a:endParaRPr>
          </a:p>
          <a:p>
            <a:pPr marL="216000" indent="-21384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Shows generalizability</a:t>
            </a:r>
            <a:endParaRPr b="0" lang="en-US" sz="1800" spc="-1" strike="noStrike">
              <a:latin typeface="Arial"/>
            </a:endParaRPr>
          </a:p>
          <a:p>
            <a:pPr marL="216000" indent="-21384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Avoids overfitting</a:t>
            </a:r>
            <a:endParaRPr b="0" lang="en-US" sz="1800" spc="-1" strike="noStrike">
              <a:latin typeface="Arial"/>
            </a:endParaRPr>
          </a:p>
          <a:p>
            <a:pPr>
              <a:lnSpc>
                <a:spcPct val="100000"/>
              </a:lnSpc>
            </a:pPr>
            <a:endParaRPr b="0" lang="en-US" sz="1800" spc="-1" strike="noStrike">
              <a:latin typeface="Arial"/>
            </a:endParaRPr>
          </a:p>
        </p:txBody>
      </p:sp>
      <p:sp>
        <p:nvSpPr>
          <p:cNvPr id="114" name="CustomShape 12"/>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594560" y="654372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01EA8837-63FB-4555-9650-731606440A52}"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16" name="CustomShape 2"/>
          <p:cNvSpPr/>
          <p:nvPr/>
        </p:nvSpPr>
        <p:spPr>
          <a:xfrm>
            <a:off x="155520" y="-136440"/>
            <a:ext cx="291600" cy="291600"/>
          </a:xfrm>
          <a:prstGeom prst="rect">
            <a:avLst/>
          </a:prstGeom>
          <a:noFill/>
          <a:ln>
            <a:noFill/>
          </a:ln>
        </p:spPr>
        <p:style>
          <a:lnRef idx="0"/>
          <a:fillRef idx="0"/>
          <a:effectRef idx="0"/>
          <a:fontRef idx="minor"/>
        </p:style>
      </p:sp>
      <p:sp>
        <p:nvSpPr>
          <p:cNvPr id="117" name="CustomShape 3"/>
          <p:cNvSpPr/>
          <p:nvPr/>
        </p:nvSpPr>
        <p:spPr>
          <a:xfrm>
            <a:off x="155520" y="-136440"/>
            <a:ext cx="291600" cy="291600"/>
          </a:xfrm>
          <a:prstGeom prst="rect">
            <a:avLst/>
          </a:prstGeom>
          <a:noFill/>
          <a:ln>
            <a:noFill/>
          </a:ln>
        </p:spPr>
        <p:style>
          <a:lnRef idx="0"/>
          <a:fillRef idx="0"/>
          <a:effectRef idx="0"/>
          <a:fontRef idx="minor"/>
        </p:style>
      </p:sp>
      <p:sp>
        <p:nvSpPr>
          <p:cNvPr id="118" name="CustomShape 4"/>
          <p:cNvSpPr/>
          <p:nvPr/>
        </p:nvSpPr>
        <p:spPr>
          <a:xfrm>
            <a:off x="155520" y="-136440"/>
            <a:ext cx="291600" cy="291600"/>
          </a:xfrm>
          <a:prstGeom prst="rect">
            <a:avLst/>
          </a:prstGeom>
          <a:noFill/>
          <a:ln>
            <a:noFill/>
          </a:ln>
        </p:spPr>
        <p:style>
          <a:lnRef idx="0"/>
          <a:fillRef idx="0"/>
          <a:effectRef idx="0"/>
          <a:fontRef idx="minor"/>
        </p:style>
      </p:sp>
      <p:sp>
        <p:nvSpPr>
          <p:cNvPr id="119" name="CustomShape 5"/>
          <p:cNvSpPr/>
          <p:nvPr/>
        </p:nvSpPr>
        <p:spPr>
          <a:xfrm>
            <a:off x="155520" y="-136440"/>
            <a:ext cx="291600" cy="291600"/>
          </a:xfrm>
          <a:prstGeom prst="rect">
            <a:avLst/>
          </a:prstGeom>
          <a:noFill/>
          <a:ln>
            <a:noFill/>
          </a:ln>
        </p:spPr>
        <p:style>
          <a:lnRef idx="0"/>
          <a:fillRef idx="0"/>
          <a:effectRef idx="0"/>
          <a:fontRef idx="minor"/>
        </p:style>
      </p:sp>
      <p:sp>
        <p:nvSpPr>
          <p:cNvPr id="120" name="CustomShape 6"/>
          <p:cNvSpPr/>
          <p:nvPr/>
        </p:nvSpPr>
        <p:spPr>
          <a:xfrm>
            <a:off x="809640" y="1138320"/>
            <a:ext cx="7570080" cy="2831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What can we do when we have limited data? Cross-validation.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Different cross-validation schemes allow for different (levels of) control or put more or less weight on the number of observations. Most common approaches: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marL="216000" indent="-21384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Even/Odd observations (2 folds).</a:t>
            </a:r>
            <a:endParaRPr b="0" lang="en-US" sz="1800" spc="-1" strike="noStrike">
              <a:latin typeface="Arial"/>
            </a:endParaRPr>
          </a:p>
          <a:p>
            <a:pPr marL="216000" indent="-21384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Leave one (observation/chunk) out.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1" name="CustomShape 7"/>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132320" y="6305040"/>
            <a:ext cx="2304720" cy="237600"/>
          </a:xfrm>
          <a:prstGeom prst="rect">
            <a:avLst/>
          </a:prstGeom>
          <a:noFill/>
          <a:ln>
            <a:noFill/>
          </a:ln>
        </p:spPr>
        <p:style>
          <a:lnRef idx="0"/>
          <a:fillRef idx="0"/>
          <a:effectRef idx="0"/>
          <a:fontRef idx="minor"/>
        </p:style>
        <p:txBody>
          <a:bodyPr lIns="90000" rIns="90000" tIns="45000" bIns="45000" anchor="b"/>
          <a:p>
            <a:pPr algn="r">
              <a:lnSpc>
                <a:spcPct val="100000"/>
              </a:lnSpc>
            </a:pPr>
            <a:fld id="{0E72AC36-BA94-430E-8136-79528644AA01}"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23" name="CustomShape 2"/>
          <p:cNvSpPr/>
          <p:nvPr/>
        </p:nvSpPr>
        <p:spPr>
          <a:xfrm>
            <a:off x="155520" y="-136440"/>
            <a:ext cx="291600" cy="291600"/>
          </a:xfrm>
          <a:prstGeom prst="rect">
            <a:avLst/>
          </a:prstGeom>
          <a:noFill/>
          <a:ln>
            <a:noFill/>
          </a:ln>
        </p:spPr>
        <p:style>
          <a:lnRef idx="0"/>
          <a:fillRef idx="0"/>
          <a:effectRef idx="0"/>
          <a:fontRef idx="minor"/>
        </p:style>
      </p:sp>
      <p:sp>
        <p:nvSpPr>
          <p:cNvPr id="124" name="CustomShape 3"/>
          <p:cNvSpPr/>
          <p:nvPr/>
        </p:nvSpPr>
        <p:spPr>
          <a:xfrm>
            <a:off x="155520" y="-136440"/>
            <a:ext cx="291600" cy="291600"/>
          </a:xfrm>
          <a:prstGeom prst="rect">
            <a:avLst/>
          </a:prstGeom>
          <a:noFill/>
          <a:ln>
            <a:noFill/>
          </a:ln>
        </p:spPr>
        <p:style>
          <a:lnRef idx="0"/>
          <a:fillRef idx="0"/>
          <a:effectRef idx="0"/>
          <a:fontRef idx="minor"/>
        </p:style>
      </p:sp>
      <p:sp>
        <p:nvSpPr>
          <p:cNvPr id="125" name="CustomShape 4"/>
          <p:cNvSpPr/>
          <p:nvPr/>
        </p:nvSpPr>
        <p:spPr>
          <a:xfrm>
            <a:off x="155520" y="-136440"/>
            <a:ext cx="291600" cy="291600"/>
          </a:xfrm>
          <a:prstGeom prst="rect">
            <a:avLst/>
          </a:prstGeom>
          <a:noFill/>
          <a:ln>
            <a:noFill/>
          </a:ln>
        </p:spPr>
        <p:style>
          <a:lnRef idx="0"/>
          <a:fillRef idx="0"/>
          <a:effectRef idx="0"/>
          <a:fontRef idx="minor"/>
        </p:style>
      </p:sp>
      <p:sp>
        <p:nvSpPr>
          <p:cNvPr id="126" name="CustomShape 5"/>
          <p:cNvSpPr/>
          <p:nvPr/>
        </p:nvSpPr>
        <p:spPr>
          <a:xfrm>
            <a:off x="155520" y="-136440"/>
            <a:ext cx="291600" cy="291600"/>
          </a:xfrm>
          <a:prstGeom prst="rect">
            <a:avLst/>
          </a:prstGeom>
          <a:noFill/>
          <a:ln>
            <a:noFill/>
          </a:ln>
        </p:spPr>
        <p:style>
          <a:lnRef idx="0"/>
          <a:fillRef idx="0"/>
          <a:effectRef idx="0"/>
          <a:fontRef idx="minor"/>
        </p:style>
      </p:sp>
      <p:sp>
        <p:nvSpPr>
          <p:cNvPr id="127" name="CustomShape 6"/>
          <p:cNvSpPr/>
          <p:nvPr/>
        </p:nvSpPr>
        <p:spPr>
          <a:xfrm>
            <a:off x="452520" y="500040"/>
            <a:ext cx="92127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Leave one (chunk) out                 .</a:t>
            </a:r>
            <a:endParaRPr b="0" lang="en-US" sz="2400" spc="-1" strike="noStrike">
              <a:latin typeface="Arial"/>
            </a:endParaRPr>
          </a:p>
          <a:p>
            <a:pPr>
              <a:lnSpc>
                <a:spcPct val="100000"/>
              </a:lnSpc>
            </a:pPr>
            <a:endParaRPr b="0" lang="en-US" sz="2400" spc="-1" strike="noStrike">
              <a:latin typeface="Arial"/>
            </a:endParaRPr>
          </a:p>
        </p:txBody>
      </p:sp>
      <p:sp>
        <p:nvSpPr>
          <p:cNvPr id="128" name="CustomShape 7"/>
          <p:cNvSpPr/>
          <p:nvPr/>
        </p:nvSpPr>
        <p:spPr>
          <a:xfrm>
            <a:off x="523800" y="1071720"/>
            <a:ext cx="1854720" cy="362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Original data set</a:t>
            </a:r>
            <a:endParaRPr b="0" lang="en-US" sz="1800" spc="-1" strike="noStrike">
              <a:latin typeface="Arial"/>
            </a:endParaRPr>
          </a:p>
        </p:txBody>
      </p:sp>
      <p:sp>
        <p:nvSpPr>
          <p:cNvPr id="129" name="CustomShape 8"/>
          <p:cNvSpPr/>
          <p:nvPr/>
        </p:nvSpPr>
        <p:spPr>
          <a:xfrm>
            <a:off x="1309680" y="178596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0" name="CustomShape 9"/>
          <p:cNvSpPr/>
          <p:nvPr/>
        </p:nvSpPr>
        <p:spPr>
          <a:xfrm>
            <a:off x="1309680" y="200016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1" name="CustomShape 10"/>
          <p:cNvSpPr/>
          <p:nvPr/>
        </p:nvSpPr>
        <p:spPr>
          <a:xfrm>
            <a:off x="1309680" y="22147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2" name="CustomShape 11"/>
          <p:cNvSpPr/>
          <p:nvPr/>
        </p:nvSpPr>
        <p:spPr>
          <a:xfrm>
            <a:off x="1309680" y="24289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3" name="CustomShape 12"/>
          <p:cNvSpPr/>
          <p:nvPr/>
        </p:nvSpPr>
        <p:spPr>
          <a:xfrm>
            <a:off x="1309680" y="26431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4" name="CustomShape 13"/>
          <p:cNvSpPr/>
          <p:nvPr/>
        </p:nvSpPr>
        <p:spPr>
          <a:xfrm>
            <a:off x="130968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5" name="CustomShape 14"/>
          <p:cNvSpPr/>
          <p:nvPr/>
        </p:nvSpPr>
        <p:spPr>
          <a:xfrm>
            <a:off x="1309680" y="30718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6" name="CustomShape 15"/>
          <p:cNvSpPr/>
          <p:nvPr/>
        </p:nvSpPr>
        <p:spPr>
          <a:xfrm>
            <a:off x="1309680" y="32860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7" name="CustomShape 16"/>
          <p:cNvSpPr/>
          <p:nvPr/>
        </p:nvSpPr>
        <p:spPr>
          <a:xfrm>
            <a:off x="1309680" y="35002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8" name="CustomShape 17"/>
          <p:cNvSpPr/>
          <p:nvPr/>
        </p:nvSpPr>
        <p:spPr>
          <a:xfrm>
            <a:off x="1309680" y="37148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9" name="CustomShape 18"/>
          <p:cNvSpPr/>
          <p:nvPr/>
        </p:nvSpPr>
        <p:spPr>
          <a:xfrm>
            <a:off x="1309680" y="39290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0" name="CustomShape 19"/>
          <p:cNvSpPr/>
          <p:nvPr/>
        </p:nvSpPr>
        <p:spPr>
          <a:xfrm>
            <a:off x="1309680" y="41432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1" name="CustomShape 20"/>
          <p:cNvSpPr/>
          <p:nvPr/>
        </p:nvSpPr>
        <p:spPr>
          <a:xfrm>
            <a:off x="1309680" y="43578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42" name="CustomShape 21"/>
          <p:cNvSpPr/>
          <p:nvPr/>
        </p:nvSpPr>
        <p:spPr>
          <a:xfrm>
            <a:off x="1309680" y="45720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3" name="CustomShape 22"/>
          <p:cNvSpPr/>
          <p:nvPr/>
        </p:nvSpPr>
        <p:spPr>
          <a:xfrm>
            <a:off x="1309680" y="47862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4" name="CustomShape 23"/>
          <p:cNvSpPr/>
          <p:nvPr/>
        </p:nvSpPr>
        <p:spPr>
          <a:xfrm>
            <a:off x="1309680" y="500076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45" name="CustomShape 24"/>
          <p:cNvSpPr/>
          <p:nvPr/>
        </p:nvSpPr>
        <p:spPr>
          <a:xfrm>
            <a:off x="2166840" y="1500120"/>
            <a:ext cx="185472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First fold</a:t>
            </a:r>
            <a:endParaRPr b="0" lang="en-US" sz="1800" spc="-1" strike="noStrike">
              <a:latin typeface="Arial"/>
            </a:endParaRPr>
          </a:p>
        </p:txBody>
      </p:sp>
      <p:sp>
        <p:nvSpPr>
          <p:cNvPr id="146" name="CustomShape 25"/>
          <p:cNvSpPr/>
          <p:nvPr/>
        </p:nvSpPr>
        <p:spPr>
          <a:xfrm>
            <a:off x="238140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47" name="CustomShape 26"/>
          <p:cNvSpPr/>
          <p:nvPr/>
        </p:nvSpPr>
        <p:spPr>
          <a:xfrm>
            <a:off x="310500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48" name="CustomShape 27"/>
          <p:cNvSpPr/>
          <p:nvPr/>
        </p:nvSpPr>
        <p:spPr>
          <a:xfrm>
            <a:off x="1666800"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49" name="CustomShape 28"/>
          <p:cNvSpPr/>
          <p:nvPr/>
        </p:nvSpPr>
        <p:spPr>
          <a:xfrm>
            <a:off x="723888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0" name="CustomShape 29"/>
          <p:cNvSpPr/>
          <p:nvPr/>
        </p:nvSpPr>
        <p:spPr>
          <a:xfrm>
            <a:off x="7238880" y="26431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1" name="CustomShape 30"/>
          <p:cNvSpPr/>
          <p:nvPr/>
        </p:nvSpPr>
        <p:spPr>
          <a:xfrm>
            <a:off x="723888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2" name="CustomShape 31"/>
          <p:cNvSpPr/>
          <p:nvPr/>
        </p:nvSpPr>
        <p:spPr>
          <a:xfrm>
            <a:off x="7238880" y="30718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3" name="CustomShape 32"/>
          <p:cNvSpPr/>
          <p:nvPr/>
        </p:nvSpPr>
        <p:spPr>
          <a:xfrm>
            <a:off x="7238880" y="32860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4" name="CustomShape 33"/>
          <p:cNvSpPr/>
          <p:nvPr/>
        </p:nvSpPr>
        <p:spPr>
          <a:xfrm>
            <a:off x="7238880" y="35002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5" name="CustomShape 34"/>
          <p:cNvSpPr/>
          <p:nvPr/>
        </p:nvSpPr>
        <p:spPr>
          <a:xfrm>
            <a:off x="7238880" y="37148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6" name="CustomShape 35"/>
          <p:cNvSpPr/>
          <p:nvPr/>
        </p:nvSpPr>
        <p:spPr>
          <a:xfrm>
            <a:off x="7238880" y="39290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7" name="CustomShape 36"/>
          <p:cNvSpPr/>
          <p:nvPr/>
        </p:nvSpPr>
        <p:spPr>
          <a:xfrm>
            <a:off x="7238880" y="41432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8" name="CustomShape 37"/>
          <p:cNvSpPr/>
          <p:nvPr/>
        </p:nvSpPr>
        <p:spPr>
          <a:xfrm>
            <a:off x="7238880" y="43578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9" name="CustomShape 38"/>
          <p:cNvSpPr/>
          <p:nvPr/>
        </p:nvSpPr>
        <p:spPr>
          <a:xfrm>
            <a:off x="7238880" y="45720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0" name="CustomShape 39"/>
          <p:cNvSpPr/>
          <p:nvPr/>
        </p:nvSpPr>
        <p:spPr>
          <a:xfrm>
            <a:off x="7238880" y="47862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1" name="CustomShape 40"/>
          <p:cNvSpPr/>
          <p:nvPr/>
        </p:nvSpPr>
        <p:spPr>
          <a:xfrm>
            <a:off x="7953480" y="24289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62" name="CustomShape 41"/>
          <p:cNvSpPr/>
          <p:nvPr/>
        </p:nvSpPr>
        <p:spPr>
          <a:xfrm>
            <a:off x="7953480" y="26431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3" name="CustomShape 42"/>
          <p:cNvSpPr/>
          <p:nvPr/>
        </p:nvSpPr>
        <p:spPr>
          <a:xfrm>
            <a:off x="7953480" y="28573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4" name="CustomShape 43"/>
          <p:cNvSpPr/>
          <p:nvPr/>
        </p:nvSpPr>
        <p:spPr>
          <a:xfrm>
            <a:off x="7953480" y="30718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65" name="CustomShape 44"/>
          <p:cNvSpPr/>
          <p:nvPr/>
        </p:nvSpPr>
        <p:spPr>
          <a:xfrm>
            <a:off x="1666800"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6" name="CustomShape 45"/>
          <p:cNvSpPr/>
          <p:nvPr/>
        </p:nvSpPr>
        <p:spPr>
          <a:xfrm>
            <a:off x="1666800" y="350028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46"/>
          <p:cNvSpPr/>
          <p:nvPr/>
        </p:nvSpPr>
        <p:spPr>
          <a:xfrm>
            <a:off x="1666800" y="435780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595680" y="1500120"/>
            <a:ext cx="185472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Second fold</a:t>
            </a:r>
            <a:endParaRPr b="0" lang="en-US" sz="1800" spc="-1" strike="noStrike">
              <a:latin typeface="Arial"/>
            </a:endParaRPr>
          </a:p>
        </p:txBody>
      </p:sp>
      <p:sp>
        <p:nvSpPr>
          <p:cNvPr id="169" name="CustomShape 48"/>
          <p:cNvSpPr/>
          <p:nvPr/>
        </p:nvSpPr>
        <p:spPr>
          <a:xfrm>
            <a:off x="380988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0" name="CustomShape 49"/>
          <p:cNvSpPr/>
          <p:nvPr/>
        </p:nvSpPr>
        <p:spPr>
          <a:xfrm>
            <a:off x="453384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1" name="CustomShape 50"/>
          <p:cNvSpPr/>
          <p:nvPr/>
        </p:nvSpPr>
        <p:spPr>
          <a:xfrm>
            <a:off x="5238720" y="1500120"/>
            <a:ext cx="185472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Third fold</a:t>
            </a:r>
            <a:endParaRPr b="0" lang="en-US" sz="1800" spc="-1" strike="noStrike">
              <a:latin typeface="Arial"/>
            </a:endParaRPr>
          </a:p>
        </p:txBody>
      </p:sp>
      <p:sp>
        <p:nvSpPr>
          <p:cNvPr id="172" name="CustomShape 51"/>
          <p:cNvSpPr/>
          <p:nvPr/>
        </p:nvSpPr>
        <p:spPr>
          <a:xfrm>
            <a:off x="545292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3" name="CustomShape 52"/>
          <p:cNvSpPr/>
          <p:nvPr/>
        </p:nvSpPr>
        <p:spPr>
          <a:xfrm>
            <a:off x="617688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4" name="CustomShape 53"/>
          <p:cNvSpPr/>
          <p:nvPr/>
        </p:nvSpPr>
        <p:spPr>
          <a:xfrm>
            <a:off x="6738840" y="1500120"/>
            <a:ext cx="185472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Fourth fold</a:t>
            </a:r>
            <a:endParaRPr b="0" lang="en-US" sz="1800" spc="-1" strike="noStrike">
              <a:latin typeface="Arial"/>
            </a:endParaRPr>
          </a:p>
        </p:txBody>
      </p:sp>
      <p:sp>
        <p:nvSpPr>
          <p:cNvPr id="175" name="CustomShape 54"/>
          <p:cNvSpPr/>
          <p:nvPr/>
        </p:nvSpPr>
        <p:spPr>
          <a:xfrm>
            <a:off x="695340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6" name="CustomShape 55"/>
          <p:cNvSpPr/>
          <p:nvPr/>
        </p:nvSpPr>
        <p:spPr>
          <a:xfrm>
            <a:off x="7677000" y="1928880"/>
            <a:ext cx="77364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7" name="CustomShape 56"/>
          <p:cNvSpPr/>
          <p:nvPr/>
        </p:nvSpPr>
        <p:spPr>
          <a:xfrm>
            <a:off x="480996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78" name="CustomShape 57"/>
          <p:cNvSpPr/>
          <p:nvPr/>
        </p:nvSpPr>
        <p:spPr>
          <a:xfrm>
            <a:off x="4809960" y="26431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79" name="CustomShape 58"/>
          <p:cNvSpPr/>
          <p:nvPr/>
        </p:nvSpPr>
        <p:spPr>
          <a:xfrm>
            <a:off x="480996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0" name="CustomShape 59"/>
          <p:cNvSpPr/>
          <p:nvPr/>
        </p:nvSpPr>
        <p:spPr>
          <a:xfrm>
            <a:off x="4809960" y="30718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1" name="CustomShape 60"/>
          <p:cNvSpPr/>
          <p:nvPr/>
        </p:nvSpPr>
        <p:spPr>
          <a:xfrm>
            <a:off x="6453360" y="24289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2" name="CustomShape 61"/>
          <p:cNvSpPr/>
          <p:nvPr/>
        </p:nvSpPr>
        <p:spPr>
          <a:xfrm>
            <a:off x="6453360" y="26431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3" name="CustomShape 62"/>
          <p:cNvSpPr/>
          <p:nvPr/>
        </p:nvSpPr>
        <p:spPr>
          <a:xfrm>
            <a:off x="6453360" y="28573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4" name="CustomShape 63"/>
          <p:cNvSpPr/>
          <p:nvPr/>
        </p:nvSpPr>
        <p:spPr>
          <a:xfrm>
            <a:off x="6453360" y="30718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5" name="CustomShape 64"/>
          <p:cNvSpPr/>
          <p:nvPr/>
        </p:nvSpPr>
        <p:spPr>
          <a:xfrm>
            <a:off x="573876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6" name="CustomShape 65"/>
          <p:cNvSpPr/>
          <p:nvPr/>
        </p:nvSpPr>
        <p:spPr>
          <a:xfrm>
            <a:off x="5738760" y="26431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7" name="CustomShape 66"/>
          <p:cNvSpPr/>
          <p:nvPr/>
        </p:nvSpPr>
        <p:spPr>
          <a:xfrm>
            <a:off x="573876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8" name="CustomShape 67"/>
          <p:cNvSpPr/>
          <p:nvPr/>
        </p:nvSpPr>
        <p:spPr>
          <a:xfrm>
            <a:off x="5738760" y="30718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9" name="CustomShape 68"/>
          <p:cNvSpPr/>
          <p:nvPr/>
        </p:nvSpPr>
        <p:spPr>
          <a:xfrm>
            <a:off x="5738760" y="32860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0" name="CustomShape 69"/>
          <p:cNvSpPr/>
          <p:nvPr/>
        </p:nvSpPr>
        <p:spPr>
          <a:xfrm>
            <a:off x="5738760" y="35002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1" name="CustomShape 70"/>
          <p:cNvSpPr/>
          <p:nvPr/>
        </p:nvSpPr>
        <p:spPr>
          <a:xfrm>
            <a:off x="5738760" y="37148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2" name="CustomShape 71"/>
          <p:cNvSpPr/>
          <p:nvPr/>
        </p:nvSpPr>
        <p:spPr>
          <a:xfrm>
            <a:off x="5738760" y="39290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3" name="CustomShape 72"/>
          <p:cNvSpPr/>
          <p:nvPr/>
        </p:nvSpPr>
        <p:spPr>
          <a:xfrm>
            <a:off x="5738760" y="41432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4" name="CustomShape 73"/>
          <p:cNvSpPr/>
          <p:nvPr/>
        </p:nvSpPr>
        <p:spPr>
          <a:xfrm>
            <a:off x="5738760" y="43578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5" name="CustomShape 74"/>
          <p:cNvSpPr/>
          <p:nvPr/>
        </p:nvSpPr>
        <p:spPr>
          <a:xfrm>
            <a:off x="5738760" y="45720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6" name="CustomShape 75"/>
          <p:cNvSpPr/>
          <p:nvPr/>
        </p:nvSpPr>
        <p:spPr>
          <a:xfrm>
            <a:off x="5738760" y="47862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7" name="CustomShape 76"/>
          <p:cNvSpPr/>
          <p:nvPr/>
        </p:nvSpPr>
        <p:spPr>
          <a:xfrm flipH="1" rot="10800000">
            <a:off x="7947720" y="4776840"/>
            <a:ext cx="5926680" cy="20336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8" name="CustomShape 77"/>
          <p:cNvSpPr/>
          <p:nvPr/>
        </p:nvSpPr>
        <p:spPr>
          <a:xfrm flipH="1" rot="10800000">
            <a:off x="6453360" y="3919320"/>
            <a:ext cx="4426560" cy="11761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9" name="CustomShape 78"/>
          <p:cNvSpPr/>
          <p:nvPr/>
        </p:nvSpPr>
        <p:spPr>
          <a:xfrm flipH="1" rot="10800000">
            <a:off x="4804920" y="3062160"/>
            <a:ext cx="2783520" cy="3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0" name="CustomShape 79"/>
          <p:cNvSpPr/>
          <p:nvPr/>
        </p:nvSpPr>
        <p:spPr>
          <a:xfrm>
            <a:off x="338148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1" name="CustomShape 80"/>
          <p:cNvSpPr/>
          <p:nvPr/>
        </p:nvSpPr>
        <p:spPr>
          <a:xfrm>
            <a:off x="3381480" y="26431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2" name="CustomShape 81"/>
          <p:cNvSpPr/>
          <p:nvPr/>
        </p:nvSpPr>
        <p:spPr>
          <a:xfrm>
            <a:off x="338148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3" name="CustomShape 82"/>
          <p:cNvSpPr/>
          <p:nvPr/>
        </p:nvSpPr>
        <p:spPr>
          <a:xfrm>
            <a:off x="3381480" y="30718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4" name="CustomShape 83"/>
          <p:cNvSpPr/>
          <p:nvPr/>
        </p:nvSpPr>
        <p:spPr>
          <a:xfrm>
            <a:off x="266688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5" name="CustomShape 84"/>
          <p:cNvSpPr/>
          <p:nvPr/>
        </p:nvSpPr>
        <p:spPr>
          <a:xfrm>
            <a:off x="2666880" y="26431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6" name="CustomShape 85"/>
          <p:cNvSpPr/>
          <p:nvPr/>
        </p:nvSpPr>
        <p:spPr>
          <a:xfrm>
            <a:off x="266688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7" name="CustomShape 86"/>
          <p:cNvSpPr/>
          <p:nvPr/>
        </p:nvSpPr>
        <p:spPr>
          <a:xfrm>
            <a:off x="2666880" y="307188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8" name="CustomShape 87"/>
          <p:cNvSpPr/>
          <p:nvPr/>
        </p:nvSpPr>
        <p:spPr>
          <a:xfrm>
            <a:off x="2666880" y="32860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9" name="CustomShape 88"/>
          <p:cNvSpPr/>
          <p:nvPr/>
        </p:nvSpPr>
        <p:spPr>
          <a:xfrm>
            <a:off x="2666880" y="35002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0" name="CustomShape 89"/>
          <p:cNvSpPr/>
          <p:nvPr/>
        </p:nvSpPr>
        <p:spPr>
          <a:xfrm>
            <a:off x="2666880" y="37148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1" name="CustomShape 90"/>
          <p:cNvSpPr/>
          <p:nvPr/>
        </p:nvSpPr>
        <p:spPr>
          <a:xfrm>
            <a:off x="2666880" y="39290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2" name="CustomShape 91"/>
          <p:cNvSpPr/>
          <p:nvPr/>
        </p:nvSpPr>
        <p:spPr>
          <a:xfrm>
            <a:off x="2666880" y="41432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3" name="CustomShape 92"/>
          <p:cNvSpPr/>
          <p:nvPr/>
        </p:nvSpPr>
        <p:spPr>
          <a:xfrm>
            <a:off x="2666880" y="43578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4" name="CustomShape 93"/>
          <p:cNvSpPr/>
          <p:nvPr/>
        </p:nvSpPr>
        <p:spPr>
          <a:xfrm>
            <a:off x="2666880" y="45720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5" name="CustomShape 94"/>
          <p:cNvSpPr/>
          <p:nvPr/>
        </p:nvSpPr>
        <p:spPr>
          <a:xfrm>
            <a:off x="2666880" y="47862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6" name="CustomShape 95"/>
          <p:cNvSpPr/>
          <p:nvPr/>
        </p:nvSpPr>
        <p:spPr>
          <a:xfrm>
            <a:off x="4095720" y="24289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7" name="CustomShape 96"/>
          <p:cNvSpPr/>
          <p:nvPr/>
        </p:nvSpPr>
        <p:spPr>
          <a:xfrm>
            <a:off x="4095720" y="264312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8" name="CustomShape 97"/>
          <p:cNvSpPr/>
          <p:nvPr/>
        </p:nvSpPr>
        <p:spPr>
          <a:xfrm>
            <a:off x="4095720" y="285732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9" name="CustomShape 98"/>
          <p:cNvSpPr/>
          <p:nvPr/>
        </p:nvSpPr>
        <p:spPr>
          <a:xfrm>
            <a:off x="4095720" y="30718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0" name="CustomShape 99"/>
          <p:cNvSpPr/>
          <p:nvPr/>
        </p:nvSpPr>
        <p:spPr>
          <a:xfrm>
            <a:off x="4095720" y="32860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1" name="CustomShape 100"/>
          <p:cNvSpPr/>
          <p:nvPr/>
        </p:nvSpPr>
        <p:spPr>
          <a:xfrm>
            <a:off x="4095720" y="350028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2" name="CustomShape 101"/>
          <p:cNvSpPr/>
          <p:nvPr/>
        </p:nvSpPr>
        <p:spPr>
          <a:xfrm>
            <a:off x="4095720" y="37148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3" name="CustomShape 102"/>
          <p:cNvSpPr/>
          <p:nvPr/>
        </p:nvSpPr>
        <p:spPr>
          <a:xfrm>
            <a:off x="4095720" y="392904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4" name="CustomShape 103"/>
          <p:cNvSpPr/>
          <p:nvPr/>
        </p:nvSpPr>
        <p:spPr>
          <a:xfrm>
            <a:off x="4095720" y="414324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5" name="CustomShape 104"/>
          <p:cNvSpPr/>
          <p:nvPr/>
        </p:nvSpPr>
        <p:spPr>
          <a:xfrm>
            <a:off x="4095720" y="43578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6" name="CustomShape 105"/>
          <p:cNvSpPr/>
          <p:nvPr/>
        </p:nvSpPr>
        <p:spPr>
          <a:xfrm>
            <a:off x="4095720" y="4572000"/>
            <a:ext cx="211680" cy="21168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7" name="CustomShape 106"/>
          <p:cNvSpPr/>
          <p:nvPr/>
        </p:nvSpPr>
        <p:spPr>
          <a:xfrm>
            <a:off x="4095720" y="4786200"/>
            <a:ext cx="211680" cy="21168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8" name="CustomShape 107"/>
          <p:cNvSpPr/>
          <p:nvPr/>
        </p:nvSpPr>
        <p:spPr>
          <a:xfrm flipH="1" flipV="1" rot="10800000">
            <a:off x="3480840" y="2854800"/>
            <a:ext cx="1459440" cy="660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9" name="CustomShape 108"/>
          <p:cNvSpPr/>
          <p:nvPr/>
        </p:nvSpPr>
        <p:spPr>
          <a:xfrm rot="5400000">
            <a:off x="5419800" y="2964600"/>
            <a:ext cx="711720" cy="478368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0" name="CustomShape 109"/>
          <p:cNvSpPr/>
          <p:nvPr/>
        </p:nvSpPr>
        <p:spPr>
          <a:xfrm rot="5400000">
            <a:off x="5419800" y="4464720"/>
            <a:ext cx="711720" cy="17834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1" name="CustomShape 110"/>
          <p:cNvSpPr/>
          <p:nvPr/>
        </p:nvSpPr>
        <p:spPr>
          <a:xfrm>
            <a:off x="2309760" y="5643720"/>
            <a:ext cx="6936480" cy="362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Each observation has been validated on an independent dataset</a:t>
            </a:r>
            <a:endParaRPr b="0" lang="en-US" sz="1800" spc="-1" strike="noStrike">
              <a:latin typeface="Arial"/>
            </a:endParaRPr>
          </a:p>
        </p:txBody>
      </p:sp>
      <p:sp>
        <p:nvSpPr>
          <p:cNvPr id="232" name="CustomShape 111"/>
          <p:cNvSpPr/>
          <p:nvPr/>
        </p:nvSpPr>
        <p:spPr>
          <a:xfrm>
            <a:off x="166680" y="6143760"/>
            <a:ext cx="5069520" cy="57492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Bonus task: Try to set up a leave-one-out cross-validation scheme in the tutorial script.</a:t>
            </a:r>
            <a:endParaRPr b="0" lang="en-US"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1179</TotalTime>
  <Application>LibreOffice/6.0.7.3$Linux_X86_64 LibreOffice_project/00m0$Build-3</Application>
  <Words>1413</Words>
  <Paragraphs>326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 Nueva</dc:creator>
  <dc:description/>
  <dc:language>en-US</dc:language>
  <cp:lastModifiedBy>Javier Ortiz-Tudela</cp:lastModifiedBy>
  <dcterms:modified xsi:type="dcterms:W3CDTF">2021-05-14T15:55:03Z</dcterms:modified>
  <cp:revision>117</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22</vt:i4>
  </property>
  <property fmtid="{D5CDD505-2E9C-101B-9397-08002B2CF9AE}" pid="8" name="PresentationFormat">
    <vt:lpwstr>A4 (210 x 297 mm)</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