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d+u+yoYlWVzcp9eoU30cRJdB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f82a17143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cf82a171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cf82a17143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f82a17143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cf82a171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cf82a17143_0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f82a17143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cf82a1714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cf82a17143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f582abe8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ff582abe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ff582abe8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82a17143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cf82a171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cf82a17143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82a1714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cf82a171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cf82a1714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f82a17143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cf82a171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cf82a17143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f82a1714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cf82a171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cf82a17143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82a17143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cf82a171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Y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cf82a17143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32352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4077072"/>
            <a:ext cx="4929190" cy="18722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title"/>
          </p:nvPr>
        </p:nvSpPr>
        <p:spPr>
          <a:xfrm>
            <a:off x="857224" y="4143380"/>
            <a:ext cx="4534224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1" lang="es-PY" sz="5000">
                <a:solidFill>
                  <a:schemeClr val="lt1"/>
                </a:solidFill>
              </a:rPr>
              <a:t>Diseño de Pruebas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251520" y="2276872"/>
            <a:ext cx="4824536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b="1" lang="es-PY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UNIVERSIDAD NACIONAL DE ASUNCIÓN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b="1" lang="es-PY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FACULTAD POLITÉCNICA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b="1" i="1" lang="es-PY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Construyendo el futuro</a:t>
            </a:r>
            <a:endParaRPr b="1" i="1"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lau\Documents\Bienestar Institucional\PPT Inducción\Universidad Nacional de Asuncion UNA logo b.pn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776" y="472202"/>
            <a:ext cx="151216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16632"/>
            <a:ext cx="1584176" cy="2145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GRAFOS1.png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446" y="-357214"/>
            <a:ext cx="6983413" cy="698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207" name="Google Shape;207;g2cf82a17143_0_93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cf82a17143_0_93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cf82a17143_0_93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cf82a17143_0_93"/>
          <p:cNvSpPr txBox="1"/>
          <p:nvPr>
            <p:ph type="title"/>
          </p:nvPr>
        </p:nvSpPr>
        <p:spPr>
          <a:xfrm>
            <a:off x="164375" y="548675"/>
            <a:ext cx="4551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860">
                <a:solidFill>
                  <a:schemeClr val="lt1"/>
                </a:solidFill>
              </a:rPr>
              <a:t>Tipos de Pruebas:</a:t>
            </a:r>
            <a:endParaRPr b="1" sz="2860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211" name="Google Shape;211;g2cf82a17143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212" name="Google Shape;212;g2cf82a17143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cf82a17143_0_93"/>
          <p:cNvSpPr txBox="1"/>
          <p:nvPr/>
        </p:nvSpPr>
        <p:spPr>
          <a:xfrm>
            <a:off x="571500" y="1489425"/>
            <a:ext cx="80124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AutoNum type="arabicPeriod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Prueba de Rendimiento del CRUD: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Objetivo: Evaluar el rendimiento de las operaciones CRUD (Crear, Leer, Actualizar, Eliminar) en la base de datos.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Configuración: Simula acciones de creación, lectura, actualización y eliminación de productos en la aplicación.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Métricas a Medir: Tiempo de respuesta promedio para cada operación CRUD, tasa de error, utilización de recursos del servidor.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AutoNum type="arabicPeriod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Prueba de Rendimiento de la API: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Objetivo: Evaluar el rendimiento de la API de cada aplicación.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Configuración: Simula solicitudes HTTP directas a las API de la aplicación para realizar operaciones CRUD.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Métricas a Medir: Tiempo de respuesta promedio de las solicitudes API, tasa de error, rendimiento del servidor.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AutoNum type="arabicPeriod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Prueba de Escalabilidad Horizontal: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Objetivo: Evaluar cómo cada aplicación escala al agregar más instancias del servidor.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Configuración: Incrementa gradualmente el número de instancias del servidor y evalúa cómo afecta al rendimiento global.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es-PY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Métricas a Medir: Tiempo de respuesta promedio, tasa de error, rendimiento del servidor bajo diferentes cargas y configuraciones de escalabilidad.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GRAFO TRANSPARENTE.png" id="214" name="Google Shape;214;g2cf82a17143_0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220" name="Google Shape;220;g2cf82a17143_0_124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cf82a17143_0_124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cf82a17143_0_124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cf82a17143_0_124"/>
          <p:cNvSpPr txBox="1"/>
          <p:nvPr>
            <p:ph type="title"/>
          </p:nvPr>
        </p:nvSpPr>
        <p:spPr>
          <a:xfrm>
            <a:off x="164375" y="548675"/>
            <a:ext cx="4551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860">
                <a:solidFill>
                  <a:schemeClr val="lt1"/>
                </a:solidFill>
              </a:rPr>
              <a:t>Tipos de Pruebas:</a:t>
            </a:r>
            <a:endParaRPr b="1" sz="2860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224" name="Google Shape;224;g2cf82a17143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225" name="Google Shape;225;g2cf82a17143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cf82a17143_0_124"/>
          <p:cNvSpPr txBox="1"/>
          <p:nvPr/>
        </p:nvSpPr>
        <p:spPr>
          <a:xfrm>
            <a:off x="571500" y="1489425"/>
            <a:ext cx="57477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b="1" lang="es-PY" sz="1500">
                <a:solidFill>
                  <a:srgbClr val="222222"/>
                </a:solidFill>
                <a:highlight>
                  <a:srgbClr val="FFFFFF"/>
                </a:highlight>
              </a:rPr>
              <a:t>Número de hilos</a:t>
            </a:r>
            <a:r>
              <a:rPr lang="es-PY" sz="1500">
                <a:solidFill>
                  <a:srgbClr val="222222"/>
                </a:solidFill>
                <a:highlight>
                  <a:srgbClr val="FFFFFF"/>
                </a:highlight>
              </a:rPr>
              <a:t>: 100 (Número de usuarios que se conectan al sitio web de destino: 100)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b="1" lang="es-PY" sz="1500">
                <a:solidFill>
                  <a:srgbClr val="222222"/>
                </a:solidFill>
                <a:highlight>
                  <a:srgbClr val="FFFFFF"/>
                </a:highlight>
              </a:rPr>
              <a:t>Cuenta de bucle</a:t>
            </a:r>
            <a:r>
              <a:rPr lang="es-PY" sz="1500">
                <a:solidFill>
                  <a:srgbClr val="222222"/>
                </a:solidFill>
                <a:highlight>
                  <a:srgbClr val="FFFFFF"/>
                </a:highlight>
              </a:rPr>
              <a:t>: 10 (Número de tiempo para ejecutar la prueba)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b="1" lang="es-PY" sz="1500">
                <a:solidFill>
                  <a:srgbClr val="222222"/>
                </a:solidFill>
                <a:highlight>
                  <a:srgbClr val="FFFFFF"/>
                </a:highlight>
              </a:rPr>
              <a:t>Ramp-Período de subida</a:t>
            </a:r>
            <a:r>
              <a:rPr lang="es-PY" sz="1500">
                <a:solidFill>
                  <a:srgbClr val="222222"/>
                </a:solidFill>
                <a:highlight>
                  <a:srgbClr val="FFFFFF"/>
                </a:highlight>
              </a:rPr>
              <a:t>: 10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DELL\Desktop\GRAFO TRANSPARENTE.png" id="227" name="Google Shape;227;g2cf82a17143_0_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233" name="Google Shape;233;g2cf82a17143_0_150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cf82a17143_0_150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cf82a17143_0_150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cf82a17143_0_150"/>
          <p:cNvSpPr txBox="1"/>
          <p:nvPr>
            <p:ph type="title"/>
          </p:nvPr>
        </p:nvSpPr>
        <p:spPr>
          <a:xfrm>
            <a:off x="539552" y="548680"/>
            <a:ext cx="3888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PY">
                <a:solidFill>
                  <a:schemeClr val="lt1"/>
                </a:solidFill>
              </a:rPr>
              <a:t>Caso de Estudio: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237" name="Google Shape;237;g2cf82a17143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238" name="Google Shape;238;g2cf82a17143_0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GRAFO TRANSPARENTE.png" id="239" name="Google Shape;239;g2cf82a17143_0_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cf82a17143_0_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00" y="1572699"/>
            <a:ext cx="8308900" cy="39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246" name="Google Shape;246;g1ff582abe8d_0_1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ff582abe8d_0_1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ff582abe8d_0_1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ff582abe8d_0_1"/>
          <p:cNvSpPr txBox="1"/>
          <p:nvPr>
            <p:ph type="title"/>
          </p:nvPr>
        </p:nvSpPr>
        <p:spPr>
          <a:xfrm>
            <a:off x="539552" y="548680"/>
            <a:ext cx="3888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PY">
                <a:solidFill>
                  <a:schemeClr val="lt1"/>
                </a:solidFill>
              </a:rPr>
              <a:t>Caso de Estudio: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250" name="Google Shape;250;g1ff582abe8d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251" name="Google Shape;251;g1ff582abe8d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GRAFO TRANSPARENTE.png" id="252" name="Google Shape;252;g1ff582abe8d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ff582abe8d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625" y="1565174"/>
            <a:ext cx="8381926" cy="3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259" name="Google Shape;259;p5"/>
          <p:cNvSpPr/>
          <p:nvPr/>
        </p:nvSpPr>
        <p:spPr>
          <a:xfrm>
            <a:off x="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lau\Documents\Bienestar Institucional\PPT Inducción\Universidad Nacional de Asuncion UNA logo b.png" id="261" name="Google Shape;2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262" name="Google Shape;2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"/>
          <p:cNvSpPr txBox="1"/>
          <p:nvPr/>
        </p:nvSpPr>
        <p:spPr>
          <a:xfrm>
            <a:off x="571477" y="1643050"/>
            <a:ext cx="7062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conclusión, este estudio comparativo exhaustivo tuvo como objetivo desentrañar las complejidades del rendimiento de PHP y Python, proporcionando a los tomadores de decisiones y desarrolladores una visión matizada de sus respectivas fortalezas y debilidades, resaltando aspectos clave que influyen en la selección entre PHP y Python para diversos proyectos de desarrollo de software.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GRAFO TRANSPARENTE.png" id="264" name="Google Shape;26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2" cy="6980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BARRA GRIS.png" id="265" name="Google Shape;26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28604"/>
            <a:ext cx="4714876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"/>
          <p:cNvSpPr txBox="1"/>
          <p:nvPr>
            <p:ph type="title"/>
          </p:nvPr>
        </p:nvSpPr>
        <p:spPr>
          <a:xfrm>
            <a:off x="539552" y="548680"/>
            <a:ext cx="38884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s-PY"/>
              <a:t>CONCLUSIÓN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ELL\Desktop\GRAFO TRANSPARENTE.png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5" y="1608138"/>
            <a:ext cx="6983413" cy="698023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sultado de imagen para doctor viendo estudios" id="102" name="Google Shape;102;p2"/>
          <p:cNvSpPr/>
          <p:nvPr/>
        </p:nvSpPr>
        <p:spPr>
          <a:xfrm>
            <a:off x="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0" y="0"/>
            <a:ext cx="2643174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2428868"/>
            <a:ext cx="8072462" cy="15001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219176" y="2786050"/>
            <a:ext cx="7661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s-PY">
                <a:solidFill>
                  <a:schemeClr val="lt1"/>
                </a:solidFill>
              </a:rPr>
              <a:t>Pruebas de carga - Python vs PHP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13" name="Google Shape;113;p3"/>
          <p:cNvSpPr/>
          <p:nvPr/>
        </p:nvSpPr>
        <p:spPr>
          <a:xfrm>
            <a:off x="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539552" y="548680"/>
            <a:ext cx="38884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5319"/>
              <a:buFont typeface="Calibri"/>
              <a:buNone/>
            </a:pPr>
            <a:r>
              <a:rPr b="1" lang="es-PY">
                <a:solidFill>
                  <a:schemeClr val="lt1"/>
                </a:solidFill>
              </a:rPr>
              <a:t>Introducción</a:t>
            </a:r>
            <a:endParaRPr b="1" sz="4177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BARRA GRIS.png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00174"/>
            <a:ext cx="5357818" cy="571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GRAFO TRANSPARENTE.png" id="120" name="Google Shape;12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285728"/>
            <a:ext cx="6983412" cy="698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571472" y="1571612"/>
            <a:ext cx="4533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Y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Puntos claves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571472" y="2357430"/>
            <a:ext cx="4533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 del Rendimiento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rendimiento de un sitio web es crucial para la experiencia del usuario y el éxito del negocio.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Comparación entre Python y PHP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Evaluaremos el rendimiento de un sitio web desarrollado en Python (utilizando Django) y otro en PHP (utilizando Laravel) bajo cargas de trabajo simuladas.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28" name="Google Shape;128;p4"/>
          <p:cNvSpPr/>
          <p:nvPr/>
        </p:nvSpPr>
        <p:spPr>
          <a:xfrm>
            <a:off x="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0" y="0"/>
            <a:ext cx="57147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0" y="404664"/>
            <a:ext cx="4716016" cy="9361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539552" y="548680"/>
            <a:ext cx="3888432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PY">
                <a:solidFill>
                  <a:schemeClr val="lt1"/>
                </a:solidFill>
              </a:rPr>
              <a:t>Caso de Estudio: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571476" y="1571600"/>
            <a:ext cx="58578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 Web en Python (Django):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de Django: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Desarrollado utilizando Django, un marco de trabajo de alto nivel para Python.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 funcionalidades CRUD para gestionar productos.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 Web en PHP (Laravel):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de Laravel: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Desarrollado utilizando Laravel, un marco de trabajo elegante y expresivo para PHP.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También implementa funcionalidades CRUD para gestionar productos.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GRAFO TRANSPARENTE.png"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2" cy="698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41" name="Google Shape;141;g2cf82a17143_0_50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cf82a17143_0_50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cf82a17143_0_50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cf82a17143_0_50"/>
          <p:cNvSpPr txBox="1"/>
          <p:nvPr>
            <p:ph type="title"/>
          </p:nvPr>
        </p:nvSpPr>
        <p:spPr>
          <a:xfrm>
            <a:off x="539552" y="548680"/>
            <a:ext cx="3888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PY">
                <a:solidFill>
                  <a:schemeClr val="lt1"/>
                </a:solidFill>
              </a:rPr>
              <a:t>Caso de Estudio: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45" name="Google Shape;145;g2cf82a17143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46" name="Google Shape;146;g2cf82a17143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ELL\Desktop\GRAFO TRANSPARENTE.png" id="147" name="Google Shape;147;g2cf82a17143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cf82a17143_0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804" y="1802625"/>
            <a:ext cx="7432824" cy="38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54" name="Google Shape;154;g2cf82a17143_0_7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f82a17143_0_7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cf82a17143_0_7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cf82a17143_0_7"/>
          <p:cNvSpPr txBox="1"/>
          <p:nvPr>
            <p:ph type="title"/>
          </p:nvPr>
        </p:nvSpPr>
        <p:spPr>
          <a:xfrm>
            <a:off x="264825" y="548675"/>
            <a:ext cx="4451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PY" sz="3259">
                <a:solidFill>
                  <a:schemeClr val="lt1"/>
                </a:solidFill>
              </a:rPr>
              <a:t>Herramienta Utilizada:</a:t>
            </a:r>
            <a:endParaRPr b="1" sz="3259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58" name="Google Shape;158;g2cf82a1714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59" name="Google Shape;159;g2cf82a17143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cf82a17143_0_7"/>
          <p:cNvSpPr txBox="1"/>
          <p:nvPr/>
        </p:nvSpPr>
        <p:spPr>
          <a:xfrm>
            <a:off x="571476" y="1571600"/>
            <a:ext cx="5857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JMeter: 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herramienta de prueba de carga de código abierto que simula cargas pesadas en aplicaciones web, bases de datos y servidores.</a:t>
            </a:r>
            <a:b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5.6.3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GRAFO TRANSPARENTE.png" id="161" name="Google Shape;161;g2cf82a17143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cf82a17143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6288" y="2580500"/>
            <a:ext cx="2408325" cy="24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68" name="Google Shape;168;g2cf82a17143_0_23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cf82a17143_0_23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cf82a17143_0_23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cf82a17143_0_23"/>
          <p:cNvSpPr txBox="1"/>
          <p:nvPr>
            <p:ph type="title"/>
          </p:nvPr>
        </p:nvSpPr>
        <p:spPr>
          <a:xfrm>
            <a:off x="164375" y="548675"/>
            <a:ext cx="4551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860">
                <a:solidFill>
                  <a:schemeClr val="lt1"/>
                </a:solidFill>
              </a:rPr>
              <a:t>Configuraciones de Pruebas:</a:t>
            </a:r>
            <a:endParaRPr b="1" sz="2860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72" name="Google Shape;172;g2cf82a17143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73" name="Google Shape;173;g2cf82a17143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cf82a17143_0_23"/>
          <p:cNvSpPr txBox="1"/>
          <p:nvPr/>
        </p:nvSpPr>
        <p:spPr>
          <a:xfrm>
            <a:off x="571501" y="1489425"/>
            <a:ext cx="5857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Escenarios de Pruebas: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diseñaron escenarios de pruebas para simular diferentes cargas de usuarios, incluyendo: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productos.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de productos.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Actualización de productos.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 de productos.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de Usuarios Virtuales: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crearon rampas de usuarios virtuales para simular aumentos graduales en la carga.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 de Pruebas: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Cada prueba se ejecutó durante un período de tiempo específico para recopilar datos significativos.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GRAFO TRANSPARENTE.png" id="175" name="Google Shape;175;g2cf82a17143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81" name="Google Shape;181;g2cf82a17143_0_38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cf82a17143_0_38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cf82a17143_0_38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cf82a17143_0_38"/>
          <p:cNvSpPr txBox="1"/>
          <p:nvPr>
            <p:ph type="title"/>
          </p:nvPr>
        </p:nvSpPr>
        <p:spPr>
          <a:xfrm>
            <a:off x="164375" y="548675"/>
            <a:ext cx="4551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860">
                <a:solidFill>
                  <a:schemeClr val="lt1"/>
                </a:solidFill>
              </a:rPr>
              <a:t>Tipos</a:t>
            </a:r>
            <a:r>
              <a:rPr b="1" lang="es-PY" sz="2860">
                <a:solidFill>
                  <a:schemeClr val="lt1"/>
                </a:solidFill>
              </a:rPr>
              <a:t> de Pruebas:</a:t>
            </a:r>
            <a:endParaRPr b="1" sz="2860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85" name="Google Shape;185;g2cf82a1714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86" name="Google Shape;186;g2cf82a17143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cf82a17143_0_38"/>
          <p:cNvSpPr txBox="1"/>
          <p:nvPr/>
        </p:nvSpPr>
        <p:spPr>
          <a:xfrm>
            <a:off x="571501" y="1489425"/>
            <a:ext cx="5857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Pruebas Realizadas: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Carga: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evaluó el rendimiento de los sitios web bajo diferentes niveles de carga simulada.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Estrés: Se aumentó la carga gradualmente para determinar el punto de quiebre o saturación del sistema.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de Rendimiento: </a:t>
            </a:r>
            <a:r>
              <a:rPr lang="es-PY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midió el tiempo de respuesta y la tasa de errores para evaluar el rendimiento general de los sitios web.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GRAFO TRANSPARENTE.png" id="188" name="Google Shape;188;g2cf82a17143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sultado de imagen para doctor viendo estudios" id="194" name="Google Shape;194;g2cf82a17143_0_64"/>
          <p:cNvSpPr/>
          <p:nvPr/>
        </p:nvSpPr>
        <p:spPr>
          <a:xfrm>
            <a:off x="0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cf82a17143_0_64"/>
          <p:cNvSpPr/>
          <p:nvPr/>
        </p:nvSpPr>
        <p:spPr>
          <a:xfrm>
            <a:off x="0" y="0"/>
            <a:ext cx="5715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cf82a17143_0_64"/>
          <p:cNvSpPr/>
          <p:nvPr/>
        </p:nvSpPr>
        <p:spPr>
          <a:xfrm>
            <a:off x="0" y="404664"/>
            <a:ext cx="4716000" cy="9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cf82a17143_0_64"/>
          <p:cNvSpPr txBox="1"/>
          <p:nvPr>
            <p:ph type="title"/>
          </p:nvPr>
        </p:nvSpPr>
        <p:spPr>
          <a:xfrm>
            <a:off x="164375" y="548675"/>
            <a:ext cx="4551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Y" sz="2860">
                <a:solidFill>
                  <a:schemeClr val="lt1"/>
                </a:solidFill>
              </a:rPr>
              <a:t>METODOS</a:t>
            </a:r>
            <a:endParaRPr b="1" sz="2860">
              <a:solidFill>
                <a:schemeClr val="lt1"/>
              </a:solidFill>
            </a:endParaRPr>
          </a:p>
        </p:txBody>
      </p:sp>
      <p:pic>
        <p:nvPicPr>
          <p:cNvPr descr="C:\Users\clau\Documents\Bienestar Institucional\PPT Inducción\Universidad Nacional de Asuncion UNA logo b.png" id="198" name="Google Shape;198;g2cf82a17143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283563"/>
            <a:ext cx="1046727" cy="1046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lau\Documents\Bienestar Institucional\PPT Inducción\Isotipo 20-01.png" id="199" name="Google Shape;199;g2cf82a17143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7769"/>
            <a:ext cx="1008112" cy="136500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cf82a17143_0_64"/>
          <p:cNvSpPr txBox="1"/>
          <p:nvPr/>
        </p:nvSpPr>
        <p:spPr>
          <a:xfrm>
            <a:off x="644551" y="1412775"/>
            <a:ext cx="5857800" cy="52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(Django):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Obtener todos los productos: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/api/products/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Obtener un producto específico: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/api/products/{id}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Crear un nuevo producto: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 /api/products/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Actualizar un producto existente: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 /api/products/{id}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un producto existente: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/api/products/{id}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PHP (Laravel):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Obtener todos los productos: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/api/products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Obtener un producto específico: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/api/products/{id}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Crear un nuevo producto: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 /api/products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Actualizar un producto existente: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 /api/products/{id}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DELETE:</a:t>
            </a:r>
            <a:endParaRPr sz="1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s-PY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Eliminar un producto existente: </a:t>
            </a:r>
            <a:r>
              <a:rPr lang="es-PY" sz="11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/api/products/{id}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LL\Desktop\GRAFO TRANSPARENTE.png" id="201" name="Google Shape;201;g2cf82a17143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88" y="714356"/>
            <a:ext cx="6983415" cy="698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2016-05-18T20:29:34Z</dcterms:created>
  <dc:creator>USUARIO</dc:creator>
</cp:coreProperties>
</file>