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4" r:id="rId25"/>
    <p:sldId id="281" r:id="rId26"/>
    <p:sldId id="282" r:id="rId27"/>
    <p:sldId id="287" r:id="rId28"/>
    <p:sldId id="288" r:id="rId29"/>
    <p:sldId id="289" r:id="rId30"/>
    <p:sldId id="290" r:id="rId31"/>
    <p:sldId id="291" r:id="rId32"/>
    <p:sldId id="283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bs-Cyrl-BA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ЛУА</a:t>
            </a:r>
            <a:r>
              <a:rPr lang="sr-Latn-BA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s-Cyrl-BA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КУРС</a:t>
            </a:r>
            <a:endParaRPr lang="sr-Latn-BA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bs-Cyrl-BA" dirty="0" smtClean="0">
                <a:solidFill>
                  <a:schemeClr val="accent1">
                    <a:lumMod val="50000"/>
                  </a:schemeClr>
                </a:solidFill>
              </a:rPr>
              <a:t>ПРВИ ДИО</a:t>
            </a:r>
          </a:p>
          <a:p>
            <a:r>
              <a:rPr lang="bs-Cyrl-BA" sz="66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Увод</a:t>
            </a:r>
            <a:endParaRPr lang="sr-Latn-BA" sz="66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lu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Cyrl-BA" dirty="0" smtClean="0">
                <a:solidFill>
                  <a:schemeClr val="accent1">
                    <a:lumMod val="50000"/>
                  </a:schemeClr>
                </a:solidFill>
              </a:rPr>
              <a:t>Нека лексичка правила</a:t>
            </a:r>
            <a:endParaRPr lang="sr-Latn-B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Cyrl-BA" dirty="0" smtClean="0"/>
              <a:t>Име (идентификатор) може бити било који низ слова, цифара и доњих црта који не почиње цифром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j     i1     _     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ij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nekoIme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endParaRPr lang="bs-Cyrl-BA" dirty="0" smtClean="0">
              <a:latin typeface="Consolas" pitchFamily="49" charset="0"/>
              <a:cs typeface="Consolas" pitchFamily="49" charset="0"/>
            </a:endParaRPr>
          </a:p>
          <a:p>
            <a:r>
              <a:rPr lang="bs-Cyrl-BA" dirty="0" smtClean="0"/>
              <a:t>Не могу се користити резервисане ријечи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endParaRPr lang="bs-Cyrl-BA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 descr="Capture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191000"/>
            <a:ext cx="6667393" cy="18717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bs-Cyrl-BA" dirty="0" smtClean="0"/>
              <a:t>Разликује велика и мала слова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/>
              <a:t> </a:t>
            </a:r>
            <a:r>
              <a:rPr lang="bs-Cyrl-BA" dirty="0" smtClean="0"/>
              <a:t>је резервисана ријеч, а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/>
              <a:t> </a:t>
            </a:r>
            <a:r>
              <a:rPr lang="bs-Cyrl-BA" dirty="0" smtClean="0"/>
              <a:t>  и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sr-Latn-BA" dirty="0" smtClean="0"/>
              <a:t> </a:t>
            </a:r>
            <a:r>
              <a:rPr lang="bs-Cyrl-BA" dirty="0" smtClean="0"/>
              <a:t> су два различита имена</a:t>
            </a:r>
            <a:endParaRPr lang="sr-Latn-BA" dirty="0" smtClean="0"/>
          </a:p>
          <a:p>
            <a:r>
              <a:rPr lang="bs-Cyrl-BA" dirty="0" smtClean="0"/>
              <a:t>Конвенција: имена која почињу доњом цртом праћеном великим словима су резервисана за промјењиве које користи </a:t>
            </a:r>
            <a:r>
              <a:rPr lang="en-US" dirty="0" err="1" smtClean="0"/>
              <a:t>Lua</a:t>
            </a:r>
            <a:r>
              <a:rPr lang="sr-Latn-BA" dirty="0" smtClean="0"/>
              <a:t>, </a:t>
            </a:r>
            <a:r>
              <a:rPr lang="bs-Cyrl-BA" dirty="0" smtClean="0"/>
              <a:t>нпр.  </a:t>
            </a:r>
            <a:r>
              <a:rPr lang="bs-Cyrl-BA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VERSION</a:t>
            </a:r>
            <a:endParaRPr lang="bs-Cyrl-BA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sr-Latn-B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Cyrl-BA" dirty="0" smtClean="0">
                <a:solidFill>
                  <a:schemeClr val="accent1">
                    <a:lumMod val="50000"/>
                  </a:schemeClr>
                </a:solidFill>
              </a:rPr>
              <a:t>Типови и вриједности</a:t>
            </a:r>
            <a:endParaRPr lang="sr-Latn-B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bs-Cyrl-BA" dirty="0" smtClean="0"/>
              <a:t>је језик са динамичком додјелом типова (динамички типизован језик)</a:t>
            </a:r>
          </a:p>
          <a:p>
            <a:pPr lvl="1"/>
            <a:r>
              <a:rPr lang="bs-Cyrl-BA" dirty="0" smtClean="0"/>
              <a:t>Тип се не дефинише</a:t>
            </a:r>
            <a:r>
              <a:rPr lang="en-US" dirty="0" smtClean="0"/>
              <a:t>, </a:t>
            </a:r>
            <a:r>
              <a:rPr lang="bs-Cyrl-BA" dirty="0" smtClean="0"/>
              <a:t>промјенљива нема предефинисан тип</a:t>
            </a:r>
          </a:p>
          <a:p>
            <a:pPr lvl="1"/>
            <a:r>
              <a:rPr lang="bs-Cyrl-BA" dirty="0" smtClean="0"/>
              <a:t>Вриједност носи свој тип</a:t>
            </a:r>
          </a:p>
          <a:p>
            <a:pPr lvl="1"/>
            <a:r>
              <a:rPr lang="bs-Cyrl-BA" dirty="0" smtClean="0"/>
              <a:t>промјенљива нема тип већ њена вриједност</a:t>
            </a:r>
          </a:p>
          <a:p>
            <a:pPr lvl="1"/>
            <a:endParaRPr lang="bs-Cyrl-BA" dirty="0" smtClean="0"/>
          </a:p>
          <a:p>
            <a:r>
              <a:rPr lang="bs-Cyrl-BA" dirty="0" smtClean="0"/>
              <a:t>Осам основних типова: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nil,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number, string,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userdata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function, thread </a:t>
            </a:r>
            <a:r>
              <a:rPr lang="bs-Cyrl-BA" dirty="0" smtClean="0"/>
              <a:t>и</a:t>
            </a:r>
            <a:r>
              <a:rPr lang="bs-Cyrl-BA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sr-Latn-BA" dirty="0" smtClean="0">
                <a:solidFill>
                  <a:schemeClr val="accent5">
                    <a:lumMod val="50000"/>
                  </a:schemeClr>
                </a:solidFill>
              </a:rPr>
              <a:t>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r>
              <a:rPr lang="bs-Cyrl-BA" dirty="0" smtClean="0"/>
              <a:t>Функција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</a:t>
            </a:r>
            <a:r>
              <a:rPr lang="bs-Cyrl-BA" dirty="0" smtClean="0"/>
              <a:t>даје тип дате промјенљиве</a:t>
            </a:r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bs-Cyrl-BA" dirty="0" smtClean="0"/>
              <a:t>У задњој линији, резултат је увијек </a:t>
            </a:r>
            <a:r>
              <a:rPr lang="en-US" i="1" dirty="0" smtClean="0"/>
              <a:t>string</a:t>
            </a:r>
            <a:r>
              <a:rPr lang="en-US" dirty="0" smtClean="0"/>
              <a:t> </a:t>
            </a:r>
            <a:r>
              <a:rPr lang="bs-Cyrl-BA" dirty="0" smtClean="0"/>
              <a:t>без обзира на вриједност промјенљиве </a:t>
            </a:r>
            <a:r>
              <a:rPr lang="bs-Cyrl-BA" i="1" dirty="0" smtClean="0"/>
              <a:t>х</a:t>
            </a:r>
            <a:r>
              <a:rPr lang="bs-Cyrl-BA" dirty="0" smtClean="0"/>
              <a:t> јер функција </a:t>
            </a:r>
            <a:r>
              <a:rPr lang="en-US" i="1" dirty="0" smtClean="0"/>
              <a:t>type</a:t>
            </a:r>
            <a:r>
              <a:rPr lang="en-US" dirty="0" smtClean="0"/>
              <a:t> </a:t>
            </a:r>
            <a:r>
              <a:rPr lang="bs-Cyrl-BA" dirty="0" smtClean="0"/>
              <a:t>увијек враћа </a:t>
            </a:r>
            <a:r>
              <a:rPr lang="en-US" i="1" dirty="0" smtClean="0"/>
              <a:t>string</a:t>
            </a:r>
            <a:endParaRPr lang="bs-Cyrl-BA" i="1" dirty="0" smtClean="0"/>
          </a:p>
          <a:p>
            <a:endParaRPr lang="sr-Latn-BA" dirty="0"/>
          </a:p>
        </p:txBody>
      </p:sp>
      <p:pic>
        <p:nvPicPr>
          <p:cNvPr id="5" name="Picture 4" descr="Capture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524000"/>
            <a:ext cx="7467600" cy="30758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bs-Cyrl-BA" dirty="0" smtClean="0"/>
              <a:t>Било која промјенљива може да има вриједност било ког типа:</a:t>
            </a:r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r>
              <a:rPr lang="bs-Cyrl-BA" dirty="0" smtClean="0"/>
              <a:t>Због читљивости кода није пожељно да промјенљива мијења тип</a:t>
            </a:r>
          </a:p>
          <a:p>
            <a:endParaRPr lang="bs-Cyrl-BA" dirty="0" smtClean="0"/>
          </a:p>
          <a:p>
            <a:endParaRPr lang="sr-Latn-BA" dirty="0"/>
          </a:p>
        </p:txBody>
      </p:sp>
      <p:pic>
        <p:nvPicPr>
          <p:cNvPr id="4" name="Picture 3" descr="Capture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81200"/>
            <a:ext cx="7321535" cy="27337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Cyrl-BA" i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Nil</a:t>
            </a:r>
            <a:endParaRPr lang="sr-Latn-BA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Nil </a:t>
            </a:r>
            <a:r>
              <a:rPr lang="bs-Cyrl-BA" dirty="0" smtClean="0"/>
              <a:t>је тип са само једном вриједношћу, </a:t>
            </a:r>
            <a:r>
              <a:rPr lang="en-US" i="1" dirty="0" smtClean="0"/>
              <a:t>nil</a:t>
            </a:r>
          </a:p>
          <a:p>
            <a:r>
              <a:rPr lang="bs-Cyrl-BA" dirty="0" smtClean="0"/>
              <a:t>Основна особина је да се разликује од свих других вриједности</a:t>
            </a:r>
          </a:p>
          <a:p>
            <a:r>
              <a:rPr lang="bs-Cyrl-BA" dirty="0" smtClean="0"/>
              <a:t>Промјенљива је типа </a:t>
            </a:r>
            <a:r>
              <a:rPr lang="en-US" i="1" dirty="0" smtClean="0"/>
              <a:t>nil</a:t>
            </a:r>
            <a:r>
              <a:rPr lang="en-US" dirty="0" smtClean="0"/>
              <a:t> </a:t>
            </a:r>
            <a:r>
              <a:rPr lang="bs-Cyrl-BA" dirty="0" smtClean="0"/>
              <a:t>ако јој није додијељена вриједност</a:t>
            </a:r>
          </a:p>
          <a:p>
            <a:r>
              <a:rPr lang="bs-Cyrl-BA" dirty="0" smtClean="0"/>
              <a:t>Представља одсуство употребљиве промјенљиве</a:t>
            </a:r>
          </a:p>
          <a:p>
            <a:r>
              <a:rPr lang="bs-Cyrl-BA" dirty="0" smtClean="0"/>
              <a:t>Промјенљиву бришемо дајући јој вриједност </a:t>
            </a:r>
            <a:r>
              <a:rPr lang="en-US" i="1" dirty="0" smtClean="0"/>
              <a:t>nil</a:t>
            </a:r>
            <a:endParaRPr lang="bs-Cyrl-BA" i="1" dirty="0" smtClean="0"/>
          </a:p>
          <a:p>
            <a:endParaRPr lang="sr-Latn-B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Cyrl-BA" dirty="0" smtClean="0"/>
              <a:t>Логички тип има двије вриједности: </a:t>
            </a:r>
            <a:r>
              <a:rPr lang="en-US" i="1" dirty="0" smtClean="0"/>
              <a:t>false</a:t>
            </a:r>
            <a:r>
              <a:rPr lang="en-US" dirty="0" smtClean="0"/>
              <a:t> </a:t>
            </a:r>
            <a:r>
              <a:rPr lang="bs-Cyrl-BA" dirty="0" smtClean="0"/>
              <a:t>и </a:t>
            </a:r>
            <a:r>
              <a:rPr lang="en-US" i="1" dirty="0" smtClean="0"/>
              <a:t>true</a:t>
            </a:r>
            <a:endParaRPr lang="bs-Cyrl-BA" i="1" dirty="0" smtClean="0"/>
          </a:p>
          <a:p>
            <a:r>
              <a:rPr lang="bs-Cyrl-BA" dirty="0" smtClean="0"/>
              <a:t>У Луи свака вриједност може да представља услов</a:t>
            </a:r>
            <a:endParaRPr lang="en-US" dirty="0" smtClean="0"/>
          </a:p>
          <a:p>
            <a:r>
              <a:rPr lang="en-US" i="1" dirty="0" smtClean="0"/>
              <a:t>nil</a:t>
            </a:r>
            <a:r>
              <a:rPr lang="en-US" dirty="0" smtClean="0"/>
              <a:t> </a:t>
            </a:r>
            <a:r>
              <a:rPr lang="bs-Cyrl-BA" dirty="0" smtClean="0"/>
              <a:t>и </a:t>
            </a:r>
            <a:r>
              <a:rPr lang="en-US" i="1" dirty="0" smtClean="0"/>
              <a:t>false </a:t>
            </a:r>
            <a:r>
              <a:rPr lang="bs-Cyrl-BA" dirty="0" smtClean="0"/>
              <a:t>у условима представљају логички нетачно, док све остало представља логички тачно</a:t>
            </a:r>
          </a:p>
          <a:p>
            <a:r>
              <a:rPr lang="bs-Cyrl-BA" dirty="0" smtClean="0"/>
              <a:t>Број </a:t>
            </a:r>
            <a:r>
              <a:rPr lang="bs-Cyrl-BA" i="1" dirty="0" smtClean="0"/>
              <a:t>0</a:t>
            </a:r>
            <a:r>
              <a:rPr lang="bs-Cyrl-BA" dirty="0" smtClean="0"/>
              <a:t> и празан стринг су такође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r>
              <a:rPr lang="bs-Cyrl-BA" dirty="0" smtClean="0"/>
              <a:t>у условима</a:t>
            </a:r>
            <a:endParaRPr lang="sr-Latn-B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5257800"/>
            <a:ext cx="3124200" cy="1371600"/>
          </a:xfrm>
        </p:spPr>
        <p:txBody>
          <a:bodyPr>
            <a:normAutofit fontScale="77500" lnSpcReduction="20000"/>
          </a:bodyPr>
          <a:lstStyle/>
          <a:p>
            <a:r>
              <a:rPr lang="bs-Cyrl-BA" dirty="0" smtClean="0"/>
              <a:t>У Луи су логичке операције мало другачије дефинисане</a:t>
            </a:r>
            <a:endParaRPr lang="sr-Latn-BA" dirty="0"/>
          </a:p>
        </p:txBody>
      </p:sp>
      <p:pic>
        <p:nvPicPr>
          <p:cNvPr id="4" name="Content Placeholder 7" descr="Capture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00858"/>
            <a:ext cx="4724400" cy="62133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s-Cyrl-BA" dirty="0" smtClean="0"/>
              <a:t>Тип </a:t>
            </a:r>
            <a:r>
              <a:rPr lang="en-US" i="1" dirty="0" smtClean="0"/>
              <a:t>number</a:t>
            </a:r>
            <a:r>
              <a:rPr lang="bs-Cyrl-BA" dirty="0" smtClean="0"/>
              <a:t> представља реалне бројеве </a:t>
            </a:r>
          </a:p>
          <a:p>
            <a:r>
              <a:rPr lang="en-US" dirty="0" smtClean="0"/>
              <a:t>D</a:t>
            </a:r>
            <a:r>
              <a:rPr lang="sr-Latn-BA" dirty="0" smtClean="0"/>
              <a:t>ouble-precision floating-point</a:t>
            </a:r>
            <a:r>
              <a:rPr lang="en-US" dirty="0" smtClean="0"/>
              <a:t> </a:t>
            </a:r>
            <a:endParaRPr lang="bs-Cyrl-BA" dirty="0" smtClean="0"/>
          </a:p>
          <a:p>
            <a:r>
              <a:rPr lang="en-US" dirty="0" smtClean="0"/>
              <a:t>IEEE 754 </a:t>
            </a:r>
            <a:r>
              <a:rPr lang="bs-Cyrl-BA" dirty="0" smtClean="0"/>
              <a:t>стандард (користи га </a:t>
            </a:r>
            <a:r>
              <a:rPr lang="en-US" i="1" dirty="0" smtClean="0"/>
              <a:t>C</a:t>
            </a:r>
            <a:r>
              <a:rPr lang="bs-Cyrl-BA" dirty="0" smtClean="0"/>
              <a:t>)</a:t>
            </a:r>
            <a:endParaRPr lang="en-US" dirty="0" smtClean="0"/>
          </a:p>
          <a:p>
            <a:r>
              <a:rPr lang="bs-Cyrl-BA" dirty="0" smtClean="0"/>
              <a:t>Може је подесити да су бројеви представљени као </a:t>
            </a:r>
            <a:r>
              <a:rPr lang="en-US" i="1" dirty="0" smtClean="0"/>
              <a:t>single-precision float </a:t>
            </a:r>
            <a:r>
              <a:rPr lang="bs-Cyrl-BA" dirty="0" smtClean="0"/>
              <a:t>или </a:t>
            </a:r>
            <a:r>
              <a:rPr lang="en-US" i="1" dirty="0" smtClean="0"/>
              <a:t>long integer</a:t>
            </a:r>
            <a:endParaRPr lang="bs-Cyrl-BA" i="1" dirty="0" smtClean="0"/>
          </a:p>
          <a:p>
            <a:r>
              <a:rPr lang="bs-Cyrl-BA" dirty="0" smtClean="0"/>
              <a:t>Многи савремени процесори раде аритметику са пливајућом запетом једнако брзо или чак брже него цјелобројну аритметику</a:t>
            </a:r>
            <a:endParaRPr lang="en-US" dirty="0" smtClean="0"/>
          </a:p>
          <a:p>
            <a:endParaRPr lang="sr-Latn-B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bs-Cyrl-BA" sz="2800" dirty="0" smtClean="0"/>
              <a:t>Бројне константе можемо писати користећи децимални експонент (</a:t>
            </a:r>
            <a:r>
              <a:rPr lang="bs-Cyrl-BA" sz="2800" dirty="0" smtClean="0">
                <a:latin typeface="Consolas" pitchFamily="49" charset="0"/>
                <a:cs typeface="Consolas" pitchFamily="49" charset="0"/>
              </a:rPr>
              <a:t>е</a:t>
            </a:r>
            <a:r>
              <a:rPr lang="bs-Cyrl-BA" sz="2800" dirty="0" smtClean="0"/>
              <a:t> или </a:t>
            </a:r>
            <a:r>
              <a:rPr lang="bs-Cyrl-BA" sz="2800" dirty="0" smtClean="0">
                <a:latin typeface="Consolas" pitchFamily="49" charset="0"/>
                <a:cs typeface="Consolas" pitchFamily="49" charset="0"/>
              </a:rPr>
              <a:t>Е</a:t>
            </a:r>
            <a:r>
              <a:rPr lang="bs-Cyrl-BA" sz="2800" dirty="0" smtClean="0"/>
              <a:t>)</a:t>
            </a:r>
          </a:p>
          <a:p>
            <a:endParaRPr lang="bs-Cyrl-BA" sz="2800" dirty="0" smtClean="0"/>
          </a:p>
          <a:p>
            <a:pPr>
              <a:buNone/>
            </a:pPr>
            <a:endParaRPr lang="bs-Cyrl-BA" dirty="0" smtClean="0"/>
          </a:p>
          <a:p>
            <a:endParaRPr lang="bs-Cyrl-BA" sz="2800" dirty="0" smtClean="0"/>
          </a:p>
          <a:p>
            <a:r>
              <a:rPr lang="bs-Cyrl-BA" sz="2800" dirty="0" smtClean="0"/>
              <a:t>Хексадецималне константе имају префикс </a:t>
            </a:r>
            <a:r>
              <a:rPr lang="bs-Cyrl-BA" sz="2800" dirty="0" smtClean="0">
                <a:latin typeface="Consolas" pitchFamily="49" charset="0"/>
                <a:cs typeface="Consolas" pitchFamily="49" charset="0"/>
              </a:rPr>
              <a:t>0х</a:t>
            </a:r>
            <a:r>
              <a:rPr lang="bs-Cyrl-BA" sz="2800" dirty="0" smtClean="0"/>
              <a:t>, а од верзије </a:t>
            </a:r>
            <a:r>
              <a:rPr lang="en-US" sz="2800" dirty="0" err="1" smtClean="0"/>
              <a:t>Lua</a:t>
            </a:r>
            <a:r>
              <a:rPr lang="en-US" sz="2800" dirty="0" smtClean="0"/>
              <a:t> 5.2 </a:t>
            </a:r>
            <a:r>
              <a:rPr lang="bs-Cyrl-BA" sz="2800" dirty="0" smtClean="0"/>
              <a:t>могу да имају и фракцију и бинарни експонент (ознака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</a:t>
            </a:r>
            <a:r>
              <a:rPr lang="bs-Cyrl-BA" sz="2800" dirty="0" smtClean="0"/>
              <a:t>или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bs-Cyrl-BA" sz="2800" dirty="0" smtClean="0"/>
              <a:t>)</a:t>
            </a:r>
          </a:p>
          <a:p>
            <a:pPr>
              <a:buNone/>
            </a:pPr>
            <a:endParaRPr lang="bs-Cyrl-BA" sz="2800" dirty="0" smtClean="0"/>
          </a:p>
        </p:txBody>
      </p:sp>
      <p:pic>
        <p:nvPicPr>
          <p:cNvPr id="8" name="Picture 7" descr="Capture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648200"/>
            <a:ext cx="7801599" cy="1066885"/>
          </a:xfrm>
          <a:prstGeom prst="rect">
            <a:avLst/>
          </a:prstGeom>
        </p:spPr>
      </p:pic>
      <p:pic>
        <p:nvPicPr>
          <p:cNvPr id="9" name="Picture 8" descr="Capture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676400"/>
            <a:ext cx="7832966" cy="10764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0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Cyrl-BA" dirty="0" smtClean="0"/>
              <a:t>ШТА ЈЕ ЛУА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bs-Cyrl-BA" dirty="0" smtClean="0"/>
              <a:t>Луа је једноставан, брз, моћан, ефикасан,</a:t>
            </a:r>
          </a:p>
          <a:p>
            <a:pPr>
              <a:buNone/>
            </a:pPr>
            <a:r>
              <a:rPr lang="bs-Cyrl-BA" dirty="0" smtClean="0"/>
              <a:t>уградив скриптни језик </a:t>
            </a:r>
          </a:p>
          <a:p>
            <a:r>
              <a:rPr lang="bs-Cyrl-BA" dirty="0" smtClean="0"/>
              <a:t>Скриптни језик</a:t>
            </a:r>
          </a:p>
          <a:p>
            <a:pPr lvl="1"/>
            <a:r>
              <a:rPr lang="bs-Cyrl-BA" dirty="0" smtClean="0"/>
              <a:t>врло висок ниво програмирања</a:t>
            </a:r>
          </a:p>
          <a:p>
            <a:pPr lvl="1"/>
            <a:r>
              <a:rPr lang="bs-Cyrl-BA" dirty="0" smtClean="0"/>
              <a:t>не захтијева превођење (компајлирање), већ само интерпретирање што убрзава циклус развоја програма</a:t>
            </a:r>
          </a:p>
          <a:p>
            <a:pPr lvl="1"/>
            <a:r>
              <a:rPr lang="bs-Cyrl-BA" dirty="0" smtClean="0"/>
              <a:t>лакше програмирање (нпр. нема декларације варијабли)</a:t>
            </a:r>
          </a:p>
          <a:p>
            <a:pPr>
              <a:buNone/>
            </a:pPr>
            <a:endParaRPr lang="bs-Cyrl-BA" dirty="0" smtClean="0"/>
          </a:p>
          <a:p>
            <a:endParaRPr lang="bs-Cyrl-BA" dirty="0" smtClean="0"/>
          </a:p>
          <a:p>
            <a:endParaRPr lang="sr-Latn-B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bs-Cyrl-BA" dirty="0" smtClean="0"/>
              <a:t>Знаковни низ, низ бајтова (8-</a:t>
            </a:r>
            <a:r>
              <a:rPr lang="en-US" dirty="0" smtClean="0"/>
              <a:t>bit clean</a:t>
            </a:r>
            <a:r>
              <a:rPr lang="bs-Cyrl-BA" dirty="0" smtClean="0"/>
              <a:t>)</a:t>
            </a:r>
          </a:p>
        </p:txBody>
      </p:sp>
      <p:pic>
        <p:nvPicPr>
          <p:cNvPr id="5" name="Picture 4" descr="Capture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6095998" cy="1828800"/>
          </a:xfrm>
          <a:prstGeom prst="rect">
            <a:avLst/>
          </a:prstGeom>
        </p:spPr>
      </p:pic>
      <p:pic>
        <p:nvPicPr>
          <p:cNvPr id="6" name="Picture 5" descr="Capture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648200"/>
            <a:ext cx="6807959" cy="14574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r>
              <a:rPr lang="bs-Cyrl-BA" dirty="0" smtClean="0"/>
              <a:t>Непромјењива вриједност (не може се промијенити знак унутар стринга)</a:t>
            </a:r>
          </a:p>
          <a:p>
            <a:pPr lvl="1"/>
            <a:r>
              <a:rPr lang="bs-Cyrl-BA" dirty="0" smtClean="0"/>
              <a:t>Коришћењем функција креирамо нови стринг са жељеним садржајем</a:t>
            </a:r>
          </a:p>
          <a:p>
            <a:endParaRPr lang="sr-Latn-BA" dirty="0" smtClean="0"/>
          </a:p>
          <a:p>
            <a:endParaRPr lang="sr-Latn-BA" dirty="0"/>
          </a:p>
        </p:txBody>
      </p:sp>
      <p:pic>
        <p:nvPicPr>
          <p:cNvPr id="4" name="Picture 3" descr="Capture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743200"/>
            <a:ext cx="7153711" cy="241465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bs-Cyrl-BA" dirty="0" smtClean="0"/>
              <a:t>Луа</a:t>
            </a:r>
            <a:r>
              <a:rPr lang="en-US" dirty="0" smtClean="0"/>
              <a:t> </a:t>
            </a:r>
            <a:r>
              <a:rPr lang="bs-Cyrl-BA" dirty="0" smtClean="0"/>
              <a:t>аутоматски алоцира (и деалоцира) меморију за стрингове (и све објекте у Луи)</a:t>
            </a:r>
          </a:p>
          <a:p>
            <a:r>
              <a:rPr lang="bs-Cyrl-BA" dirty="0" smtClean="0"/>
              <a:t>Стринг може бити једно слово или читава књига</a:t>
            </a:r>
          </a:p>
          <a:p>
            <a:r>
              <a:rPr lang="bs-Cyrl-BA" dirty="0" smtClean="0"/>
              <a:t>Дужину стринга можемо добити оператором # (</a:t>
            </a:r>
            <a:r>
              <a:rPr lang="en-US" i="1" dirty="0" smtClean="0"/>
              <a:t>length operator</a:t>
            </a:r>
            <a:r>
              <a:rPr lang="bs-Cyrl-BA" dirty="0" smtClean="0"/>
              <a:t>)</a:t>
            </a:r>
            <a:endParaRPr lang="sr-Latn-BA" dirty="0"/>
          </a:p>
        </p:txBody>
      </p:sp>
      <p:pic>
        <p:nvPicPr>
          <p:cNvPr id="5" name="Picture 4" descr="Capture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114800"/>
            <a:ext cx="7342544" cy="14859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bs-Cyrl-BA" dirty="0" smtClean="0"/>
              <a:t>Дуги стринг се може ограничити угластим зградама, слично као коментари</a:t>
            </a:r>
          </a:p>
          <a:p>
            <a:endParaRPr lang="sr-Latn-BA" dirty="0"/>
          </a:p>
        </p:txBody>
      </p:sp>
      <p:pic>
        <p:nvPicPr>
          <p:cNvPr id="6" name="Picture 5" descr="Capture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133600"/>
            <a:ext cx="4739002" cy="2700337"/>
          </a:xfrm>
          <a:prstGeom prst="rect">
            <a:avLst/>
          </a:prstGeom>
        </p:spPr>
      </p:pic>
      <p:pic>
        <p:nvPicPr>
          <p:cNvPr id="9" name="Picture 8" descr="Capture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4419600"/>
            <a:ext cx="3786145" cy="10859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bs-Cyrl-BA" dirty="0" smtClean="0"/>
              <a:t>Специјалне знаковне константе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6858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\n </a:t>
            </a:r>
            <a:r>
              <a:rPr lang="bs-Cyrl-BA" sz="2000" dirty="0" smtClean="0"/>
              <a:t>-нови ред		     	 </a:t>
            </a:r>
            <a:r>
              <a:rPr lang="en-US" sz="2000" dirty="0" smtClean="0"/>
              <a:t>\v</a:t>
            </a:r>
            <a:r>
              <a:rPr lang="sr-Latn-BA" sz="2000" dirty="0" smtClean="0"/>
              <a:t> </a:t>
            </a:r>
            <a:r>
              <a:rPr lang="en-US" sz="2000" dirty="0" smtClean="0"/>
              <a:t>–</a:t>
            </a:r>
            <a:r>
              <a:rPr lang="bs-Cyrl-BA" sz="2000" dirty="0" smtClean="0"/>
              <a:t>вертикални табулатор</a:t>
            </a:r>
          </a:p>
          <a:p>
            <a:r>
              <a:rPr lang="en-US" sz="2000" dirty="0" smtClean="0"/>
              <a:t>\b </a:t>
            </a:r>
            <a:r>
              <a:rPr lang="bs-Cyrl-BA" sz="2000" dirty="0" smtClean="0"/>
              <a:t>-једно мјесто уназад	     </a:t>
            </a:r>
            <a:r>
              <a:rPr lang="en-US" sz="2000" dirty="0" smtClean="0"/>
              <a:t> </a:t>
            </a:r>
            <a:r>
              <a:rPr lang="bs-Cyrl-BA" sz="2000" dirty="0" smtClean="0"/>
              <a:t>	</a:t>
            </a:r>
            <a:r>
              <a:rPr lang="en-US" sz="2000" dirty="0" smtClean="0"/>
              <a:t>\t </a:t>
            </a:r>
            <a:r>
              <a:rPr lang="bs-Cyrl-BA" sz="2000" dirty="0" smtClean="0"/>
              <a:t>-табулатор удесно</a:t>
            </a:r>
          </a:p>
          <a:p>
            <a:r>
              <a:rPr lang="en-US" sz="2000" dirty="0" smtClean="0"/>
              <a:t>\a </a:t>
            </a:r>
            <a:r>
              <a:rPr lang="bs-Cyrl-BA" sz="2000" dirty="0" smtClean="0"/>
              <a:t>-звучни сигнал	      	</a:t>
            </a:r>
            <a:r>
              <a:rPr lang="en-US" sz="2000" dirty="0" smtClean="0"/>
              <a:t>\’ </a:t>
            </a:r>
            <a:r>
              <a:rPr lang="bs-Cyrl-BA" sz="2000" dirty="0" smtClean="0"/>
              <a:t>-исписује знак </a:t>
            </a:r>
            <a:r>
              <a:rPr lang="en-US" sz="2000" dirty="0" smtClean="0"/>
              <a:t>‘ </a:t>
            </a:r>
            <a:endParaRPr lang="bs-Cyrl-BA" sz="2000" dirty="0" smtClean="0"/>
          </a:p>
          <a:p>
            <a:r>
              <a:rPr lang="en-US" sz="2000" dirty="0" smtClean="0"/>
              <a:t>\f </a:t>
            </a:r>
            <a:r>
              <a:rPr lang="bs-Cyrl-BA" sz="2000" dirty="0" smtClean="0"/>
              <a:t>-брише екран		</a:t>
            </a:r>
            <a:r>
              <a:rPr lang="en-US" sz="2000" dirty="0" smtClean="0"/>
              <a:t> </a:t>
            </a:r>
            <a:r>
              <a:rPr lang="bs-Cyrl-BA" sz="2000" dirty="0" smtClean="0"/>
              <a:t>     	</a:t>
            </a:r>
            <a:r>
              <a:rPr lang="en-US" sz="2000" dirty="0" smtClean="0"/>
              <a:t>\” </a:t>
            </a:r>
            <a:r>
              <a:rPr lang="bs-Cyrl-BA" sz="2000" dirty="0" smtClean="0"/>
              <a:t>-исписује знак</a:t>
            </a:r>
            <a:r>
              <a:rPr lang="en-US" sz="2000" dirty="0" smtClean="0"/>
              <a:t> “ </a:t>
            </a:r>
            <a:endParaRPr lang="bs-Cyrl-BA" sz="2000" dirty="0" smtClean="0"/>
          </a:p>
          <a:p>
            <a:r>
              <a:rPr lang="en-US" sz="2000" dirty="0" smtClean="0"/>
              <a:t>\r </a:t>
            </a:r>
            <a:r>
              <a:rPr lang="bs-Cyrl-BA" sz="2000" dirty="0" smtClean="0"/>
              <a:t>-враћање на почетак реда</a:t>
            </a:r>
            <a:r>
              <a:rPr lang="en-US" sz="2000" dirty="0" smtClean="0"/>
              <a:t> </a:t>
            </a:r>
            <a:r>
              <a:rPr lang="bs-Cyrl-BA" sz="2000" dirty="0" smtClean="0"/>
              <a:t>   	 </a:t>
            </a:r>
            <a:r>
              <a:rPr lang="en-US" sz="2000" dirty="0" smtClean="0"/>
              <a:t>\\ </a:t>
            </a:r>
            <a:r>
              <a:rPr lang="bs-Cyrl-BA" sz="2000" dirty="0" smtClean="0"/>
              <a:t>-исписује знак </a:t>
            </a:r>
            <a:r>
              <a:rPr lang="en-US" sz="2000" dirty="0" smtClean="0"/>
              <a:t>\</a:t>
            </a:r>
            <a:endParaRPr lang="bs-Cyrl-BA" sz="2000" dirty="0" smtClean="0"/>
          </a:p>
          <a:p>
            <a:r>
              <a:rPr lang="en-US" sz="2000" dirty="0" smtClean="0"/>
              <a:t>\</a:t>
            </a:r>
            <a:r>
              <a:rPr lang="en-US" sz="2000" dirty="0" err="1" smtClean="0"/>
              <a:t>ddd</a:t>
            </a:r>
            <a:r>
              <a:rPr lang="en-US" sz="2000" dirty="0" smtClean="0"/>
              <a:t> </a:t>
            </a:r>
            <a:r>
              <a:rPr lang="bs-Cyrl-BA" sz="2000" dirty="0" smtClean="0"/>
              <a:t>-исписује знак</a:t>
            </a:r>
            <a:r>
              <a:rPr lang="en-US" sz="2000" dirty="0" smtClean="0"/>
              <a:t> </a:t>
            </a:r>
            <a:r>
              <a:rPr lang="bs-Cyrl-BA" sz="2000" dirty="0" smtClean="0"/>
              <a:t> са кодом </a:t>
            </a:r>
            <a:r>
              <a:rPr lang="en-US" sz="2000" dirty="0" err="1" smtClean="0"/>
              <a:t>ddd</a:t>
            </a:r>
            <a:endParaRPr lang="bs-Cyrl-BA" sz="2000" dirty="0" smtClean="0"/>
          </a:p>
          <a:p>
            <a:r>
              <a:rPr lang="en-US" sz="2000" dirty="0" smtClean="0"/>
              <a:t>\</a:t>
            </a:r>
            <a:r>
              <a:rPr lang="bs-Cyrl-BA" sz="2000" dirty="0" smtClean="0"/>
              <a:t>х</a:t>
            </a:r>
            <a:r>
              <a:rPr lang="en-US" sz="2000" dirty="0" err="1" smtClean="0"/>
              <a:t>hh</a:t>
            </a:r>
            <a:r>
              <a:rPr lang="en-US" sz="2000" dirty="0" smtClean="0"/>
              <a:t> </a:t>
            </a:r>
            <a:r>
              <a:rPr lang="bs-Cyrl-BA" sz="2000" dirty="0" smtClean="0"/>
              <a:t>-исписује знак са кодом </a:t>
            </a:r>
            <a:r>
              <a:rPr lang="en-US" sz="2000" dirty="0" err="1" smtClean="0"/>
              <a:t>hh</a:t>
            </a:r>
            <a:r>
              <a:rPr lang="en-US" sz="2000" dirty="0" smtClean="0"/>
              <a:t> </a:t>
            </a:r>
            <a:r>
              <a:rPr lang="bs-Cyrl-BA" sz="2000" dirty="0" smtClean="0"/>
              <a:t>хексадецимално</a:t>
            </a:r>
          </a:p>
          <a:p>
            <a:endParaRPr lang="sr-Latn-BA" dirty="0"/>
          </a:p>
        </p:txBody>
      </p:sp>
      <p:pic>
        <p:nvPicPr>
          <p:cNvPr id="7" name="Picture 6" descr="Capture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599" y="3657600"/>
            <a:ext cx="6775447" cy="838200"/>
          </a:xfrm>
          <a:prstGeom prst="rect">
            <a:avLst/>
          </a:prstGeom>
        </p:spPr>
      </p:pic>
      <p:pic>
        <p:nvPicPr>
          <p:cNvPr id="8" name="Picture 7" descr="Capture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724400"/>
            <a:ext cx="5410200" cy="106731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bs-Cyrl-BA" dirty="0" smtClean="0"/>
              <a:t>Претварање броја у стринг и обратно</a:t>
            </a:r>
            <a:r>
              <a:rPr lang="sr-Latn-BA" dirty="0" smtClean="0"/>
              <a:t>:</a:t>
            </a:r>
          </a:p>
          <a:p>
            <a:pPr lvl="1"/>
            <a:r>
              <a:rPr lang="bs-Cyrl-BA" sz="2400" dirty="0" smtClean="0"/>
              <a:t>Експлицитно: функције </a:t>
            </a:r>
            <a:r>
              <a:rPr lang="en-US" sz="2400" i="1" dirty="0" err="1" smtClean="0"/>
              <a:t>tonumber</a:t>
            </a:r>
            <a:r>
              <a:rPr lang="sr-Latn-BA" sz="2400" dirty="0" smtClean="0"/>
              <a:t> </a:t>
            </a:r>
            <a:r>
              <a:rPr lang="bs-Cyrl-BA" sz="2400" dirty="0" smtClean="0"/>
              <a:t>и</a:t>
            </a:r>
            <a:r>
              <a:rPr lang="en-US" sz="2400" dirty="0" smtClean="0"/>
              <a:t> </a:t>
            </a:r>
            <a:r>
              <a:rPr lang="sr-Latn-BA" sz="2400" i="1" dirty="0" smtClean="0"/>
              <a:t>tostring</a:t>
            </a:r>
            <a:endParaRPr lang="bs-Cyrl-BA" sz="2400" i="1" dirty="0" smtClean="0"/>
          </a:p>
          <a:p>
            <a:pPr lvl="1"/>
            <a:endParaRPr lang="bs-Cyrl-BA" i="1" dirty="0" smtClean="0"/>
          </a:p>
          <a:p>
            <a:pPr lvl="1"/>
            <a:endParaRPr lang="bs-Cyrl-BA" i="1" dirty="0" smtClean="0"/>
          </a:p>
          <a:p>
            <a:pPr lvl="1">
              <a:buNone/>
            </a:pPr>
            <a:endParaRPr lang="bs-Cyrl-BA" i="1" dirty="0" smtClean="0"/>
          </a:p>
          <a:p>
            <a:pPr lvl="1"/>
            <a:r>
              <a:rPr lang="bs-Cyrl-BA" sz="2400" dirty="0" smtClean="0"/>
              <a:t>Имплицитно: нумеричка операција (или функција) примјењена на стринг ће покушати да га претвори у број</a:t>
            </a:r>
          </a:p>
          <a:p>
            <a:pPr lvl="1">
              <a:buNone/>
            </a:pPr>
            <a:endParaRPr lang="bs-Cyrl-BA" dirty="0" smtClean="0"/>
          </a:p>
          <a:p>
            <a:endParaRPr lang="sr-Latn-BA" dirty="0"/>
          </a:p>
        </p:txBody>
      </p:sp>
      <p:pic>
        <p:nvPicPr>
          <p:cNvPr id="4" name="Picture 3" descr="Capture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5242591" cy="1514527"/>
          </a:xfrm>
          <a:prstGeom prst="rect">
            <a:avLst/>
          </a:prstGeom>
        </p:spPr>
      </p:pic>
      <p:pic>
        <p:nvPicPr>
          <p:cNvPr id="6" name="Picture 5" descr="Capture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4267200"/>
            <a:ext cx="6629400" cy="16273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lvl="1"/>
            <a:r>
              <a:rPr lang="bs-Cyrl-BA" dirty="0" smtClean="0"/>
              <a:t>Имплицитно: Луа ће претворити број у стринг тамо гдје очекује стринг</a:t>
            </a:r>
          </a:p>
          <a:p>
            <a:pPr lvl="1"/>
            <a:endParaRPr lang="bs-Cyrl-BA" dirty="0" smtClean="0"/>
          </a:p>
          <a:p>
            <a:pPr lvl="1"/>
            <a:endParaRPr lang="bs-Cyrl-BA" dirty="0" smtClean="0"/>
          </a:p>
          <a:p>
            <a:pPr lvl="2"/>
            <a:r>
              <a:rPr lang="bs-Cyrl-BA" dirty="0" smtClean="0"/>
              <a:t>Обратити пажњу: ако се не остави размак између броја и оператора за надовезивање знаковних низова (..) иза броја, Луа ће сматрати да је прва тачка децимална запета броја</a:t>
            </a:r>
          </a:p>
          <a:p>
            <a:r>
              <a:rPr lang="bs-Cyrl-BA" dirty="0" smtClean="0"/>
              <a:t>Не треба рачунати на имплицитну конверзију јер може бити извор грешака</a:t>
            </a:r>
          </a:p>
          <a:p>
            <a:pPr lvl="1"/>
            <a:endParaRPr lang="sr-Latn-BA" dirty="0"/>
          </a:p>
        </p:txBody>
      </p:sp>
      <p:pic>
        <p:nvPicPr>
          <p:cNvPr id="4" name="Picture 3" descr="Capture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676400"/>
            <a:ext cx="7257534" cy="6620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s-Cyrl-BA" dirty="0" smtClean="0"/>
              <a:t>Тип табела имплементује асоцијативне низове – низ који се може индексирати не само бројем већ и стрингом или било којом вриједношћу у Луи осим </a:t>
            </a:r>
            <a:r>
              <a:rPr lang="en-US" dirty="0" smtClean="0"/>
              <a:t>nil</a:t>
            </a:r>
            <a:endParaRPr lang="bs-Cyrl-BA" dirty="0" smtClean="0"/>
          </a:p>
          <a:p>
            <a:r>
              <a:rPr lang="bs-Cyrl-BA" dirty="0" smtClean="0"/>
              <a:t>Једини механизам структурирања у Луи</a:t>
            </a:r>
          </a:p>
          <a:p>
            <a:r>
              <a:rPr lang="bs-Cyrl-BA" dirty="0" smtClean="0"/>
              <a:t> Користе се да представе низове, скупове, листе и друге структуре података</a:t>
            </a:r>
          </a:p>
          <a:p>
            <a:r>
              <a:rPr lang="bs-Cyrl-BA" dirty="0" smtClean="0"/>
              <a:t>Табела у Луи није ни промјенљива ни вриједност, већ објекат, а програм му приступа по референци</a:t>
            </a:r>
            <a:endParaRPr lang="sr-Latn-B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638800"/>
          </a:xfrm>
        </p:spPr>
        <p:txBody>
          <a:bodyPr/>
          <a:lstStyle/>
          <a:p>
            <a:r>
              <a:rPr lang="bs-Cyrl-BA" dirty="0" smtClean="0"/>
              <a:t>Конструктор табеле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 }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bs-Cyrl-BA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sr-Latn-BA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 descr="Capture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073" y="2057400"/>
            <a:ext cx="8520927" cy="26385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/>
          </a:bodyPr>
          <a:lstStyle/>
          <a:p>
            <a:r>
              <a:rPr lang="bs-Cyrl-BA" sz="3000" dirty="0" smtClean="0"/>
              <a:t>Табеле су анонимне – не постоји фиксна веза између промјенљиве која представља табелу и саме табеле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r>
              <a:rPr lang="bs-Cyrl-BA" sz="3000" dirty="0" smtClean="0"/>
              <a:t>Када не постоји референца на табелу, Луин сакупљач смећа (</a:t>
            </a:r>
            <a:r>
              <a:rPr lang="en-US" sz="3000" dirty="0" smtClean="0"/>
              <a:t>garbage collector</a:t>
            </a:r>
            <a:r>
              <a:rPr lang="bs-Cyrl-BA" sz="3000" dirty="0" smtClean="0"/>
              <a:t>)</a:t>
            </a:r>
            <a:r>
              <a:rPr lang="en-US" sz="3000" dirty="0" smtClean="0"/>
              <a:t> </a:t>
            </a:r>
            <a:r>
              <a:rPr lang="bs-Cyrl-BA" sz="3000" dirty="0" smtClean="0"/>
              <a:t>ће ослободити меморијски простор који је она заузимала</a:t>
            </a:r>
            <a:endParaRPr lang="sr-Latn-BA" sz="3000" dirty="0"/>
          </a:p>
        </p:txBody>
      </p:sp>
      <p:pic>
        <p:nvPicPr>
          <p:cNvPr id="4" name="Picture 3" descr="Capture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6126106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0"/>
            <a:ext cx="2438400" cy="2438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bs-Cyrl-BA" dirty="0" smtClean="0"/>
              <a:t>Портабилан:</a:t>
            </a:r>
          </a:p>
          <a:p>
            <a:pPr lvl="1"/>
            <a:r>
              <a:rPr lang="bs-Cyrl-BA" dirty="0" smtClean="0"/>
              <a:t>Имплементиран као библиотека 	    написана у </a:t>
            </a:r>
            <a:r>
              <a:rPr lang="en-US" dirty="0" smtClean="0"/>
              <a:t>ANSI C-</a:t>
            </a:r>
            <a:r>
              <a:rPr lang="bs-Cyrl-BA" dirty="0" smtClean="0"/>
              <a:t>у</a:t>
            </a:r>
          </a:p>
          <a:p>
            <a:pPr lvl="1"/>
            <a:r>
              <a:rPr lang="bs-Cyrl-BA" dirty="0" smtClean="0"/>
              <a:t>Може се покренути на свим познатим платформама које имају стандардни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bs-Cyrl-BA" dirty="0" smtClean="0"/>
              <a:t>компајлер  (</a:t>
            </a:r>
            <a:r>
              <a:rPr lang="en-US" dirty="0" smtClean="0"/>
              <a:t>Windows, UNIX, Android, </a:t>
            </a:r>
            <a:r>
              <a:rPr lang="bs-Cyrl-BA" dirty="0" smtClean="0"/>
              <a:t> </a:t>
            </a:r>
            <a:r>
              <a:rPr lang="en-US" dirty="0" smtClean="0"/>
              <a:t>PlayStation, Mac OS X </a:t>
            </a:r>
            <a:r>
              <a:rPr lang="bs-Cyrl-BA" dirty="0" smtClean="0"/>
              <a:t>и многим другим)</a:t>
            </a:r>
          </a:p>
          <a:p>
            <a:r>
              <a:rPr lang="bs-Cyrl-BA" dirty="0" smtClean="0"/>
              <a:t>Уградив:</a:t>
            </a:r>
          </a:p>
          <a:p>
            <a:pPr lvl="1"/>
            <a:r>
              <a:rPr lang="bs-Cyrl-BA" dirty="0" smtClean="0"/>
              <a:t>Једноставан </a:t>
            </a:r>
            <a:r>
              <a:rPr lang="en-US" dirty="0" smtClean="0"/>
              <a:t>API (</a:t>
            </a:r>
            <a:r>
              <a:rPr lang="sr-Latn-BA" dirty="0" smtClean="0"/>
              <a:t>application programming interface</a:t>
            </a:r>
            <a:r>
              <a:rPr lang="en-US" dirty="0" smtClean="0"/>
              <a:t>) </a:t>
            </a:r>
            <a:r>
              <a:rPr lang="bs-Cyrl-BA" dirty="0" smtClean="0"/>
              <a:t>који омогућава добру интеграцију са другим програмским језицима (С, </a:t>
            </a:r>
            <a:r>
              <a:rPr lang="en-US" dirty="0" smtClean="0"/>
              <a:t>C++</a:t>
            </a:r>
            <a:r>
              <a:rPr lang="bs-Cyrl-BA" dirty="0" smtClean="0"/>
              <a:t>, </a:t>
            </a:r>
            <a:r>
              <a:rPr lang="en-US" dirty="0" smtClean="0"/>
              <a:t>Java, C#, Smalltalk, Fortran, </a:t>
            </a:r>
            <a:r>
              <a:rPr lang="en-US" dirty="0" err="1" smtClean="0"/>
              <a:t>Ada</a:t>
            </a:r>
            <a:r>
              <a:rPr lang="en-US" dirty="0" smtClean="0"/>
              <a:t>, Perl</a:t>
            </a:r>
            <a:r>
              <a:rPr lang="bs-Cyrl-BA" dirty="0" smtClean="0"/>
              <a:t>, </a:t>
            </a:r>
            <a:r>
              <a:rPr lang="en-US" dirty="0" smtClean="0"/>
              <a:t>Ruby.</a:t>
            </a:r>
            <a:r>
              <a:rPr lang="bs-Cyrl-BA" dirty="0" smtClean="0"/>
              <a:t>)</a:t>
            </a:r>
          </a:p>
          <a:p>
            <a:endParaRPr lang="bs-Cyrl-BA" dirty="0" smtClean="0"/>
          </a:p>
          <a:p>
            <a:endParaRPr lang="sr-Latn-BA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bs-Cyrl-BA" dirty="0" smtClean="0"/>
              <a:t>Табела може да чува вриједности под различитим типовима индекса</a:t>
            </a:r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  <a:p>
            <a:endParaRPr lang="bs-Cyrl-BA" dirty="0" smtClean="0"/>
          </a:p>
        </p:txBody>
      </p:sp>
      <p:pic>
        <p:nvPicPr>
          <p:cNvPr id="5" name="Picture 4" descr="Capture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4124486" cy="403926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bs-Cyrl-BA" dirty="0" smtClean="0"/>
              <a:t>Секвенца је табела са индексима од 1 до неког природног броја, без прескока</a:t>
            </a:r>
          </a:p>
          <a:p>
            <a:r>
              <a:rPr lang="bs-Cyrl-BA" dirty="0" smtClean="0"/>
              <a:t>оператор #  даје дужину секвенце</a:t>
            </a:r>
            <a:endParaRPr lang="sr-Latn-BA" dirty="0"/>
          </a:p>
        </p:txBody>
      </p:sp>
      <p:pic>
        <p:nvPicPr>
          <p:cNvPr id="4" name="Picture 3" descr="Capture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362200"/>
            <a:ext cx="4572000" cy="39656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Function</a:t>
            </a:r>
            <a:endParaRPr lang="sr-Latn-B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First-class values</a:t>
            </a:r>
            <a:endParaRPr lang="bs-Cyrl-BA" dirty="0" smtClean="0"/>
          </a:p>
          <a:p>
            <a:pPr lvl="1"/>
            <a:r>
              <a:rPr lang="bs-Cyrl-BA" dirty="0" smtClean="0"/>
              <a:t>Може се додијелити промјенљивој</a:t>
            </a:r>
          </a:p>
          <a:p>
            <a:pPr lvl="1"/>
            <a:r>
              <a:rPr lang="bs-Cyrl-BA" dirty="0" smtClean="0"/>
              <a:t>Може да буде аргумент функције</a:t>
            </a:r>
          </a:p>
          <a:p>
            <a:pPr lvl="1"/>
            <a:r>
              <a:rPr lang="bs-Cyrl-BA" dirty="0" smtClean="0"/>
              <a:t>Функција може да враћа функцију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bs-Cyrl-BA" dirty="0" smtClean="0"/>
          </a:p>
          <a:p>
            <a:pPr>
              <a:buNone/>
            </a:pPr>
            <a:r>
              <a:rPr lang="bs-Cyrl-BA" dirty="0" smtClean="0">
                <a:solidFill>
                  <a:srgbClr val="00B050"/>
                </a:solidFill>
              </a:rPr>
              <a:t>Више о функцијама другом приликом</a:t>
            </a:r>
          </a:p>
          <a:p>
            <a:endParaRPr lang="sr-Latn-BA" dirty="0"/>
          </a:p>
        </p:txBody>
      </p:sp>
      <p:pic>
        <p:nvPicPr>
          <p:cNvPr id="4" name="Picture 3" descr="Capture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200400"/>
            <a:ext cx="4495800" cy="19568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userdata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s-Cyrl-BA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и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thread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Cyrl-BA" dirty="0" smtClean="0"/>
              <a:t>Тип </a:t>
            </a:r>
            <a:r>
              <a:rPr lang="en-US" dirty="0" err="1" smtClean="0"/>
              <a:t>userdata</a:t>
            </a:r>
            <a:r>
              <a:rPr lang="en-US" dirty="0" smtClean="0"/>
              <a:t> </a:t>
            </a:r>
            <a:r>
              <a:rPr lang="bs-Cyrl-BA" dirty="0" smtClean="0"/>
              <a:t>пружа могућност да се произвољни Цеов податак смјести у Луину промјенљиву</a:t>
            </a:r>
          </a:p>
          <a:p>
            <a:r>
              <a:rPr lang="bs-Cyrl-BA" dirty="0" smtClean="0"/>
              <a:t>Нема предефинисане операције у Луи, изузев додјељивања и теста једнакости</a:t>
            </a:r>
          </a:p>
          <a:p>
            <a:r>
              <a:rPr lang="bs-Cyrl-BA" dirty="0" smtClean="0"/>
              <a:t>Користе се да представе нове типове</a:t>
            </a:r>
          </a:p>
          <a:p>
            <a:pPr>
              <a:buNone/>
            </a:pPr>
            <a:r>
              <a:rPr lang="bs-Cyrl-BA" dirty="0" smtClean="0">
                <a:solidFill>
                  <a:srgbClr val="00B050"/>
                </a:solidFill>
              </a:rPr>
              <a:t>   Више о корисничким подацима и нитима другом приликом</a:t>
            </a:r>
          </a:p>
          <a:p>
            <a:pPr>
              <a:buNone/>
            </a:pPr>
            <a:endParaRPr lang="sr-Latn-BA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Cyrl-BA" dirty="0" smtClean="0">
                <a:solidFill>
                  <a:schemeClr val="accent5">
                    <a:lumMod val="50000"/>
                  </a:schemeClr>
                </a:solidFill>
              </a:rPr>
              <a:t>Кратак тест</a:t>
            </a:r>
            <a:endParaRPr lang="sr-Latn-B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bs-Cyrl-BA" dirty="0" smtClean="0"/>
              <a:t>1. Шта није исправно написан број у Луи?</a:t>
            </a:r>
            <a:endParaRPr lang="bs-Cyrl-BA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bs-Cyrl-BA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BA" sz="2400" dirty="0" smtClean="0">
                <a:latin typeface="Consolas" pitchFamily="49" charset="0"/>
                <a:cs typeface="Consolas" pitchFamily="49" charset="0"/>
              </a:rPr>
              <a:t>.0e1</a:t>
            </a:r>
            <a:r>
              <a:rPr lang="bs-Cyrl-BA" sz="2400" dirty="0" smtClean="0">
                <a:latin typeface="Consolas" pitchFamily="49" charset="0"/>
                <a:cs typeface="Consolas" pitchFamily="49" charset="0"/>
              </a:rPr>
              <a:t>2     </a:t>
            </a:r>
            <a:r>
              <a:rPr lang="sr-Latn-BA" sz="2400" dirty="0" smtClean="0">
                <a:latin typeface="Consolas" pitchFamily="49" charset="0"/>
                <a:cs typeface="Consolas" pitchFamily="49" charset="0"/>
              </a:rPr>
              <a:t>.e12</a:t>
            </a:r>
            <a:r>
              <a:rPr lang="bs-Cyrl-BA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sr-Latn-BA" sz="2400" dirty="0" smtClean="0">
                <a:latin typeface="Consolas" pitchFamily="49" charset="0"/>
                <a:cs typeface="Consolas" pitchFamily="49" charset="0"/>
              </a:rPr>
              <a:t>0.0e</a:t>
            </a:r>
            <a:r>
              <a:rPr lang="bs-Cyrl-BA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sr-Latn-BA" sz="2400" dirty="0" smtClean="0">
                <a:latin typeface="Consolas" pitchFamily="49" charset="0"/>
                <a:cs typeface="Consolas" pitchFamily="49" charset="0"/>
              </a:rPr>
              <a:t>0x12</a:t>
            </a:r>
            <a:endParaRPr lang="bs-Cyrl-BA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bs-Cyrl-BA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BA" sz="2400" dirty="0" smtClean="0">
                <a:latin typeface="Consolas" pitchFamily="49" charset="0"/>
                <a:cs typeface="Consolas" pitchFamily="49" charset="0"/>
              </a:rPr>
              <a:t>0xABFG</a:t>
            </a:r>
            <a:r>
              <a:rPr lang="bs-Cyrl-BA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sr-Latn-BA" sz="2400" dirty="0" smtClean="0">
                <a:latin typeface="Consolas" pitchFamily="49" charset="0"/>
                <a:cs typeface="Consolas" pitchFamily="49" charset="0"/>
              </a:rPr>
              <a:t>0xA FFFF</a:t>
            </a:r>
            <a:r>
              <a:rPr lang="bs-Cyrl-BA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sr-Latn-BA" sz="2400" dirty="0" smtClean="0">
                <a:latin typeface="Consolas" pitchFamily="49" charset="0"/>
                <a:cs typeface="Consolas" pitchFamily="49" charset="0"/>
              </a:rPr>
              <a:t>0xFFFFFFFF</a:t>
            </a:r>
            <a:endParaRPr lang="bs-Cyrl-BA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bs-Cyrl-BA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BA" sz="2400" smtClean="0">
                <a:latin typeface="Consolas" pitchFamily="49" charset="0"/>
                <a:cs typeface="Consolas" pitchFamily="49" charset="0"/>
              </a:rPr>
              <a:t>0x</a:t>
            </a:r>
            <a:r>
              <a:rPr lang="bs-Cyrl-BA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sr-Latn-BA" sz="2400" dirty="0" smtClean="0">
                <a:latin typeface="Consolas" pitchFamily="49" charset="0"/>
                <a:cs typeface="Consolas" pitchFamily="49" charset="0"/>
              </a:rPr>
              <a:t>0x1P10</a:t>
            </a:r>
            <a:r>
              <a:rPr lang="bs-Cyrl-BA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sr-Latn-BA" sz="2400" dirty="0" smtClean="0">
                <a:latin typeface="Consolas" pitchFamily="49" charset="0"/>
                <a:cs typeface="Consolas" pitchFamily="49" charset="0"/>
              </a:rPr>
              <a:t>0.1e1 0x0.1p1</a:t>
            </a:r>
            <a:endParaRPr lang="bs-Cyrl-BA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bs-Cyrl-BA" sz="2400" dirty="0" smtClean="0">
              <a:latin typeface="Consolas" pitchFamily="49" charset="0"/>
              <a:cs typeface="Consolas" pitchFamily="49" charset="0"/>
            </a:endParaRPr>
          </a:p>
          <a:p>
            <a:pPr marL="514350" lvl="0" indent="-514350">
              <a:buNone/>
            </a:pPr>
            <a:r>
              <a:rPr lang="bs-Cyrl-BA" dirty="0" smtClean="0">
                <a:solidFill>
                  <a:prstClr val="black"/>
                </a:solidFill>
              </a:rPr>
              <a:t>2. Како уградити следећи дио кода као стринг у Луи?</a:t>
            </a:r>
          </a:p>
          <a:p>
            <a:pPr>
              <a:buNone/>
            </a:pPr>
            <a:endParaRPr lang="bs-Cyrl-BA" sz="24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 descr="Capture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4572000"/>
            <a:ext cx="2590800" cy="13850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0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Cyrl-BA" dirty="0" smtClean="0"/>
              <a:t>Историја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Cyrl-BA" dirty="0" smtClean="0"/>
              <a:t>Настао 1993. године у Рио де Женеиру,   </a:t>
            </a:r>
            <a:r>
              <a:rPr lang="sr-Latn-BA" dirty="0" smtClean="0"/>
              <a:t>PUC-Rio</a:t>
            </a:r>
            <a:r>
              <a:rPr lang="bs-Cyrl-BA" dirty="0" smtClean="0"/>
              <a:t> (</a:t>
            </a:r>
            <a:r>
              <a:rPr lang="sr-Latn-BA" dirty="0" smtClean="0"/>
              <a:t>Pontifical Catholic University of Rio de Janeiro</a:t>
            </a:r>
            <a:r>
              <a:rPr lang="bs-Cyrl-BA" dirty="0" smtClean="0"/>
              <a:t>)</a:t>
            </a:r>
          </a:p>
          <a:p>
            <a:r>
              <a:rPr lang="bs-Cyrl-BA" dirty="0" smtClean="0"/>
              <a:t>Творци: </a:t>
            </a:r>
            <a:r>
              <a:rPr lang="pt-BR" dirty="0" smtClean="0"/>
              <a:t> Roberto Ierusalimschy, Luiz Henrique de Figueiredo, Waldemar Celes</a:t>
            </a:r>
            <a:endParaRPr lang="bs-Cyrl-BA" dirty="0" smtClean="0"/>
          </a:p>
          <a:p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bs-Cyrl-BA" dirty="0" smtClean="0"/>
              <a:t>на португалском значи Мјесец</a:t>
            </a:r>
          </a:p>
          <a:p>
            <a:pPr lvl="1"/>
            <a:r>
              <a:rPr lang="bs-Cyrl-BA" dirty="0" smtClean="0"/>
              <a:t>Правилно: </a:t>
            </a:r>
            <a:r>
              <a:rPr lang="en-US" dirty="0" err="1" smtClean="0"/>
              <a:t>Lua</a:t>
            </a:r>
            <a:endParaRPr lang="en-US" dirty="0" smtClean="0"/>
          </a:p>
          <a:p>
            <a:pPr lvl="1"/>
            <a:r>
              <a:rPr lang="bs-Cyrl-BA" dirty="0" smtClean="0"/>
              <a:t>Неправилно: </a:t>
            </a:r>
            <a:r>
              <a:rPr lang="en-US" dirty="0" smtClean="0"/>
              <a:t>LUA, </a:t>
            </a:r>
            <a:r>
              <a:rPr lang="en-US" dirty="0" err="1" smtClean="0"/>
              <a:t>lua</a:t>
            </a:r>
            <a:endParaRPr lang="sr-Latn-B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4419600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Cyrl-BA" dirty="0" smtClean="0"/>
              <a:t>Примјена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Cyrl-BA" dirty="0" smtClean="0"/>
              <a:t>Водећи скриптни језик за програмирање играца: </a:t>
            </a:r>
            <a:r>
              <a:rPr lang="en-US" dirty="0" smtClean="0"/>
              <a:t> </a:t>
            </a:r>
            <a:r>
              <a:rPr lang="en-US" i="1" dirty="0" smtClean="0"/>
              <a:t>World of </a:t>
            </a:r>
            <a:r>
              <a:rPr lang="en-US" i="1" dirty="0" err="1" smtClean="0"/>
              <a:t>Warcraft</a:t>
            </a:r>
            <a:r>
              <a:rPr lang="en-US" i="1" dirty="0" smtClean="0"/>
              <a:t> </a:t>
            </a:r>
            <a:r>
              <a:rPr lang="bs-Cyrl-BA" i="1" dirty="0" smtClean="0"/>
              <a:t>,</a:t>
            </a:r>
            <a:r>
              <a:rPr lang="en-US" i="1" dirty="0" smtClean="0"/>
              <a:t> Angry Birds</a:t>
            </a:r>
            <a:endParaRPr lang="bs-Cyrl-BA" i="1" dirty="0" smtClean="0"/>
          </a:p>
          <a:p>
            <a:r>
              <a:rPr lang="bs-Cyrl-BA" dirty="0" smtClean="0"/>
              <a:t>Комерцијалне примјене: </a:t>
            </a:r>
            <a:r>
              <a:rPr lang="sr-Latn-BA" i="1" dirty="0" smtClean="0"/>
              <a:t>Adobe Photoshop Lightroom</a:t>
            </a:r>
            <a:endParaRPr lang="bs-Cyrl-BA" i="1" dirty="0" smtClean="0"/>
          </a:p>
          <a:p>
            <a:r>
              <a:rPr lang="bs-Cyrl-BA" dirty="0" smtClean="0"/>
              <a:t>Уграђени системи: </a:t>
            </a:r>
            <a:r>
              <a:rPr lang="sr-Latn-BA" dirty="0" smtClean="0"/>
              <a:t> </a:t>
            </a:r>
            <a:r>
              <a:rPr lang="sr-Latn-BA" i="1" dirty="0" smtClean="0"/>
              <a:t>middleware</a:t>
            </a:r>
            <a:r>
              <a:rPr lang="bs-Cyrl-BA" dirty="0" smtClean="0"/>
              <a:t> за дигиталну телевизију</a:t>
            </a:r>
            <a:endParaRPr lang="sr-Latn-BA" dirty="0" smtClean="0"/>
          </a:p>
          <a:p>
            <a:r>
              <a:rPr lang="bs-Cyrl-BA" dirty="0" smtClean="0"/>
              <a:t>Многе друге</a:t>
            </a:r>
            <a:endParaRPr lang="sr-Latn-B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s-Cyrl-BA" dirty="0" smtClean="0">
                <a:solidFill>
                  <a:schemeClr val="accent1">
                    <a:lumMod val="50000"/>
                  </a:schemeClr>
                </a:solidFill>
              </a:rPr>
              <a:t>ПОЧИЊЕМО СА ПРОГРАМИРАЊЕМ</a:t>
            </a:r>
            <a:r>
              <a:rPr lang="sr-Latn-BA" dirty="0" smtClean="0"/>
              <a:t/>
            </a:r>
            <a:br>
              <a:rPr lang="sr-Latn-BA" dirty="0" smtClean="0"/>
            </a:br>
            <a:endParaRPr lang="sr-Latn-BA" dirty="0"/>
          </a:p>
        </p:txBody>
      </p:sp>
      <p:pic>
        <p:nvPicPr>
          <p:cNvPr id="5" name="Picture 4" descr="lu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81940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Cyrl-BA" dirty="0" smtClean="0">
                <a:solidFill>
                  <a:schemeClr val="accent1">
                    <a:lumMod val="50000"/>
                  </a:schemeClr>
                </a:solidFill>
              </a:rPr>
              <a:t>Покретање програма</a:t>
            </a:r>
            <a:endParaRPr lang="sr-Latn-B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Cyrl-BA" dirty="0" smtClean="0"/>
              <a:t>Нека наш први програм исписује чувени програмерски поздрав </a:t>
            </a:r>
            <a:r>
              <a:rPr lang="en-US" i="1" dirty="0" smtClean="0"/>
              <a:t>Hello World</a:t>
            </a:r>
            <a:r>
              <a:rPr lang="bs-Cyrl-BA" i="1" dirty="0" smtClean="0"/>
              <a:t>!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bs-Cyrl-BA" dirty="0" smtClean="0"/>
              <a:t>Сачувамо овај програм у фајл </a:t>
            </a:r>
            <a:r>
              <a:rPr lang="en-US" i="1" dirty="0" smtClean="0"/>
              <a:t>hello.lua </a:t>
            </a:r>
            <a:r>
              <a:rPr lang="bs-Cyrl-BA" dirty="0" smtClean="0"/>
              <a:t>и покренемо га у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bs-Cyrl-BA" dirty="0" smtClean="0"/>
              <a:t>интерпретеру командом 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bs-Cyrl-BA" i="1" dirty="0" smtClean="0"/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lua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hello.lua</a:t>
            </a:r>
            <a:endParaRPr lang="bs-Cyrl-BA" dirty="0" smtClean="0"/>
          </a:p>
        </p:txBody>
      </p:sp>
      <p:pic>
        <p:nvPicPr>
          <p:cNvPr id="4" name="Picture 3" descr="Cap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590800"/>
            <a:ext cx="4150923" cy="7048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Cyrl-BA" dirty="0" smtClean="0">
                <a:solidFill>
                  <a:schemeClr val="accent1">
                    <a:lumMod val="50000"/>
                  </a:schemeClr>
                </a:solidFill>
              </a:rPr>
              <a:t>Коментари</a:t>
            </a:r>
            <a:endParaRPr lang="sr-Latn-B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4040541" cy="4146177"/>
          </a:xfrm>
          <a:prstGeom prst="rect">
            <a:avLst/>
          </a:prstGeom>
        </p:spPr>
      </p:pic>
      <p:pic>
        <p:nvPicPr>
          <p:cNvPr id="9" name="Picture 8" descr="Cap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371600"/>
            <a:ext cx="3886200" cy="4975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657600"/>
            <a:ext cx="2635623" cy="2133600"/>
          </a:xfrm>
          <a:prstGeom prst="rect">
            <a:avLst/>
          </a:prstGeom>
        </p:spPr>
      </p:pic>
      <p:pic>
        <p:nvPicPr>
          <p:cNvPr id="5" name="Picture 4" descr="Captur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810000"/>
            <a:ext cx="1593742" cy="2293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Cyrl-BA" dirty="0" smtClean="0">
                <a:solidFill>
                  <a:schemeClr val="accent1">
                    <a:lumMod val="50000"/>
                  </a:schemeClr>
                </a:solidFill>
              </a:rPr>
              <a:t>Сепаратор наредби</a:t>
            </a:r>
            <a:endParaRPr lang="sr-Latn-B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bs-Cyrl-BA" dirty="0" smtClean="0"/>
              <a:t>Није потребан (довољан размак или нови прелазак у ред)</a:t>
            </a:r>
          </a:p>
          <a:p>
            <a:r>
              <a:rPr lang="bs-Cyrl-BA" dirty="0" smtClean="0"/>
              <a:t>Може се користити тачка-запета</a:t>
            </a:r>
          </a:p>
          <a:p>
            <a:r>
              <a:rPr lang="bs-Cyrl-BA" dirty="0" smtClean="0"/>
              <a:t>Следећи записи су једнаки:</a:t>
            </a:r>
          </a:p>
          <a:p>
            <a:endParaRPr lang="sr-Latn-B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814</Words>
  <Application>Microsoft Office PowerPoint</Application>
  <PresentationFormat>On-screen Show (4:3)</PresentationFormat>
  <Paragraphs>166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ЛУА КУРС</vt:lpstr>
      <vt:lpstr>ШТА ЈЕ ЛУА</vt:lpstr>
      <vt:lpstr>Slide 3</vt:lpstr>
      <vt:lpstr>Историја</vt:lpstr>
      <vt:lpstr>Примјена</vt:lpstr>
      <vt:lpstr>ПОЧИЊЕМО СА ПРОГРАМИРАЊЕМ </vt:lpstr>
      <vt:lpstr>Покретање програма</vt:lpstr>
      <vt:lpstr>Коментари</vt:lpstr>
      <vt:lpstr>Сепаратор наредби</vt:lpstr>
      <vt:lpstr>Нека лексичка правила</vt:lpstr>
      <vt:lpstr>Slide 11</vt:lpstr>
      <vt:lpstr>Типови и вриједности</vt:lpstr>
      <vt:lpstr>Slide 13</vt:lpstr>
      <vt:lpstr>Slide 14</vt:lpstr>
      <vt:lpstr> Nil</vt:lpstr>
      <vt:lpstr>Boolean</vt:lpstr>
      <vt:lpstr>Slide 17</vt:lpstr>
      <vt:lpstr>Number</vt:lpstr>
      <vt:lpstr>Slide 19</vt:lpstr>
      <vt:lpstr>String</vt:lpstr>
      <vt:lpstr>Slide 21</vt:lpstr>
      <vt:lpstr>Slide 22</vt:lpstr>
      <vt:lpstr>Slide 23</vt:lpstr>
      <vt:lpstr>Slide 24</vt:lpstr>
      <vt:lpstr>Slide 25</vt:lpstr>
      <vt:lpstr>Slide 26</vt:lpstr>
      <vt:lpstr>Table</vt:lpstr>
      <vt:lpstr>Slide 28</vt:lpstr>
      <vt:lpstr>Slide 29</vt:lpstr>
      <vt:lpstr>Slide 30</vt:lpstr>
      <vt:lpstr>Slide 31</vt:lpstr>
      <vt:lpstr>Function</vt:lpstr>
      <vt:lpstr>userdata и thread</vt:lpstr>
      <vt:lpstr>Кратак тест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ЛУА КУРС</dc:title>
  <dc:creator>Игор Томић</dc:creator>
  <cp:lastModifiedBy>Korisnik</cp:lastModifiedBy>
  <cp:revision>81</cp:revision>
  <dcterms:created xsi:type="dcterms:W3CDTF">2006-08-16T00:00:00Z</dcterms:created>
  <dcterms:modified xsi:type="dcterms:W3CDTF">2014-08-17T21:39:31Z</dcterms:modified>
</cp:coreProperties>
</file>