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dirty="0"/>
              <a:t>Mean Decrease Gini</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ES"/>
        </a:p>
      </c:txPr>
    </c:title>
    <c:autoTitleDeleted val="0"/>
    <c:plotArea>
      <c:layout/>
      <c:barChart>
        <c:barDir val="col"/>
        <c:grouping val="clustered"/>
        <c:varyColors val="0"/>
        <c:ser>
          <c:idx val="0"/>
          <c:order val="0"/>
          <c:tx>
            <c:strRef>
              <c:f>Hoja1!$E$6</c:f>
              <c:strCache>
                <c:ptCount val="1"/>
              </c:strCache>
            </c:strRef>
          </c:tx>
          <c:spPr>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Hoja1!$D$7:$D$16</c:f>
              <c:strCache>
                <c:ptCount val="10"/>
                <c:pt idx="0">
                  <c:v>X1</c:v>
                </c:pt>
                <c:pt idx="1">
                  <c:v>X2</c:v>
                </c:pt>
                <c:pt idx="2">
                  <c:v>X3</c:v>
                </c:pt>
                <c:pt idx="3">
                  <c:v>X4</c:v>
                </c:pt>
                <c:pt idx="4">
                  <c:v>X5</c:v>
                </c:pt>
                <c:pt idx="5">
                  <c:v>X6</c:v>
                </c:pt>
                <c:pt idx="6">
                  <c:v>X7</c:v>
                </c:pt>
                <c:pt idx="7">
                  <c:v>X8</c:v>
                </c:pt>
                <c:pt idx="8">
                  <c:v>X9</c:v>
                </c:pt>
                <c:pt idx="9">
                  <c:v>X10</c:v>
                </c:pt>
              </c:strCache>
            </c:strRef>
          </c:cat>
          <c:val>
            <c:numRef>
              <c:f>Hoja1!$E$7:$E$16</c:f>
              <c:numCache>
                <c:formatCode>#,##0</c:formatCode>
                <c:ptCount val="10"/>
                <c:pt idx="0">
                  <c:v>1803727</c:v>
                </c:pt>
                <c:pt idx="1">
                  <c:v>1810381</c:v>
                </c:pt>
                <c:pt idx="2">
                  <c:v>1795507</c:v>
                </c:pt>
                <c:pt idx="3">
                  <c:v>1802450</c:v>
                </c:pt>
                <c:pt idx="4">
                  <c:v>1794330</c:v>
                </c:pt>
                <c:pt idx="5">
                  <c:v>1799663</c:v>
                </c:pt>
                <c:pt idx="6">
                  <c:v>1809552</c:v>
                </c:pt>
                <c:pt idx="7">
                  <c:v>1811083</c:v>
                </c:pt>
                <c:pt idx="8">
                  <c:v>1797759</c:v>
                </c:pt>
                <c:pt idx="9">
                  <c:v>1797270</c:v>
                </c:pt>
              </c:numCache>
            </c:numRef>
          </c:val>
          <c:extLst>
            <c:ext xmlns:c16="http://schemas.microsoft.com/office/drawing/2014/chart" uri="{C3380CC4-5D6E-409C-BE32-E72D297353CC}">
              <c16:uniqueId val="{00000000-55E4-4993-A1DC-51AD3CB05A22}"/>
            </c:ext>
          </c:extLst>
        </c:ser>
        <c:dLbls>
          <c:showLegendKey val="0"/>
          <c:showVal val="0"/>
          <c:showCatName val="0"/>
          <c:showSerName val="0"/>
          <c:showPercent val="0"/>
          <c:showBubbleSize val="0"/>
        </c:dLbls>
        <c:gapWidth val="100"/>
        <c:overlap val="-24"/>
        <c:axId val="196565855"/>
        <c:axId val="76678335"/>
      </c:barChart>
      <c:catAx>
        <c:axId val="196565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ES"/>
          </a:p>
        </c:txPr>
        <c:crossAx val="76678335"/>
        <c:crosses val="autoZero"/>
        <c:auto val="1"/>
        <c:lblAlgn val="ctr"/>
        <c:lblOffset val="100"/>
        <c:noMultiLvlLbl val="0"/>
      </c:catAx>
      <c:valAx>
        <c:axId val="76678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ES" dirty="0"/>
                  <a:t>Gini</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E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ES"/>
          </a:p>
        </c:txPr>
        <c:crossAx val="19656585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400" b="0" i="0" u="none" strike="noStrike" kern="1200" baseline="0">
                <a:solidFill>
                  <a:schemeClr val="tx1">
                    <a:lumMod val="50000"/>
                    <a:lumOff val="50000"/>
                  </a:schemeClr>
                </a:solidFill>
                <a:latin typeface="+mn-lt"/>
                <a:ea typeface="+mn-ea"/>
                <a:cs typeface="+mn-cs"/>
              </a:defRPr>
            </a:pPr>
            <a:endParaRPr lang="es-ES"/>
          </a:p>
        </c:txPr>
      </c:dTable>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E056F-FF68-4DDA-BA7B-C2F36B0DC323}" type="datetimeFigureOut">
              <a:rPr lang="es-ES" smtClean="0"/>
              <a:t>21/08/2023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07834-9F80-47E1-AA33-B347DEA48EC8}" type="slidenum">
              <a:rPr lang="es-ES" smtClean="0"/>
              <a:t>‹Nº›</a:t>
            </a:fld>
            <a:endParaRPr lang="es-ES" dirty="0"/>
          </a:p>
        </p:txBody>
      </p:sp>
    </p:spTree>
    <p:extLst>
      <p:ext uri="{BB962C8B-B14F-4D97-AF65-F5344CB8AC3E}">
        <p14:creationId xmlns:p14="http://schemas.microsoft.com/office/powerpoint/2010/main" val="79766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9B07834-9F80-47E1-AA33-B347DEA48EC8}" type="slidenum">
              <a:rPr lang="es-ES" smtClean="0"/>
              <a:t>8</a:t>
            </a:fld>
            <a:endParaRPr lang="es-ES" dirty="0"/>
          </a:p>
        </p:txBody>
      </p:sp>
    </p:spTree>
    <p:extLst>
      <p:ext uri="{BB962C8B-B14F-4D97-AF65-F5344CB8AC3E}">
        <p14:creationId xmlns:p14="http://schemas.microsoft.com/office/powerpoint/2010/main" val="1582304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50011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328122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2771318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dirty="0"/>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695569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1617881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80786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2912600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4173158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2108269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139888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248719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260877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221270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331" y="2288260"/>
            <a:ext cx="3829520" cy="205514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3" name="Content Placeholder 5"/>
          <p:cNvSpPr>
            <a:spLocks noGrp="1"/>
          </p:cNvSpPr>
          <p:nvPr>
            <p:ph sz="quarter" idx="14"/>
          </p:nvPr>
        </p:nvSpPr>
        <p:spPr>
          <a:xfrm>
            <a:off x="4629150" y="2288260"/>
            <a:ext cx="3829051" cy="205514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124460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315273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219253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29663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1EB5C9-1307-BA42-ABA2-0BC069CD8E7F}" type="datetimeFigureOut">
              <a:rPr lang="en-US" smtClean="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dirty="0"/>
          </a:p>
        </p:txBody>
      </p:sp>
    </p:spTree>
    <p:extLst>
      <p:ext uri="{BB962C8B-B14F-4D97-AF65-F5344CB8AC3E}">
        <p14:creationId xmlns:p14="http://schemas.microsoft.com/office/powerpoint/2010/main" val="144028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241EB5C9-1307-BA42-ABA2-0BC069CD8E7F}" type="datetimeFigureOut">
              <a:rPr lang="en-US" smtClean="0"/>
              <a:t>8/21/2023</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C5EF2332-01BF-834F-8236-50238282D533}" type="slidenum">
              <a:rPr lang="en-US" smtClean="0"/>
              <a:t>‹Nº›</a:t>
            </a:fld>
            <a:endParaRPr lang="en-US" dirty="0"/>
          </a:p>
        </p:txBody>
      </p:sp>
    </p:spTree>
    <p:extLst>
      <p:ext uri="{BB962C8B-B14F-4D97-AF65-F5344CB8AC3E}">
        <p14:creationId xmlns:p14="http://schemas.microsoft.com/office/powerpoint/2010/main" val="202943518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1.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1554593"/>
            <a:ext cx="6517482" cy="1348511"/>
          </a:xfrm>
        </p:spPr>
        <p:txBody>
          <a:bodyPr>
            <a:normAutofit fontScale="90000"/>
          </a:bodyPr>
          <a:lstStyle/>
          <a:p>
            <a:r>
              <a:rPr b="1" dirty="0">
                <a:solidFill>
                  <a:schemeClr val="tx1">
                    <a:lumMod val="50000"/>
                    <a:lumOff val="50000"/>
                  </a:schemeClr>
                </a:solidFill>
                <a:latin typeface="Lato Extended"/>
              </a:rPr>
              <a:t>trabajo final</a:t>
            </a:r>
            <a:br>
              <a:rPr lang="es-ES" dirty="0"/>
            </a:br>
            <a:r>
              <a:rPr lang="es-ES" b="1" i="0" dirty="0">
                <a:solidFill>
                  <a:srgbClr val="666666"/>
                </a:solidFill>
                <a:effectLst/>
                <a:latin typeface="Lato Extended"/>
              </a:rPr>
              <a:t>Estadística para Data Science - junio 2023</a:t>
            </a:r>
            <a:br>
              <a:rPr lang="es-ES" b="1" i="0" dirty="0">
                <a:solidFill>
                  <a:srgbClr val="666666"/>
                </a:solidFill>
                <a:effectLst/>
                <a:latin typeface="Lato Extended"/>
              </a:rPr>
            </a:br>
            <a:endParaRPr dirty="0"/>
          </a:p>
        </p:txBody>
      </p:sp>
      <p:sp>
        <p:nvSpPr>
          <p:cNvPr id="3" name="Subtitle 2"/>
          <p:cNvSpPr>
            <a:spLocks noGrp="1"/>
          </p:cNvSpPr>
          <p:nvPr>
            <p:ph type="subTitle" idx="1"/>
          </p:nvPr>
        </p:nvSpPr>
        <p:spPr>
          <a:xfrm>
            <a:off x="1092279" y="2360089"/>
            <a:ext cx="6517482" cy="1086030"/>
          </a:xfrm>
        </p:spPr>
        <p:txBody>
          <a:bodyPr>
            <a:normAutofit/>
          </a:bodyPr>
          <a:lstStyle/>
          <a:p>
            <a:pPr marL="0" lvl="0" indent="0">
              <a:buNone/>
            </a:pPr>
            <a:br>
              <a:rPr dirty="0"/>
            </a:br>
            <a:br>
              <a:rPr dirty="0"/>
            </a:br>
            <a:r>
              <a:rPr dirty="0"/>
              <a:t>Alvaro Ortuzar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1DC07B4-8103-1B1B-795D-6FCBAAAF9F63}"/>
              </a:ext>
            </a:extLst>
          </p:cNvPr>
          <p:cNvPicPr>
            <a:picLocks noChangeAspect="1"/>
          </p:cNvPicPr>
          <p:nvPr/>
        </p:nvPicPr>
        <p:blipFill>
          <a:blip r:embed="rId2"/>
          <a:stretch>
            <a:fillRect/>
          </a:stretch>
        </p:blipFill>
        <p:spPr>
          <a:xfrm>
            <a:off x="282892" y="2722964"/>
            <a:ext cx="4000499" cy="2311386"/>
          </a:xfrm>
          <a:prstGeom prst="rect">
            <a:avLst/>
          </a:prstGeom>
        </p:spPr>
      </p:pic>
      <p:sp>
        <p:nvSpPr>
          <p:cNvPr id="2" name="Título 1">
            <a:extLst>
              <a:ext uri="{FF2B5EF4-FFF2-40B4-BE49-F238E27FC236}">
                <a16:creationId xmlns:a16="http://schemas.microsoft.com/office/drawing/2014/main" id="{107552C4-5FF5-6337-0AC6-9B46C7E50C57}"/>
              </a:ext>
            </a:extLst>
          </p:cNvPr>
          <p:cNvSpPr>
            <a:spLocks noGrp="1"/>
          </p:cNvSpPr>
          <p:nvPr>
            <p:ph type="title"/>
          </p:nvPr>
        </p:nvSpPr>
        <p:spPr>
          <a:xfrm>
            <a:off x="523399" y="109150"/>
            <a:ext cx="8229600" cy="439490"/>
          </a:xfrm>
        </p:spPr>
        <p:txBody>
          <a:bodyPr>
            <a:noAutofit/>
          </a:bodyPr>
          <a:lstStyle/>
          <a:p>
            <a:r>
              <a:rPr lang="es-ES" sz="1600" dirty="0"/>
              <a:t>¿Identifica algún tipo de relación entre los resultados del análisis del agrupamiento y los del ACP?</a:t>
            </a:r>
          </a:p>
        </p:txBody>
      </p:sp>
      <p:pic>
        <p:nvPicPr>
          <p:cNvPr id="4" name="Imagen 3">
            <a:extLst>
              <a:ext uri="{FF2B5EF4-FFF2-40B4-BE49-F238E27FC236}">
                <a16:creationId xmlns:a16="http://schemas.microsoft.com/office/drawing/2014/main" id="{2B338B21-5EFB-A35C-357F-EFE32EB4768E}"/>
              </a:ext>
            </a:extLst>
          </p:cNvPr>
          <p:cNvPicPr>
            <a:picLocks noChangeAspect="1"/>
          </p:cNvPicPr>
          <p:nvPr/>
        </p:nvPicPr>
        <p:blipFill>
          <a:blip r:embed="rId3"/>
          <a:stretch>
            <a:fillRect/>
          </a:stretch>
        </p:blipFill>
        <p:spPr>
          <a:xfrm>
            <a:off x="282893" y="640787"/>
            <a:ext cx="4000500" cy="2347655"/>
          </a:xfrm>
          <a:prstGeom prst="rect">
            <a:avLst/>
          </a:prstGeom>
        </p:spPr>
      </p:pic>
      <p:pic>
        <p:nvPicPr>
          <p:cNvPr id="6" name="Imagen 5">
            <a:extLst>
              <a:ext uri="{FF2B5EF4-FFF2-40B4-BE49-F238E27FC236}">
                <a16:creationId xmlns:a16="http://schemas.microsoft.com/office/drawing/2014/main" id="{3C2D21FC-A4E2-E722-BB36-870D8B94DC26}"/>
              </a:ext>
            </a:extLst>
          </p:cNvPr>
          <p:cNvPicPr>
            <a:picLocks noChangeAspect="1"/>
          </p:cNvPicPr>
          <p:nvPr/>
        </p:nvPicPr>
        <p:blipFill>
          <a:blip r:embed="rId4"/>
          <a:stretch>
            <a:fillRect/>
          </a:stretch>
        </p:blipFill>
        <p:spPr>
          <a:xfrm>
            <a:off x="4804341" y="3042949"/>
            <a:ext cx="3948658" cy="1991401"/>
          </a:xfrm>
          <a:prstGeom prst="rect">
            <a:avLst/>
          </a:prstGeom>
        </p:spPr>
      </p:pic>
      <p:pic>
        <p:nvPicPr>
          <p:cNvPr id="7" name="Imagen 6">
            <a:extLst>
              <a:ext uri="{FF2B5EF4-FFF2-40B4-BE49-F238E27FC236}">
                <a16:creationId xmlns:a16="http://schemas.microsoft.com/office/drawing/2014/main" id="{B001AF42-5D22-CCCB-464C-7A71FC2739E3}"/>
              </a:ext>
            </a:extLst>
          </p:cNvPr>
          <p:cNvPicPr>
            <a:picLocks noChangeAspect="1"/>
          </p:cNvPicPr>
          <p:nvPr/>
        </p:nvPicPr>
        <p:blipFill>
          <a:blip r:embed="rId5"/>
          <a:stretch>
            <a:fillRect/>
          </a:stretch>
        </p:blipFill>
        <p:spPr>
          <a:xfrm>
            <a:off x="4800600" y="640788"/>
            <a:ext cx="3952400" cy="2402161"/>
          </a:xfrm>
          <a:prstGeom prst="rect">
            <a:avLst/>
          </a:prstGeom>
        </p:spPr>
      </p:pic>
    </p:spTree>
    <p:extLst>
      <p:ext uri="{BB962C8B-B14F-4D97-AF65-F5344CB8AC3E}">
        <p14:creationId xmlns:p14="http://schemas.microsoft.com/office/powerpoint/2010/main" val="303625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5AB57A-12D6-D0AE-15E0-ED3C740012B3}"/>
              </a:ext>
            </a:extLst>
          </p:cNvPr>
          <p:cNvSpPr>
            <a:spLocks noGrp="1"/>
          </p:cNvSpPr>
          <p:nvPr>
            <p:ph type="title"/>
          </p:nvPr>
        </p:nvSpPr>
        <p:spPr>
          <a:xfrm>
            <a:off x="1115817" y="300442"/>
            <a:ext cx="6683765" cy="960668"/>
          </a:xfrm>
        </p:spPr>
        <p:txBody>
          <a:bodyPr>
            <a:noAutofit/>
          </a:bodyPr>
          <a:lstStyle/>
          <a:p>
            <a:r>
              <a:rPr lang="es-ES" sz="1600" b="1" i="0" u="none" strike="noStrike" baseline="0" dirty="0">
                <a:solidFill>
                  <a:schemeClr val="accent5">
                    <a:lumMod val="50000"/>
                  </a:schemeClr>
                </a:solidFill>
                <a:latin typeface="Calibri" panose="020F0502020204030204" pitchFamily="34" charset="0"/>
              </a:rPr>
              <a:t>Parte 3º </a:t>
            </a:r>
            <a:br>
              <a:rPr lang="es-ES" sz="1600" b="1" i="0" u="none" strike="noStrike" baseline="0" dirty="0">
                <a:solidFill>
                  <a:schemeClr val="accent2">
                    <a:lumMod val="75000"/>
                  </a:schemeClr>
                </a:solidFill>
                <a:latin typeface="Calibri" panose="020F0502020204030204" pitchFamily="34" charset="0"/>
              </a:rPr>
            </a:br>
            <a:r>
              <a:rPr lang="es-ES" sz="1800" b="1" i="1" u="none" strike="noStrike" baseline="0" dirty="0">
                <a:solidFill>
                  <a:srgbClr val="800000"/>
                </a:solidFill>
                <a:latin typeface="Calibri" panose="020F0502020204030204" pitchFamily="34" charset="0"/>
              </a:rPr>
              <a:t>Presentación del proyecto – Final de la semana 9</a:t>
            </a:r>
            <a:endParaRPr lang="es-ES" sz="1600" dirty="0"/>
          </a:p>
        </p:txBody>
      </p:sp>
      <p:sp>
        <p:nvSpPr>
          <p:cNvPr id="5" name="CuadroTexto 4">
            <a:extLst>
              <a:ext uri="{FF2B5EF4-FFF2-40B4-BE49-F238E27FC236}">
                <a16:creationId xmlns:a16="http://schemas.microsoft.com/office/drawing/2014/main" id="{58B5E7BD-0F58-B760-30BE-65F6CE55A10C}"/>
              </a:ext>
            </a:extLst>
          </p:cNvPr>
          <p:cNvSpPr txBox="1"/>
          <p:nvPr/>
        </p:nvSpPr>
        <p:spPr>
          <a:xfrm>
            <a:off x="228599" y="1017478"/>
            <a:ext cx="8458200" cy="3108543"/>
          </a:xfrm>
          <a:prstGeom prst="rect">
            <a:avLst/>
          </a:prstGeom>
          <a:noFill/>
        </p:spPr>
        <p:txBody>
          <a:bodyPr wrap="square">
            <a:spAutoFit/>
          </a:bodyPr>
          <a:lstStyle/>
          <a:p>
            <a:pPr algn="l"/>
            <a:endParaRPr lang="es-ES" sz="2000" b="0" i="0" u="none" strike="noStrike" baseline="0" dirty="0">
              <a:solidFill>
                <a:srgbClr val="000000"/>
              </a:solidFill>
              <a:latin typeface="Calibri" panose="020F0502020204030204" pitchFamily="34" charset="0"/>
            </a:endParaRPr>
          </a:p>
          <a:p>
            <a:r>
              <a:rPr lang="es-ES" sz="1800" b="0" i="0" u="none" strike="noStrike" baseline="0" dirty="0">
                <a:solidFill>
                  <a:srgbClr val="000000"/>
                </a:solidFill>
                <a:latin typeface="Calibri" panose="020F0502020204030204" pitchFamily="34" charset="0"/>
              </a:rPr>
              <a:t>Resultados de los modelos lineales, de análisis de la varianza o de regresión logística relevantes. </a:t>
            </a:r>
          </a:p>
          <a:p>
            <a:endParaRPr lang="es-ES" sz="1800" b="0" i="0" u="none" strike="noStrike" baseline="0" dirty="0">
              <a:solidFill>
                <a:srgbClr val="000000"/>
              </a:solidFill>
              <a:latin typeface="Calibri" panose="020F0502020204030204" pitchFamily="34" charset="0"/>
            </a:endParaRPr>
          </a:p>
          <a:p>
            <a:r>
              <a:rPr lang="es-ES" sz="1400" b="0" i="0" u="none" strike="noStrike" baseline="0" dirty="0">
                <a:solidFill>
                  <a:srgbClr val="000000"/>
                </a:solidFill>
                <a:latin typeface="Calibri" panose="020F0502020204030204" pitchFamily="34" charset="0"/>
              </a:rPr>
              <a:t>• </a:t>
            </a:r>
            <a:r>
              <a:rPr lang="es-ES" sz="1800" b="0" i="0" u="none" strike="noStrike" baseline="0" dirty="0">
                <a:solidFill>
                  <a:srgbClr val="000000"/>
                </a:solidFill>
                <a:latin typeface="Calibri" panose="020F0502020204030204" pitchFamily="34" charset="0"/>
              </a:rPr>
              <a:t>Resultados de cualquier otro modelo relevante. </a:t>
            </a:r>
          </a:p>
          <a:p>
            <a:endParaRPr lang="es-ES" sz="1800" b="0" i="0" u="none" strike="noStrike" baseline="0" dirty="0">
              <a:solidFill>
                <a:srgbClr val="000000"/>
              </a:solidFill>
              <a:latin typeface="Calibri" panose="020F0502020204030204" pitchFamily="34" charset="0"/>
            </a:endParaRPr>
          </a:p>
          <a:p>
            <a:r>
              <a:rPr lang="es-ES" sz="1400" b="0" i="0" u="none" strike="noStrike" baseline="0" dirty="0">
                <a:solidFill>
                  <a:srgbClr val="000000"/>
                </a:solidFill>
                <a:latin typeface="Calibri" panose="020F0502020204030204" pitchFamily="34" charset="0"/>
              </a:rPr>
              <a:t>• </a:t>
            </a:r>
            <a:r>
              <a:rPr lang="es-ES" b="0" i="0" u="none" strike="noStrike" baseline="0" dirty="0">
                <a:solidFill>
                  <a:srgbClr val="000000"/>
                </a:solidFill>
                <a:latin typeface="Calibri" panose="020F0502020204030204" pitchFamily="34" charset="0"/>
              </a:rPr>
              <a:t>Conclusiones e información útil relativa al problema obtenidas del análisis. </a:t>
            </a:r>
          </a:p>
          <a:p>
            <a:endParaRPr lang="es-ES" sz="1400" b="0" i="0" u="none" strike="noStrike" baseline="0" dirty="0">
              <a:solidFill>
                <a:srgbClr val="000000"/>
              </a:solidFill>
              <a:latin typeface="Calibri" panose="020F0502020204030204" pitchFamily="34" charset="0"/>
            </a:endParaRPr>
          </a:p>
          <a:p>
            <a:r>
              <a:rPr lang="es-ES" sz="1400" b="0" i="0" u="none" strike="noStrike" baseline="0" dirty="0">
                <a:solidFill>
                  <a:srgbClr val="000000"/>
                </a:solidFill>
                <a:latin typeface="Calibri" panose="020F0502020204030204" pitchFamily="34" charset="0"/>
              </a:rPr>
              <a:t>• </a:t>
            </a:r>
            <a:r>
              <a:rPr lang="es-ES" sz="1800" b="0" i="0" u="none" strike="noStrike" baseline="0" dirty="0">
                <a:solidFill>
                  <a:srgbClr val="000000"/>
                </a:solidFill>
                <a:latin typeface="Calibri" panose="020F0502020204030204" pitchFamily="34" charset="0"/>
              </a:rPr>
              <a:t>Sugerencias de medidas prácticas para abordar el problema basadas en su análisis.</a:t>
            </a:r>
          </a:p>
          <a:p>
            <a:r>
              <a:rPr lang="es-ES" sz="1800" b="0" i="0" u="none" strike="noStrike" baseline="0" dirty="0">
                <a:solidFill>
                  <a:srgbClr val="000000"/>
                </a:solidFill>
                <a:latin typeface="Calibri" panose="020F0502020204030204" pitchFamily="34" charset="0"/>
              </a:rPr>
              <a:t> </a:t>
            </a:r>
          </a:p>
          <a:p>
            <a:r>
              <a:rPr lang="es-ES" sz="1400" b="0" i="0" u="none" strike="noStrike" baseline="0" dirty="0">
                <a:solidFill>
                  <a:srgbClr val="000000"/>
                </a:solidFill>
                <a:latin typeface="Calibri" panose="020F0502020204030204" pitchFamily="34" charset="0"/>
              </a:rPr>
              <a:t>• </a:t>
            </a:r>
            <a:r>
              <a:rPr lang="es-ES" sz="1800" b="0" i="0" u="none" strike="noStrike" baseline="0" dirty="0">
                <a:solidFill>
                  <a:srgbClr val="000000"/>
                </a:solidFill>
                <a:latin typeface="Calibri" panose="020F0502020204030204" pitchFamily="34" charset="0"/>
              </a:rPr>
              <a:t>Ideas sobre las posibles mejoras y los siguientes pasos necesarios para el proyecto. </a:t>
            </a:r>
          </a:p>
        </p:txBody>
      </p:sp>
    </p:spTree>
    <p:extLst>
      <p:ext uri="{BB962C8B-B14F-4D97-AF65-F5344CB8AC3E}">
        <p14:creationId xmlns:p14="http://schemas.microsoft.com/office/powerpoint/2010/main" val="127405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9EF6B1-6CA5-B2AB-BD82-5B3A63D93DDE}"/>
              </a:ext>
            </a:extLst>
          </p:cNvPr>
          <p:cNvSpPr>
            <a:spLocks noGrp="1"/>
          </p:cNvSpPr>
          <p:nvPr>
            <p:ph type="title"/>
          </p:nvPr>
        </p:nvSpPr>
        <p:spPr>
          <a:xfrm>
            <a:off x="457200" y="525780"/>
            <a:ext cx="8229600" cy="205740"/>
          </a:xfrm>
        </p:spPr>
        <p:txBody>
          <a:bodyPr>
            <a:normAutofit fontScale="90000"/>
          </a:bodyPr>
          <a:lstStyle/>
          <a:p>
            <a:r>
              <a:rPr lang="es-ES" sz="3600" b="0" i="0" u="none" strike="noStrike" baseline="0" dirty="0">
                <a:solidFill>
                  <a:srgbClr val="000000"/>
                </a:solidFill>
                <a:latin typeface="Calibri" panose="020F0502020204030204" pitchFamily="34" charset="0"/>
              </a:rPr>
              <a:t>Resultados de cualquier otro modelo relevante. </a:t>
            </a:r>
            <a:br>
              <a:rPr lang="es-ES" sz="3600" b="0" i="0" u="none" strike="noStrike" baseline="0" dirty="0">
                <a:solidFill>
                  <a:srgbClr val="000000"/>
                </a:solidFill>
                <a:latin typeface="Calibri" panose="020F0502020204030204" pitchFamily="34" charset="0"/>
              </a:rPr>
            </a:br>
            <a:endParaRPr lang="es-ES" dirty="0"/>
          </a:p>
        </p:txBody>
      </p:sp>
      <p:sp>
        <p:nvSpPr>
          <p:cNvPr id="5" name="CuadroTexto 4">
            <a:extLst>
              <a:ext uri="{FF2B5EF4-FFF2-40B4-BE49-F238E27FC236}">
                <a16:creationId xmlns:a16="http://schemas.microsoft.com/office/drawing/2014/main" id="{B424DC21-6E74-19DE-DD50-3F187DF47AAE}"/>
              </a:ext>
            </a:extLst>
          </p:cNvPr>
          <p:cNvSpPr txBox="1"/>
          <p:nvPr/>
        </p:nvSpPr>
        <p:spPr>
          <a:xfrm>
            <a:off x="144780" y="993130"/>
            <a:ext cx="4572000" cy="523220"/>
          </a:xfrm>
          <a:prstGeom prst="rect">
            <a:avLst/>
          </a:prstGeom>
          <a:noFill/>
        </p:spPr>
        <p:txBody>
          <a:bodyPr wrap="square">
            <a:spAutoFit/>
          </a:bodyPr>
          <a:lstStyle/>
          <a:p>
            <a:r>
              <a:rPr lang="es-ES" sz="1400" dirty="0"/>
              <a:t>1-Modelo de clasificación Random Forest.</a:t>
            </a:r>
          </a:p>
          <a:p>
            <a:r>
              <a:rPr lang="es-ES" sz="1400" dirty="0"/>
              <a:t>2-Análisis de Componentes Principales (PCA).</a:t>
            </a:r>
          </a:p>
        </p:txBody>
      </p:sp>
      <p:graphicFrame>
        <p:nvGraphicFramePr>
          <p:cNvPr id="6" name="Gráfico 5">
            <a:extLst>
              <a:ext uri="{FF2B5EF4-FFF2-40B4-BE49-F238E27FC236}">
                <a16:creationId xmlns:a16="http://schemas.microsoft.com/office/drawing/2014/main" id="{E1977BE0-6D16-A24D-D4A9-79D1796E7C1D}"/>
              </a:ext>
            </a:extLst>
          </p:cNvPr>
          <p:cNvGraphicFramePr>
            <a:graphicFrameLocks/>
          </p:cNvGraphicFramePr>
          <p:nvPr>
            <p:extLst>
              <p:ext uri="{D42A27DB-BD31-4B8C-83A1-F6EECF244321}">
                <p14:modId xmlns:p14="http://schemas.microsoft.com/office/powerpoint/2010/main" val="2692281763"/>
              </p:ext>
            </p:extLst>
          </p:nvPr>
        </p:nvGraphicFramePr>
        <p:xfrm>
          <a:off x="144780" y="1687234"/>
          <a:ext cx="4282440" cy="2831426"/>
        </p:xfrm>
        <a:graphic>
          <a:graphicData uri="http://schemas.openxmlformats.org/drawingml/2006/chart">
            <c:chart xmlns:c="http://schemas.openxmlformats.org/drawingml/2006/chart" xmlns:r="http://schemas.openxmlformats.org/officeDocument/2006/relationships" r:id="rId2"/>
          </a:graphicData>
        </a:graphic>
      </p:graphicFrame>
      <p:pic>
        <p:nvPicPr>
          <p:cNvPr id="8" name="Imagen 7">
            <a:extLst>
              <a:ext uri="{FF2B5EF4-FFF2-40B4-BE49-F238E27FC236}">
                <a16:creationId xmlns:a16="http://schemas.microsoft.com/office/drawing/2014/main" id="{2492A66C-12AF-E37E-E413-F2A6CEC207BE}"/>
              </a:ext>
            </a:extLst>
          </p:cNvPr>
          <p:cNvPicPr>
            <a:picLocks noChangeAspect="1"/>
          </p:cNvPicPr>
          <p:nvPr/>
        </p:nvPicPr>
        <p:blipFill>
          <a:blip r:embed="rId3"/>
          <a:stretch>
            <a:fillRect/>
          </a:stretch>
        </p:blipFill>
        <p:spPr>
          <a:xfrm>
            <a:off x="4655075" y="993130"/>
            <a:ext cx="4031724" cy="1802058"/>
          </a:xfrm>
          <a:prstGeom prst="rect">
            <a:avLst/>
          </a:prstGeom>
        </p:spPr>
      </p:pic>
      <p:pic>
        <p:nvPicPr>
          <p:cNvPr id="10" name="Imagen 9">
            <a:extLst>
              <a:ext uri="{FF2B5EF4-FFF2-40B4-BE49-F238E27FC236}">
                <a16:creationId xmlns:a16="http://schemas.microsoft.com/office/drawing/2014/main" id="{3B805EB9-84ED-AEE5-C1F8-58A65A0D3850}"/>
              </a:ext>
            </a:extLst>
          </p:cNvPr>
          <p:cNvPicPr>
            <a:picLocks noChangeAspect="1"/>
          </p:cNvPicPr>
          <p:nvPr/>
        </p:nvPicPr>
        <p:blipFill>
          <a:blip r:embed="rId4"/>
          <a:stretch>
            <a:fillRect/>
          </a:stretch>
        </p:blipFill>
        <p:spPr>
          <a:xfrm>
            <a:off x="4655075" y="2795188"/>
            <a:ext cx="4031725" cy="2018643"/>
          </a:xfrm>
          <a:prstGeom prst="rect">
            <a:avLst/>
          </a:prstGeom>
        </p:spPr>
      </p:pic>
    </p:spTree>
    <p:extLst>
      <p:ext uri="{BB962C8B-B14F-4D97-AF65-F5344CB8AC3E}">
        <p14:creationId xmlns:p14="http://schemas.microsoft.com/office/powerpoint/2010/main" val="356797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97DB5-3E8A-1ACB-C41E-E7F985ED6F29}"/>
              </a:ext>
            </a:extLst>
          </p:cNvPr>
          <p:cNvSpPr>
            <a:spLocks noGrp="1"/>
          </p:cNvSpPr>
          <p:nvPr>
            <p:ph type="title"/>
          </p:nvPr>
        </p:nvSpPr>
        <p:spPr>
          <a:xfrm>
            <a:off x="457200" y="381239"/>
            <a:ext cx="8229600" cy="487441"/>
          </a:xfrm>
        </p:spPr>
        <p:txBody>
          <a:bodyPr>
            <a:normAutofit fontScale="90000"/>
          </a:bodyPr>
          <a:lstStyle/>
          <a:p>
            <a:r>
              <a:rPr lang="es-ES" sz="3200" b="0" i="0" u="none" strike="noStrike" baseline="0" dirty="0">
                <a:solidFill>
                  <a:srgbClr val="000000"/>
                </a:solidFill>
                <a:latin typeface="Calibri" panose="020F0502020204030204" pitchFamily="34" charset="0"/>
              </a:rPr>
              <a:t>Resultados de cualquier otro modelo relevante.</a:t>
            </a:r>
            <a:endParaRPr lang="es-ES" dirty="0"/>
          </a:p>
        </p:txBody>
      </p:sp>
      <p:sp>
        <p:nvSpPr>
          <p:cNvPr id="5" name="CuadroTexto 4">
            <a:extLst>
              <a:ext uri="{FF2B5EF4-FFF2-40B4-BE49-F238E27FC236}">
                <a16:creationId xmlns:a16="http://schemas.microsoft.com/office/drawing/2014/main" id="{F912E7A8-A3B3-1AF9-8541-B0D00CC8ECC1}"/>
              </a:ext>
            </a:extLst>
          </p:cNvPr>
          <p:cNvSpPr txBox="1"/>
          <p:nvPr/>
        </p:nvSpPr>
        <p:spPr>
          <a:xfrm>
            <a:off x="285750" y="1325255"/>
            <a:ext cx="8572500" cy="369332"/>
          </a:xfrm>
          <a:prstGeom prst="rect">
            <a:avLst/>
          </a:prstGeom>
          <a:noFill/>
        </p:spPr>
        <p:txBody>
          <a:bodyPr wrap="square">
            <a:spAutoFit/>
          </a:bodyPr>
          <a:lstStyle/>
          <a:p>
            <a:r>
              <a:rPr lang="es-ES" sz="1800" dirty="0"/>
              <a:t>3-Modelo de Clustering con K-Means.                       4-Modelo de Clustering Jerárquico.</a:t>
            </a:r>
          </a:p>
        </p:txBody>
      </p:sp>
      <p:pic>
        <p:nvPicPr>
          <p:cNvPr id="7" name="Imagen 6">
            <a:extLst>
              <a:ext uri="{FF2B5EF4-FFF2-40B4-BE49-F238E27FC236}">
                <a16:creationId xmlns:a16="http://schemas.microsoft.com/office/drawing/2014/main" id="{F3AE33A1-C747-FB72-D3F5-7AFE3F19A65D}"/>
              </a:ext>
            </a:extLst>
          </p:cNvPr>
          <p:cNvPicPr>
            <a:picLocks noChangeAspect="1"/>
          </p:cNvPicPr>
          <p:nvPr/>
        </p:nvPicPr>
        <p:blipFill>
          <a:blip r:embed="rId2"/>
          <a:stretch>
            <a:fillRect/>
          </a:stretch>
        </p:blipFill>
        <p:spPr>
          <a:xfrm>
            <a:off x="174620" y="1994384"/>
            <a:ext cx="4268580" cy="2193193"/>
          </a:xfrm>
          <a:prstGeom prst="rect">
            <a:avLst/>
          </a:prstGeom>
        </p:spPr>
      </p:pic>
      <p:pic>
        <p:nvPicPr>
          <p:cNvPr id="9" name="Imagen 8">
            <a:extLst>
              <a:ext uri="{FF2B5EF4-FFF2-40B4-BE49-F238E27FC236}">
                <a16:creationId xmlns:a16="http://schemas.microsoft.com/office/drawing/2014/main" id="{99BD1743-AEF2-F151-CF38-545227BBA25D}"/>
              </a:ext>
            </a:extLst>
          </p:cNvPr>
          <p:cNvPicPr>
            <a:picLocks noChangeAspect="1"/>
          </p:cNvPicPr>
          <p:nvPr/>
        </p:nvPicPr>
        <p:blipFill>
          <a:blip r:embed="rId3"/>
          <a:stretch>
            <a:fillRect/>
          </a:stretch>
        </p:blipFill>
        <p:spPr>
          <a:xfrm>
            <a:off x="4443200" y="1988073"/>
            <a:ext cx="4363891" cy="2193193"/>
          </a:xfrm>
          <a:prstGeom prst="rect">
            <a:avLst/>
          </a:prstGeom>
        </p:spPr>
      </p:pic>
    </p:spTree>
    <p:extLst>
      <p:ext uri="{BB962C8B-B14F-4D97-AF65-F5344CB8AC3E}">
        <p14:creationId xmlns:p14="http://schemas.microsoft.com/office/powerpoint/2010/main" val="94474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2251D-6BC8-F5B3-A19C-5BF8DF5FB2CA}"/>
              </a:ext>
            </a:extLst>
          </p:cNvPr>
          <p:cNvSpPr>
            <a:spLocks noGrp="1"/>
          </p:cNvSpPr>
          <p:nvPr>
            <p:ph type="title"/>
          </p:nvPr>
        </p:nvSpPr>
        <p:spPr>
          <a:xfrm>
            <a:off x="220980" y="468254"/>
            <a:ext cx="8229600" cy="578881"/>
          </a:xfrm>
        </p:spPr>
        <p:txBody>
          <a:bodyPr>
            <a:normAutofit fontScale="90000"/>
          </a:bodyPr>
          <a:lstStyle/>
          <a:p>
            <a:r>
              <a:rPr lang="es-ES" b="0" i="0" u="none" strike="noStrike" baseline="0" dirty="0">
                <a:solidFill>
                  <a:srgbClr val="000000"/>
                </a:solidFill>
                <a:latin typeface="Calibri" panose="020F0502020204030204" pitchFamily="34" charset="0"/>
              </a:rPr>
              <a:t>Conclusiones, análisis y sugerencias.</a:t>
            </a:r>
            <a:br>
              <a:rPr lang="es-ES" b="0" i="0" u="none" strike="noStrike" baseline="0" dirty="0">
                <a:solidFill>
                  <a:srgbClr val="000000"/>
                </a:solidFill>
                <a:latin typeface="Calibri" panose="020F0502020204030204" pitchFamily="34" charset="0"/>
              </a:rPr>
            </a:br>
            <a:endParaRPr lang="es-ES" dirty="0"/>
          </a:p>
        </p:txBody>
      </p:sp>
      <p:sp>
        <p:nvSpPr>
          <p:cNvPr id="4" name="CuadroTexto 3">
            <a:extLst>
              <a:ext uri="{FF2B5EF4-FFF2-40B4-BE49-F238E27FC236}">
                <a16:creationId xmlns:a16="http://schemas.microsoft.com/office/drawing/2014/main" id="{B2B65298-BB7B-3893-911B-6C6BAFFEBFEF}"/>
              </a:ext>
            </a:extLst>
          </p:cNvPr>
          <p:cNvSpPr txBox="1"/>
          <p:nvPr/>
        </p:nvSpPr>
        <p:spPr>
          <a:xfrm>
            <a:off x="541020" y="1047135"/>
            <a:ext cx="3794760" cy="2344231"/>
          </a:xfrm>
          <a:prstGeom prst="rect">
            <a:avLst/>
          </a:prstGeom>
          <a:noFill/>
        </p:spPr>
        <p:txBody>
          <a:bodyPr wrap="square">
            <a:spAutoFit/>
          </a:bodyPr>
          <a:lstStyle/>
          <a:p>
            <a:pPr>
              <a:lnSpc>
                <a:spcPct val="107000"/>
              </a:lnSpc>
              <a:spcAft>
                <a:spcPts val="800"/>
              </a:spcAft>
            </a:pPr>
            <a:r>
              <a:rPr lang="es-E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Conclusiones e Informaci</a:t>
            </a:r>
            <a:r>
              <a:rPr lang="es-ES" sz="1400" b="1" kern="100" dirty="0">
                <a:effectLst/>
                <a:latin typeface="Calibri" panose="020F0502020204030204" pitchFamily="34" charset="0"/>
                <a:ea typeface="Calibri" panose="020F0502020204030204" pitchFamily="34" charset="0"/>
                <a:cs typeface="Calibri" panose="020F0502020204030204" pitchFamily="34" charset="0"/>
              </a:rPr>
              <a:t>ó</a:t>
            </a: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n Obtenida</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Patrones Temporales</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Rendimiento de Jugadores</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Importancia de Variables</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Agrupamientos de Equipos</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An</a:t>
            </a:r>
            <a:r>
              <a:rPr lang="es-ES" sz="1400" kern="100" dirty="0">
                <a:effectLst/>
                <a:latin typeface="Calibri" panose="020F0502020204030204" pitchFamily="34" charset="0"/>
                <a:ea typeface="Calibri" panose="020F0502020204030204" pitchFamily="34" charset="0"/>
                <a:cs typeface="Calibri" panose="020F0502020204030204" pitchFamily="34" charset="0"/>
              </a:rPr>
              <a:t>á</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lisis de Componentes Principales</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 Visión Global del Juego</a:t>
            </a:r>
          </a:p>
        </p:txBody>
      </p:sp>
      <p:sp>
        <p:nvSpPr>
          <p:cNvPr id="6" name="CuadroTexto 5">
            <a:extLst>
              <a:ext uri="{FF2B5EF4-FFF2-40B4-BE49-F238E27FC236}">
                <a16:creationId xmlns:a16="http://schemas.microsoft.com/office/drawing/2014/main" id="{4DE8C881-BE55-EE2B-F694-F0BB85FF3E8F}"/>
              </a:ext>
            </a:extLst>
          </p:cNvPr>
          <p:cNvSpPr txBox="1"/>
          <p:nvPr/>
        </p:nvSpPr>
        <p:spPr>
          <a:xfrm>
            <a:off x="4419600" y="1047135"/>
            <a:ext cx="3962400" cy="3676648"/>
          </a:xfrm>
          <a:prstGeom prst="rect">
            <a:avLst/>
          </a:prstGeom>
          <a:noFill/>
        </p:spPr>
        <p:txBody>
          <a:bodyPr wrap="square">
            <a:spAutoFit/>
          </a:bodyPr>
          <a:lstStyle/>
          <a:p>
            <a:pPr>
              <a:lnSpc>
                <a:spcPct val="107000"/>
              </a:lnSpc>
              <a:spcAft>
                <a:spcPts val="800"/>
              </a:spcAft>
            </a:pPr>
            <a:r>
              <a:rPr lang="es-ES" sz="1600" b="1" kern="100" dirty="0">
                <a:latin typeface="Calibri" panose="020F0502020204030204" pitchFamily="34" charset="0"/>
                <a:ea typeface="Calibri" panose="020F0502020204030204" pitchFamily="34" charset="0"/>
                <a:cs typeface="Times New Roman" panose="02020603050405020304" pitchFamily="18" charset="0"/>
              </a:rPr>
              <a:t>  </a:t>
            </a: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Sugerencias de Medidas Prácticas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Entrenamiento Espec</a:t>
            </a:r>
            <a:r>
              <a:rPr lang="es-ES" sz="1400" kern="100" dirty="0">
                <a:effectLst/>
                <a:latin typeface="Calibri" panose="020F0502020204030204" pitchFamily="34" charset="0"/>
                <a:ea typeface="Calibri" panose="020F0502020204030204" pitchFamily="34" charset="0"/>
                <a:cs typeface="Calibri" panose="020F0502020204030204" pitchFamily="34" charset="0"/>
              </a:rPr>
              <a:t>í</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fico</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Selecci</a:t>
            </a:r>
            <a:r>
              <a:rPr lang="es-ES" sz="1400" kern="100" dirty="0">
                <a:effectLst/>
                <a:latin typeface="Calibri" panose="020F0502020204030204" pitchFamily="34" charset="0"/>
                <a:ea typeface="Calibri" panose="020F0502020204030204" pitchFamily="34" charset="0"/>
                <a:cs typeface="Calibri" panose="020F0502020204030204" pitchFamily="34" charset="0"/>
              </a:rPr>
              <a:t>ó</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n de Jugadores</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Estad</a:t>
            </a:r>
            <a:r>
              <a:rPr lang="es-ES" sz="1400" kern="100" dirty="0">
                <a:effectLst/>
                <a:latin typeface="Calibri" panose="020F0502020204030204" pitchFamily="34" charset="0"/>
                <a:ea typeface="Calibri" panose="020F0502020204030204" pitchFamily="34" charset="0"/>
                <a:cs typeface="Calibri" panose="020F0502020204030204" pitchFamily="34" charset="0"/>
              </a:rPr>
              <a:t>í</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sticas Relevantes en Tiempo Real</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An</a:t>
            </a:r>
            <a:r>
              <a:rPr lang="es-ES" sz="1400" kern="100" dirty="0">
                <a:effectLst/>
                <a:latin typeface="Calibri" panose="020F0502020204030204" pitchFamily="34" charset="0"/>
                <a:ea typeface="Calibri" panose="020F0502020204030204" pitchFamily="34" charset="0"/>
                <a:cs typeface="Calibri" panose="020F0502020204030204" pitchFamily="34" charset="0"/>
              </a:rPr>
              <a:t>á</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lisis de Oponentes</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Desarrollo de J</a:t>
            </a:r>
            <a:r>
              <a:rPr lang="es-ES" sz="1400" kern="100" dirty="0">
                <a:effectLst/>
                <a:latin typeface="Calibri" panose="020F0502020204030204" pitchFamily="34" charset="0"/>
                <a:ea typeface="Calibri" panose="020F0502020204030204" pitchFamily="34" charset="0"/>
                <a:cs typeface="Calibri" panose="020F0502020204030204" pitchFamily="34" charset="0"/>
              </a:rPr>
              <a:t>ó</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venes Talentos</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Revisi</a:t>
            </a:r>
            <a:r>
              <a:rPr lang="es-ES" sz="1400" kern="100" dirty="0">
                <a:effectLst/>
                <a:latin typeface="Calibri" panose="020F0502020204030204" pitchFamily="34" charset="0"/>
                <a:ea typeface="Calibri" panose="020F0502020204030204" pitchFamily="34" charset="0"/>
                <a:cs typeface="Calibri" panose="020F0502020204030204" pitchFamily="34" charset="0"/>
              </a:rPr>
              <a:t>ó</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n de Estrategias de Temporada</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Diversificaci</a:t>
            </a:r>
            <a:r>
              <a:rPr lang="es-ES" sz="1400" kern="100" dirty="0">
                <a:effectLst/>
                <a:latin typeface="Calibri" panose="020F0502020204030204" pitchFamily="34" charset="0"/>
                <a:ea typeface="Calibri" panose="020F0502020204030204" pitchFamily="34" charset="0"/>
                <a:cs typeface="Calibri" panose="020F0502020204030204" pitchFamily="34" charset="0"/>
              </a:rPr>
              <a:t>ó</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n de Juego</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Monitoreo Continuo de Rendimiento</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a:effectLst/>
                <a:latin typeface="Calibri" panose="020F0502020204030204" pitchFamily="34" charset="0"/>
                <a:ea typeface="Calibri" panose="020F0502020204030204" pitchFamily="34" charset="0"/>
                <a:cs typeface="Calibri" panose="020F0502020204030204" pitchFamily="34" charset="0"/>
              </a:rPr>
              <a: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Integraci</a:t>
            </a:r>
            <a:r>
              <a:rPr lang="es-ES" sz="1400" kern="100" dirty="0">
                <a:effectLst/>
                <a:latin typeface="Calibri" panose="020F0502020204030204" pitchFamily="34" charset="0"/>
                <a:ea typeface="Calibri" panose="020F0502020204030204" pitchFamily="34" charset="0"/>
                <a:cs typeface="Calibri" panose="020F0502020204030204" pitchFamily="34" charset="0"/>
              </a:rPr>
              <a:t>ó</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n de Datos Adicionales</a:t>
            </a:r>
          </a:p>
          <a:p>
            <a:pPr>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 Análisis de Video Mejorado</a:t>
            </a: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258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A430F-D285-C7FC-13CE-12847DBD236F}"/>
              </a:ext>
            </a:extLst>
          </p:cNvPr>
          <p:cNvSpPr>
            <a:spLocks noGrp="1"/>
          </p:cNvSpPr>
          <p:nvPr>
            <p:ph type="title"/>
          </p:nvPr>
        </p:nvSpPr>
        <p:spPr>
          <a:xfrm>
            <a:off x="129540" y="567809"/>
            <a:ext cx="8884920" cy="388381"/>
          </a:xfrm>
        </p:spPr>
        <p:txBody>
          <a:bodyPr>
            <a:noAutofit/>
          </a:bodyPr>
          <a:lstStyle/>
          <a:p>
            <a:r>
              <a:rPr lang="es-ES" sz="2800" b="0" i="0" u="none" strike="noStrike" baseline="0" dirty="0">
                <a:solidFill>
                  <a:srgbClr val="000000"/>
                </a:solidFill>
                <a:latin typeface="Calibri" panose="020F0502020204030204" pitchFamily="34" charset="0"/>
              </a:rPr>
              <a:t>Ideas sobre las posibles mejoras y los siguientes pasos necesarios para el proyecto.</a:t>
            </a:r>
            <a:endParaRPr lang="es-ES" sz="2800" dirty="0"/>
          </a:p>
        </p:txBody>
      </p:sp>
      <p:graphicFrame>
        <p:nvGraphicFramePr>
          <p:cNvPr id="5" name="Tabla 4">
            <a:extLst>
              <a:ext uri="{FF2B5EF4-FFF2-40B4-BE49-F238E27FC236}">
                <a16:creationId xmlns:a16="http://schemas.microsoft.com/office/drawing/2014/main" id="{5C2B6B0A-1B17-0025-652D-9449341DAF67}"/>
              </a:ext>
            </a:extLst>
          </p:cNvPr>
          <p:cNvGraphicFramePr>
            <a:graphicFrameLocks noGrp="1"/>
          </p:cNvGraphicFramePr>
          <p:nvPr>
            <p:extLst>
              <p:ext uri="{D42A27DB-BD31-4B8C-83A1-F6EECF244321}">
                <p14:modId xmlns:p14="http://schemas.microsoft.com/office/powerpoint/2010/main" val="871652677"/>
              </p:ext>
            </p:extLst>
          </p:nvPr>
        </p:nvGraphicFramePr>
        <p:xfrm>
          <a:off x="493492" y="1524000"/>
          <a:ext cx="8157016" cy="2095500"/>
        </p:xfrm>
        <a:graphic>
          <a:graphicData uri="http://schemas.openxmlformats.org/drawingml/2006/table">
            <a:tbl>
              <a:tblPr>
                <a:tableStyleId>{2D5ABB26-0587-4C30-8999-92F81FD0307C}</a:tableStyleId>
              </a:tblPr>
              <a:tblGrid>
                <a:gridCol w="3758876">
                  <a:extLst>
                    <a:ext uri="{9D8B030D-6E8A-4147-A177-3AD203B41FA5}">
                      <a16:colId xmlns:a16="http://schemas.microsoft.com/office/drawing/2014/main" val="306064221"/>
                    </a:ext>
                  </a:extLst>
                </a:gridCol>
                <a:gridCol w="4398140">
                  <a:extLst>
                    <a:ext uri="{9D8B030D-6E8A-4147-A177-3AD203B41FA5}">
                      <a16:colId xmlns:a16="http://schemas.microsoft.com/office/drawing/2014/main" val="69442498"/>
                    </a:ext>
                  </a:extLst>
                </a:gridCol>
              </a:tblGrid>
              <a:tr h="281940">
                <a:tc gridSpan="2">
                  <a:txBody>
                    <a:bodyPr/>
                    <a:lstStyle/>
                    <a:p>
                      <a:pPr algn="l" rtl="0" fontAlgn="ctr"/>
                      <a:r>
                        <a:rPr lang="es-ES" sz="1400" u="none" strike="noStrike" dirty="0">
                          <a:effectLst/>
                        </a:rPr>
                        <a:t>                                                    </a:t>
                      </a:r>
                      <a:endParaRPr lang="es-ES" sz="14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s-ES"/>
                    </a:p>
                  </a:txBody>
                  <a:tcPr/>
                </a:tc>
                <a:extLst>
                  <a:ext uri="{0D108BD9-81ED-4DB2-BD59-A6C34878D82A}">
                    <a16:rowId xmlns:a16="http://schemas.microsoft.com/office/drawing/2014/main" val="511715042"/>
                  </a:ext>
                </a:extLst>
              </a:tr>
              <a:tr h="213360">
                <a:tc>
                  <a:txBody>
                    <a:bodyPr/>
                    <a:lstStyle/>
                    <a:p>
                      <a:pPr algn="l" fontAlgn="b"/>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1875285"/>
                  </a:ext>
                </a:extLst>
              </a:tr>
              <a:tr h="266700">
                <a:tc>
                  <a:txBody>
                    <a:bodyPr/>
                    <a:lstStyle/>
                    <a:p>
                      <a:pPr algn="l" rtl="0" fontAlgn="ctr"/>
                      <a:r>
                        <a:rPr lang="es-ES" sz="1400" u="none" strike="noStrike" dirty="0">
                          <a:effectLst/>
                        </a:rPr>
                        <a:t>   ─ Datos Temporales </a:t>
                      </a:r>
                      <a:endParaRPr lang="es-E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s-ES" sz="1400" u="none" strike="noStrike" dirty="0">
                          <a:effectLst/>
                        </a:rPr>
                        <a:t>                        ─ Optimización de Estrategias </a:t>
                      </a:r>
                      <a:endParaRPr lang="es-E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43016095"/>
                  </a:ext>
                </a:extLst>
              </a:tr>
              <a:tr h="266700">
                <a:tc>
                  <a:txBody>
                    <a:bodyPr/>
                    <a:lstStyle/>
                    <a:p>
                      <a:pPr algn="l" rtl="0" fontAlgn="ctr"/>
                      <a:r>
                        <a:rPr lang="es-ES" sz="1400" u="none" strike="noStrike" dirty="0">
                          <a:effectLst/>
                        </a:rPr>
                        <a:t>   ─ Modelos de Serie de Tiempo </a:t>
                      </a:r>
                      <a:endParaRPr lang="es-E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s-ES" sz="1400" u="none" strike="noStrike" dirty="0">
                          <a:effectLst/>
                        </a:rPr>
                        <a:t>                        ─ Segmentación de Jugadores por Posición </a:t>
                      </a:r>
                      <a:endParaRPr lang="es-E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49859312"/>
                  </a:ext>
                </a:extLst>
              </a:tr>
              <a:tr h="266700">
                <a:tc>
                  <a:txBody>
                    <a:bodyPr/>
                    <a:lstStyle/>
                    <a:p>
                      <a:pPr algn="l" rtl="0" fontAlgn="ctr"/>
                      <a:r>
                        <a:rPr lang="es-ES" sz="1400" u="none" strike="noStrike" dirty="0">
                          <a:effectLst/>
                        </a:rPr>
                        <a:t>   ─ Análisis de Redes Sociales </a:t>
                      </a:r>
                      <a:endParaRPr lang="es-E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s-ES" sz="1400" u="none" strike="noStrike" dirty="0">
                          <a:effectLst/>
                        </a:rPr>
                        <a:t>                        ─ Desarrollo de Aplicaciones </a:t>
                      </a:r>
                      <a:endParaRPr lang="es-E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95880986"/>
                  </a:ext>
                </a:extLst>
              </a:tr>
              <a:tr h="266700">
                <a:tc>
                  <a:txBody>
                    <a:bodyPr/>
                    <a:lstStyle/>
                    <a:p>
                      <a:pPr algn="l" rtl="0" fontAlgn="ctr"/>
                      <a:r>
                        <a:rPr lang="es-ES" sz="1400" u="none" strike="noStrike" dirty="0">
                          <a:effectLst/>
                        </a:rPr>
                        <a:t>   ─ Visualizaciones Interactivas </a:t>
                      </a:r>
                      <a:endParaRPr lang="es-E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s-ES" sz="1400" u="none" strike="noStrike" dirty="0">
                          <a:effectLst/>
                        </a:rPr>
                        <a:t>                        ─ Integración con Wearables </a:t>
                      </a:r>
                      <a:endParaRPr lang="es-E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93119341"/>
                  </a:ext>
                </a:extLst>
              </a:tr>
              <a:tr h="266700">
                <a:tc>
                  <a:txBody>
                    <a:bodyPr/>
                    <a:lstStyle/>
                    <a:p>
                      <a:pPr algn="l" rtl="0" fontAlgn="ctr"/>
                      <a:r>
                        <a:rPr lang="es-ES" sz="1400" u="none" strike="noStrike" dirty="0">
                          <a:effectLst/>
                        </a:rPr>
                        <a:t>   ─ Validación Externa </a:t>
                      </a:r>
                      <a:endParaRPr lang="es-E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s-ES" sz="1400" u="none" strike="noStrike" dirty="0">
                          <a:effectLst/>
                        </a:rPr>
                        <a:t>                        ─ Implementación en la Práctica </a:t>
                      </a:r>
                      <a:endParaRPr lang="es-E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35094856"/>
                  </a:ext>
                </a:extLst>
              </a:tr>
              <a:tr h="266700">
                <a:tc>
                  <a:txBody>
                    <a:bodyPr/>
                    <a:lstStyle/>
                    <a:p>
                      <a:pPr algn="l" rtl="0" fontAlgn="ctr"/>
                      <a:r>
                        <a:rPr lang="es-ES" sz="1400" u="none" strike="noStrike" dirty="0">
                          <a:effectLst/>
                        </a:rPr>
                        <a:t>   ─ Modelos de Aprendizaje Profundo </a:t>
                      </a:r>
                      <a:endParaRPr lang="es-E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s-ES" sz="1400" u="none" strike="noStrike" dirty="0">
                          <a:effectLst/>
                        </a:rPr>
                        <a:t>                        ─ Revisión y Actualización Constante </a:t>
                      </a:r>
                      <a:endParaRPr lang="es-E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2878381"/>
                  </a:ext>
                </a:extLst>
              </a:tr>
            </a:tbl>
          </a:graphicData>
        </a:graphic>
      </p:graphicFrame>
    </p:spTree>
    <p:extLst>
      <p:ext uri="{BB962C8B-B14F-4D97-AF65-F5344CB8AC3E}">
        <p14:creationId xmlns:p14="http://schemas.microsoft.com/office/powerpoint/2010/main" val="131814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880"/>
            <a:ext cx="8229600" cy="244439"/>
          </a:xfrm>
        </p:spPr>
        <p:txBody>
          <a:bodyPr>
            <a:noAutofit/>
          </a:bodyPr>
          <a:lstStyle/>
          <a:p>
            <a:pPr marL="0" lvl="0" indent="0">
              <a:buNone/>
            </a:pPr>
            <a:r>
              <a:rPr sz="1400" b="1" dirty="0"/>
              <a:t>1-Definir el problema de forma clara</a:t>
            </a:r>
          </a:p>
        </p:txBody>
      </p:sp>
      <p:sp>
        <p:nvSpPr>
          <p:cNvPr id="3" name="Content Placeholder 2"/>
          <p:cNvSpPr>
            <a:spLocks noGrp="1"/>
          </p:cNvSpPr>
          <p:nvPr>
            <p:ph idx="1"/>
          </p:nvPr>
        </p:nvSpPr>
        <p:spPr>
          <a:xfrm>
            <a:off x="0" y="360898"/>
            <a:ext cx="9144000" cy="4771540"/>
          </a:xfrm>
        </p:spPr>
        <p:txBody>
          <a:bodyPr>
            <a:noAutofit/>
          </a:bodyPr>
          <a:lstStyle/>
          <a:p>
            <a:pPr marL="0" indent="0">
              <a:buNone/>
            </a:pPr>
            <a:r>
              <a:rPr lang="es-ES" sz="800" dirty="0"/>
              <a:t>E</a:t>
            </a:r>
            <a:r>
              <a:rPr sz="800" dirty="0"/>
              <a:t>l problema principal es la necesidad de realizar un análisis completo de las estadísticas de la NBA desde 1979 hasta 2022.</a:t>
            </a:r>
          </a:p>
          <a:p>
            <a:pPr marL="0" lvl="0" indent="0">
              <a:buNone/>
            </a:pPr>
            <a:r>
              <a:rPr sz="800" dirty="0"/>
              <a:t>A continuacion se realizara una limpieza de datos del dataset descargable en Kaggle “NBA Stats from the last 71 Years” por el autor Ricardo Torres Heredia en formato xls, con parametros de optimalidad estadistica para las variables mas representativas presentes.</a:t>
            </a:r>
          </a:p>
          <a:p>
            <a:pPr marL="0" lvl="0" indent="0">
              <a:buNone/>
            </a:pPr>
            <a:endParaRPr lang="es-ES" sz="900" b="1" dirty="0"/>
          </a:p>
          <a:p>
            <a:pPr marL="0" lvl="0" indent="0">
              <a:buNone/>
            </a:pPr>
            <a:r>
              <a:rPr sz="800" b="1" dirty="0"/>
              <a:t>a) Propósito principal del proyecto.</a:t>
            </a:r>
          </a:p>
          <a:p>
            <a:pPr marL="0" lvl="0" indent="0">
              <a:buNone/>
            </a:pPr>
            <a:r>
              <a:rPr sz="800" dirty="0"/>
              <a:t>Utilizar el análisis de datos y las técnicas estadísticas para obtener conocimientos profundos sobre las estadísticas de la NBA, lo cual puede contribuir al desarrollo de estrategias efectivas en el baloncesto profesional.</a:t>
            </a:r>
          </a:p>
          <a:p>
            <a:pPr marL="0" lvl="0" indent="0">
              <a:buNone/>
            </a:pPr>
            <a:r>
              <a:rPr sz="800" b="1" dirty="0"/>
              <a:t>b) Definicion de los objetivos.</a:t>
            </a:r>
          </a:p>
          <a:p>
            <a:pPr marL="0" lvl="0" indent="0">
              <a:buNone/>
            </a:pPr>
            <a:r>
              <a:rPr sz="800" dirty="0"/>
              <a:t>Obtener información relevante y significativa a partir de los datos recopilados para tomar decisiones informadas y hacer recomendaciones relacionadas con el rendimiento de los jugadores, equipos y tendencias en la liga.</a:t>
            </a:r>
          </a:p>
          <a:p>
            <a:pPr marL="0" lvl="0" indent="0">
              <a:buNone/>
            </a:pPr>
            <a:r>
              <a:rPr sz="800" dirty="0"/>
              <a:t>Se busca explorar patrones, correlaciones y relaciones entre las variables estadísticas, así como identificar factores clave que influyen en el éxito de los jugadores y equipos.</a:t>
            </a:r>
          </a:p>
          <a:p>
            <a:pPr marL="0" lvl="0" indent="0">
              <a:buNone/>
            </a:pPr>
            <a:r>
              <a:rPr sz="800" dirty="0"/>
              <a:t>También se pretende aplicar modelos y técnicas de análisis de datos para realizar predicciones, clasificaciones y descubrir información valiosa para la toma de decisiones estratégicas en la NBA.</a:t>
            </a:r>
          </a:p>
          <a:p>
            <a:pPr marL="0" lvl="0" indent="0">
              <a:buNone/>
            </a:pPr>
            <a:r>
              <a:rPr sz="800" b="1" dirty="0"/>
              <a:t>c) Las conclusiones Esperadas del estudio.</a:t>
            </a:r>
          </a:p>
          <a:p>
            <a:pPr marL="0" lvl="0" indent="0">
              <a:buNone/>
            </a:pPr>
            <a:r>
              <a:rPr sz="800" dirty="0"/>
              <a:t>–Se espera obtener una visión completa y detallada del rendimiento de los jugadores y equipos a lo largo de los años, identificando patrones, tendencias y cambios en el juego.</a:t>
            </a:r>
          </a:p>
          <a:p>
            <a:pPr marL="0" lvl="0" indent="0">
              <a:buNone/>
            </a:pPr>
            <a:r>
              <a:rPr sz="800" dirty="0"/>
              <a:t>–Se espera encontrar correlaciones significativas entre diferentes variables, lo que permitirá comprender mejor las relaciones entre los diferentes aspectos del juego y su impacto en los resultados.</a:t>
            </a:r>
          </a:p>
          <a:p>
            <a:pPr marL="0" lvl="0" indent="0">
              <a:buNone/>
            </a:pPr>
            <a:r>
              <a:rPr sz="800" dirty="0"/>
              <a:t>–Se espera obtener insights y hallazgos interesantes sobre los jugadores destacados, equipos dominantes, estrategias efectivas y factores clave para el éxito en la NBA.</a:t>
            </a:r>
          </a:p>
          <a:p>
            <a:pPr marL="0" lvl="0" indent="0">
              <a:buNone/>
            </a:pPr>
            <a:r>
              <a:rPr sz="800" dirty="0"/>
              <a:t>–Se espera proporcionar sugerencias y recomendaciones prácticas para jugadores, entrenadores y equipos basadas en el análisis de los datos, con el objetivo de mejorar el rendimiento y maximizar el éxito en la liga.</a:t>
            </a:r>
          </a:p>
          <a:p>
            <a:pPr marL="0" lvl="0" indent="0">
              <a:buNone/>
            </a:pPr>
            <a:r>
              <a:rPr sz="800" dirty="0"/>
              <a:t>–Se espera resaltar la importancia del análisis de datos en el deporte y demostrar su valor para la toma de decisiones informadas y estratégicas en el baloncesto profesional.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141"/>
            <a:ext cx="8229600" cy="486326"/>
          </a:xfrm>
        </p:spPr>
        <p:txBody>
          <a:bodyPr>
            <a:noAutofit/>
          </a:bodyPr>
          <a:lstStyle/>
          <a:p>
            <a:pPr marL="0" lvl="0" indent="0">
              <a:buNone/>
            </a:pPr>
            <a:r>
              <a:rPr sz="1400" b="1" dirty="0"/>
              <a:t>2-Describir el conjunto de datos que se va a utilizar para el análisis</a:t>
            </a:r>
          </a:p>
        </p:txBody>
      </p:sp>
      <p:sp>
        <p:nvSpPr>
          <p:cNvPr id="3" name="Content Placeholder 2"/>
          <p:cNvSpPr>
            <a:spLocks noGrp="1"/>
          </p:cNvSpPr>
          <p:nvPr>
            <p:ph idx="1"/>
          </p:nvPr>
        </p:nvSpPr>
        <p:spPr>
          <a:xfrm>
            <a:off x="89210" y="475785"/>
            <a:ext cx="8965580" cy="4557132"/>
          </a:xfrm>
        </p:spPr>
        <p:txBody>
          <a:bodyPr>
            <a:normAutofit/>
          </a:bodyPr>
          <a:lstStyle/>
          <a:p>
            <a:pPr marL="0" lvl="0" indent="0">
              <a:buNone/>
            </a:pPr>
            <a:endParaRPr lang="es-ES" sz="1400" dirty="0"/>
          </a:p>
          <a:p>
            <a:pPr marL="0" lvl="0" indent="0">
              <a:buNone/>
            </a:pPr>
            <a:endParaRPr lang="es-ES" sz="1400" dirty="0"/>
          </a:p>
          <a:p>
            <a:pPr marL="0" lvl="0" indent="0">
              <a:buNone/>
            </a:pPr>
            <a:endParaRPr lang="es-ES" sz="1400" dirty="0"/>
          </a:p>
          <a:p>
            <a:r>
              <a:rPr sz="1400" dirty="0"/>
              <a:t>Dataset descargable en Kaggle “NBA Stats from the last 71 Years” por el autor Ricardo Torres Heredia en formato xls, con parametros de optimalidad estadistica para las variables mas representativas presentes.</a:t>
            </a:r>
            <a:endParaRPr lang="es-ES" sz="1400" dirty="0"/>
          </a:p>
          <a:p>
            <a:pPr marL="0" lvl="0" indent="0">
              <a:buNone/>
            </a:pPr>
            <a:endParaRPr lang="es-ES" sz="1400" dirty="0"/>
          </a:p>
          <a:p>
            <a:r>
              <a:rPr sz="1400" dirty="0"/>
              <a:t>Esta presente un archivo en formato excell o xls a parte del algoritmo en cu</a:t>
            </a:r>
            <a:r>
              <a:rPr lang="es-ES" sz="1400" dirty="0"/>
              <a:t>e</a:t>
            </a:r>
            <a:r>
              <a:rPr sz="1400" dirty="0"/>
              <a:t>stion que </a:t>
            </a:r>
            <a:r>
              <a:rPr sz="1400" dirty="0" err="1"/>
              <a:t>pedira</a:t>
            </a:r>
            <a:r>
              <a:rPr sz="1400" dirty="0"/>
              <a:t> </a:t>
            </a:r>
            <a:r>
              <a:rPr sz="1400" dirty="0" err="1"/>
              <a:t>abrir</a:t>
            </a:r>
            <a:r>
              <a:rPr sz="1400" dirty="0"/>
              <a:t> </a:t>
            </a:r>
            <a:r>
              <a:rPr sz="1400" dirty="0" err="1"/>
              <a:t>dicho</a:t>
            </a:r>
            <a:r>
              <a:rPr sz="1400" dirty="0"/>
              <a:t> archivo o </a:t>
            </a:r>
            <a:r>
              <a:rPr sz="1400" dirty="0" err="1"/>
              <a:t>cualquier</a:t>
            </a:r>
            <a:r>
              <a:rPr sz="1400" dirty="0"/>
              <a:t> </a:t>
            </a:r>
            <a:r>
              <a:rPr sz="1400" dirty="0" err="1"/>
              <a:t>otro</a:t>
            </a:r>
            <a:r>
              <a:rPr sz="1400" dirty="0"/>
              <a:t> desde una </a:t>
            </a:r>
            <a:r>
              <a:rPr sz="1400" dirty="0" err="1"/>
              <a:t>ventana</a:t>
            </a:r>
            <a:r>
              <a:rPr sz="1400" dirty="0"/>
              <a:t> </a:t>
            </a:r>
            <a:r>
              <a:rPr sz="1400" dirty="0" err="1"/>
              <a:t>abierta</a:t>
            </a:r>
            <a:r>
              <a:rPr sz="1400" dirty="0"/>
              <a:t> de </a:t>
            </a:r>
            <a:r>
              <a:rPr sz="1400" dirty="0" err="1"/>
              <a:t>descarga</a:t>
            </a:r>
            <a:r>
              <a:rPr sz="1400" dirty="0"/>
              <a:t>, </a:t>
            </a:r>
            <a:r>
              <a:rPr sz="1400" dirty="0" err="1"/>
              <a:t>mediante</a:t>
            </a:r>
            <a:r>
              <a:rPr sz="1400" dirty="0"/>
              <a:t> el </a:t>
            </a:r>
            <a:r>
              <a:rPr sz="1400" dirty="0" err="1"/>
              <a:t>comando</a:t>
            </a:r>
            <a:r>
              <a:rPr sz="1400" dirty="0"/>
              <a:t> “</a:t>
            </a:r>
            <a:r>
              <a:rPr sz="1400" dirty="0" err="1"/>
              <a:t>read_excel</a:t>
            </a:r>
            <a:r>
              <a:rPr sz="1400" dirty="0"/>
              <a:t>(</a:t>
            </a:r>
            <a:r>
              <a:rPr sz="1400" dirty="0" err="1"/>
              <a:t>archivo_excel</a:t>
            </a:r>
            <a:r>
              <a:rPr sz="1400" dirty="0"/>
              <a:t>)” para el </a:t>
            </a:r>
            <a:r>
              <a:rPr sz="1400" dirty="0" err="1"/>
              <a:t>fichero</a:t>
            </a:r>
            <a:r>
              <a:rPr sz="1400" dirty="0"/>
              <a:t> datos donde </a:t>
            </a:r>
            <a:r>
              <a:rPr sz="1400" dirty="0" err="1"/>
              <a:t>estaria</a:t>
            </a:r>
            <a:r>
              <a:rPr sz="1400" dirty="0"/>
              <a:t> </a:t>
            </a:r>
            <a:r>
              <a:rPr sz="1400" dirty="0" err="1"/>
              <a:t>toda</a:t>
            </a:r>
            <a:r>
              <a:rPr sz="1400" dirty="0"/>
              <a:t> la </a:t>
            </a:r>
            <a:r>
              <a:rPr sz="1400" dirty="0" err="1"/>
              <a:t>informacion</a:t>
            </a:r>
            <a:r>
              <a:rPr sz="1400" dirty="0"/>
              <a:t> en la </a:t>
            </a:r>
            <a:r>
              <a:rPr sz="1400" dirty="0" err="1"/>
              <a:t>pestaña</a:t>
            </a:r>
            <a:r>
              <a:rPr sz="1400" dirty="0"/>
              <a:t> </a:t>
            </a:r>
            <a:r>
              <a:rPr sz="1400" dirty="0" err="1"/>
              <a:t>enviorement</a:t>
            </a:r>
            <a:r>
              <a:rPr sz="1400" dirty="0"/>
              <a:t> del </a:t>
            </a:r>
            <a:r>
              <a:rPr sz="1400" dirty="0" err="1"/>
              <a:t>programa</a:t>
            </a:r>
            <a:r>
              <a:rPr sz="1400" dirty="0"/>
              <a:t> Rstudio.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29008"/>
            <a:ext cx="8229600" cy="321845"/>
          </a:xfrm>
        </p:spPr>
        <p:txBody>
          <a:bodyPr>
            <a:noAutofit/>
          </a:bodyPr>
          <a:lstStyle/>
          <a:p>
            <a:pPr marL="0" lvl="0" indent="0">
              <a:buNone/>
            </a:pPr>
            <a:r>
              <a:rPr sz="1400" b="1" dirty="0"/>
              <a:t>3-Detallar los </a:t>
            </a:r>
            <a:r>
              <a:rPr sz="1400" b="1" dirty="0" err="1"/>
              <a:t>procedimientos</a:t>
            </a:r>
            <a:r>
              <a:rPr sz="1400" b="1" dirty="0"/>
              <a:t> de </a:t>
            </a:r>
            <a:r>
              <a:rPr sz="1400" b="1" dirty="0" err="1"/>
              <a:t>limpieza</a:t>
            </a:r>
            <a:r>
              <a:rPr sz="1400" b="1" dirty="0"/>
              <a:t> de datos (</a:t>
            </a:r>
            <a:r>
              <a:rPr sz="1400" b="1" dirty="0" err="1"/>
              <a:t>debe</a:t>
            </a:r>
            <a:r>
              <a:rPr sz="1400" b="1" dirty="0"/>
              <a:t> </a:t>
            </a:r>
            <a:r>
              <a:rPr sz="1400" b="1" dirty="0" err="1"/>
              <a:t>adjuntar</a:t>
            </a:r>
            <a:r>
              <a:rPr sz="1400" b="1" dirty="0"/>
              <a:t> un </a:t>
            </a:r>
            <a:r>
              <a:rPr sz="1400" b="1" dirty="0" err="1"/>
              <a:t>archivo</a:t>
            </a:r>
            <a:r>
              <a:rPr sz="1400" b="1" dirty="0"/>
              <a:t> con los datos </a:t>
            </a:r>
            <a:r>
              <a:rPr sz="1400" b="1" dirty="0" err="1"/>
              <a:t>limpios</a:t>
            </a:r>
            <a:r>
              <a:rPr sz="1400" b="1" dirty="0"/>
              <a:t>)</a:t>
            </a:r>
          </a:p>
        </p:txBody>
      </p:sp>
      <p:sp>
        <p:nvSpPr>
          <p:cNvPr id="3" name="Content Placeholder 2"/>
          <p:cNvSpPr>
            <a:spLocks noGrp="1"/>
          </p:cNvSpPr>
          <p:nvPr>
            <p:ph idx="1"/>
          </p:nvPr>
        </p:nvSpPr>
        <p:spPr>
          <a:xfrm>
            <a:off x="66907" y="379141"/>
            <a:ext cx="9077092" cy="4764359"/>
          </a:xfrm>
        </p:spPr>
        <p:txBody>
          <a:bodyPr>
            <a:normAutofit fontScale="85000" lnSpcReduction="20000"/>
          </a:bodyPr>
          <a:lstStyle/>
          <a:p>
            <a:pPr marL="0" lvl="0" indent="0">
              <a:buNone/>
            </a:pPr>
            <a:endParaRPr lang="es-ES" sz="1400" dirty="0"/>
          </a:p>
          <a:p>
            <a:pPr marL="0" indent="0">
              <a:buNone/>
            </a:pPr>
            <a:r>
              <a:rPr sz="1400" dirty="0"/>
              <a:t>El </a:t>
            </a:r>
            <a:r>
              <a:rPr sz="1400" dirty="0" err="1"/>
              <a:t>proceso</a:t>
            </a:r>
            <a:r>
              <a:rPr sz="1400" dirty="0"/>
              <a:t> de </a:t>
            </a:r>
            <a:r>
              <a:rPr sz="1400" dirty="0" err="1"/>
              <a:t>limpieza</a:t>
            </a:r>
            <a:r>
              <a:rPr sz="1400" dirty="0"/>
              <a:t> de datos</a:t>
            </a:r>
            <a:r>
              <a:rPr lang="es-ES" sz="1400" dirty="0"/>
              <a:t>:</a:t>
            </a:r>
            <a:r>
              <a:rPr sz="1400" dirty="0"/>
              <a:t> </a:t>
            </a:r>
            <a:r>
              <a:rPr lang="es-ES" sz="1400" dirty="0"/>
              <a:t>E</a:t>
            </a:r>
            <a:r>
              <a:rPr sz="1400" dirty="0"/>
              <a:t>s simple en ejecucion pero </a:t>
            </a:r>
            <a:r>
              <a:rPr sz="1400" dirty="0" err="1"/>
              <a:t>ligeramente</a:t>
            </a:r>
            <a:r>
              <a:rPr sz="1400" dirty="0"/>
              <a:t> </a:t>
            </a:r>
            <a:r>
              <a:rPr sz="1400" dirty="0" err="1"/>
              <a:t>complicado</a:t>
            </a:r>
            <a:r>
              <a:rPr sz="1400" dirty="0"/>
              <a:t> en </a:t>
            </a:r>
            <a:r>
              <a:rPr sz="1400" dirty="0" err="1"/>
              <a:t>deteccion</a:t>
            </a:r>
            <a:r>
              <a:rPr sz="1400" dirty="0"/>
              <a:t> de variables </a:t>
            </a:r>
            <a:r>
              <a:rPr sz="1400" dirty="0" err="1"/>
              <a:t>redundantes</a:t>
            </a:r>
            <a:r>
              <a:rPr sz="1400" dirty="0"/>
              <a:t> para un </a:t>
            </a:r>
            <a:r>
              <a:rPr sz="1400" dirty="0" err="1"/>
              <a:t>modelo</a:t>
            </a:r>
            <a:r>
              <a:rPr sz="1400" dirty="0"/>
              <a:t> </a:t>
            </a:r>
            <a:r>
              <a:rPr sz="1400" dirty="0" err="1"/>
              <a:t>satisfactorio</a:t>
            </a:r>
            <a:r>
              <a:rPr sz="1400" dirty="0"/>
              <a:t>.</a:t>
            </a:r>
            <a:endParaRPr lang="es-ES" sz="1400" dirty="0"/>
          </a:p>
          <a:p>
            <a:pPr marL="0" indent="0">
              <a:buNone/>
            </a:pPr>
            <a:endParaRPr sz="1400" dirty="0"/>
          </a:p>
          <a:p>
            <a:pPr>
              <a:buFont typeface="+mj-lt"/>
              <a:buAutoNum type="arabicPeriod"/>
            </a:pPr>
            <a:r>
              <a:rPr sz="1400" dirty="0"/>
              <a:t>Se </a:t>
            </a:r>
            <a:r>
              <a:rPr sz="1400" dirty="0" err="1"/>
              <a:t>utiliza</a:t>
            </a:r>
            <a:r>
              <a:rPr sz="1400" dirty="0"/>
              <a:t> la </a:t>
            </a:r>
            <a:r>
              <a:rPr sz="1400" dirty="0" err="1"/>
              <a:t>eliminacion</a:t>
            </a:r>
            <a:r>
              <a:rPr sz="1400" dirty="0"/>
              <a:t> de </a:t>
            </a:r>
            <a:r>
              <a:rPr sz="1400" dirty="0" err="1"/>
              <a:t>filas</a:t>
            </a:r>
            <a:r>
              <a:rPr sz="1400" dirty="0"/>
              <a:t> y de </a:t>
            </a:r>
            <a:r>
              <a:rPr sz="1400" dirty="0" err="1"/>
              <a:t>columnas</a:t>
            </a:r>
            <a:r>
              <a:rPr sz="1400" dirty="0"/>
              <a:t> en </a:t>
            </a:r>
            <a:r>
              <a:rPr sz="1400" dirty="0" err="1"/>
              <a:t>excell</a:t>
            </a:r>
            <a:r>
              <a:rPr sz="1400" dirty="0"/>
              <a:t> de </a:t>
            </a:r>
            <a:r>
              <a:rPr sz="1400" dirty="0" err="1"/>
              <a:t>falta</a:t>
            </a:r>
            <a:r>
              <a:rPr sz="1400" dirty="0"/>
              <a:t> de datos.</a:t>
            </a:r>
          </a:p>
          <a:p>
            <a:pPr lvl="0">
              <a:buFont typeface="+mj-lt"/>
              <a:buAutoNum type="arabicPeriod"/>
            </a:pPr>
            <a:r>
              <a:rPr sz="1400" dirty="0" err="1"/>
              <a:t>Eliminacion</a:t>
            </a:r>
            <a:r>
              <a:rPr sz="1400" dirty="0"/>
              <a:t> de una </a:t>
            </a:r>
            <a:r>
              <a:rPr sz="1400" dirty="0" err="1"/>
              <a:t>serie</a:t>
            </a:r>
            <a:r>
              <a:rPr sz="1400" dirty="0"/>
              <a:t> de variables </a:t>
            </a:r>
            <a:r>
              <a:rPr sz="1400" dirty="0" err="1"/>
              <a:t>redundantes</a:t>
            </a:r>
            <a:r>
              <a:rPr sz="1400" dirty="0"/>
              <a:t> por </a:t>
            </a:r>
            <a:r>
              <a:rPr sz="1400" dirty="0" err="1"/>
              <a:t>alta</a:t>
            </a:r>
            <a:r>
              <a:rPr sz="1400" dirty="0"/>
              <a:t> </a:t>
            </a:r>
            <a:r>
              <a:rPr sz="1400" dirty="0" err="1"/>
              <a:t>correlacion</a:t>
            </a:r>
            <a:r>
              <a:rPr sz="1400" dirty="0"/>
              <a:t>. He </a:t>
            </a:r>
            <a:r>
              <a:rPr sz="1400" dirty="0" err="1"/>
              <a:t>considerado</a:t>
            </a:r>
            <a:r>
              <a:rPr sz="1400" dirty="0"/>
              <a:t> que una </a:t>
            </a:r>
            <a:r>
              <a:rPr sz="1400" dirty="0" err="1"/>
              <a:t>correlacion</a:t>
            </a:r>
            <a:r>
              <a:rPr sz="1400" dirty="0"/>
              <a:t> superior al 96% </a:t>
            </a:r>
            <a:r>
              <a:rPr sz="1400" dirty="0" err="1"/>
              <a:t>seria</a:t>
            </a:r>
            <a:r>
              <a:rPr sz="1400" dirty="0"/>
              <a:t> </a:t>
            </a:r>
            <a:r>
              <a:rPr sz="1400" dirty="0" err="1"/>
              <a:t>objeto</a:t>
            </a:r>
            <a:r>
              <a:rPr sz="1400" dirty="0"/>
              <a:t> de </a:t>
            </a:r>
            <a:r>
              <a:rPr sz="1400" dirty="0" err="1"/>
              <a:t>eliminacion.Se</a:t>
            </a:r>
            <a:r>
              <a:rPr sz="1400" dirty="0"/>
              <a:t> Ha </a:t>
            </a:r>
            <a:r>
              <a:rPr sz="1400" dirty="0" err="1"/>
              <a:t>usado</a:t>
            </a:r>
            <a:r>
              <a:rPr sz="1400" dirty="0"/>
              <a:t> un mapa de </a:t>
            </a:r>
            <a:r>
              <a:rPr sz="1400" dirty="0" err="1"/>
              <a:t>calor</a:t>
            </a:r>
            <a:r>
              <a:rPr sz="1400" dirty="0"/>
              <a:t> de </a:t>
            </a:r>
            <a:r>
              <a:rPr sz="1400" dirty="0" err="1"/>
              <a:t>matriz</a:t>
            </a:r>
            <a:r>
              <a:rPr sz="1400" dirty="0"/>
              <a:t> de </a:t>
            </a:r>
            <a:r>
              <a:rPr sz="1400" dirty="0" err="1"/>
              <a:t>correlaciones</a:t>
            </a:r>
            <a:r>
              <a:rPr sz="1400" dirty="0"/>
              <a:t> para </a:t>
            </a:r>
            <a:r>
              <a:rPr sz="1400" dirty="0" err="1"/>
              <a:t>hacer</a:t>
            </a:r>
            <a:r>
              <a:rPr sz="1400" dirty="0"/>
              <a:t> la </a:t>
            </a:r>
            <a:r>
              <a:rPr sz="1400" dirty="0" err="1"/>
              <a:t>clasificacion</a:t>
            </a:r>
            <a:r>
              <a:rPr sz="1400" dirty="0"/>
              <a:t> de variables.</a:t>
            </a:r>
          </a:p>
          <a:p>
            <a:pPr lvl="0">
              <a:buFont typeface="+mj-lt"/>
              <a:buAutoNum type="arabicPeriod"/>
            </a:pPr>
            <a:r>
              <a:rPr sz="1400" dirty="0"/>
              <a:t>Se presentan </a:t>
            </a:r>
            <a:r>
              <a:rPr sz="1400" dirty="0" err="1"/>
              <a:t>problemas</a:t>
            </a:r>
            <a:r>
              <a:rPr sz="1400" dirty="0"/>
              <a:t> en </a:t>
            </a:r>
            <a:r>
              <a:rPr sz="1400" dirty="0" err="1"/>
              <a:t>el</a:t>
            </a:r>
            <a:r>
              <a:rPr sz="1400" dirty="0"/>
              <a:t> </a:t>
            </a:r>
            <a:r>
              <a:rPr sz="1400" dirty="0" err="1"/>
              <a:t>calculo</a:t>
            </a:r>
            <a:r>
              <a:rPr sz="1400" dirty="0"/>
              <a:t> del </a:t>
            </a:r>
            <a:r>
              <a:rPr sz="1400" dirty="0" err="1"/>
              <a:t>fenomeno</a:t>
            </a:r>
            <a:r>
              <a:rPr sz="1400" dirty="0"/>
              <a:t> de la </a:t>
            </a:r>
            <a:r>
              <a:rPr sz="1400" dirty="0" err="1"/>
              <a:t>multicolinealidad</a:t>
            </a:r>
            <a:r>
              <a:rPr sz="1400" dirty="0"/>
              <a:t> perfecta entre las </a:t>
            </a:r>
            <a:r>
              <a:rPr sz="1400" dirty="0" err="1"/>
              <a:t>tecnicas</a:t>
            </a:r>
            <a:r>
              <a:rPr sz="1400" dirty="0"/>
              <a:t> de mapa de </a:t>
            </a:r>
            <a:r>
              <a:rPr sz="1400" dirty="0" err="1"/>
              <a:t>calor</a:t>
            </a:r>
            <a:r>
              <a:rPr sz="1400" dirty="0"/>
              <a:t> y analisis de </a:t>
            </a:r>
            <a:r>
              <a:rPr sz="1400" dirty="0" err="1"/>
              <a:t>matriz</a:t>
            </a:r>
            <a:r>
              <a:rPr sz="1400" dirty="0"/>
              <a:t> de </a:t>
            </a:r>
            <a:r>
              <a:rPr sz="1400" dirty="0" err="1"/>
              <a:t>correlaciones</a:t>
            </a:r>
            <a:r>
              <a:rPr sz="1400" dirty="0"/>
              <a:t>, de modo que se presentan </a:t>
            </a:r>
            <a:r>
              <a:rPr sz="1400" dirty="0" err="1"/>
              <a:t>dudas</a:t>
            </a:r>
            <a:r>
              <a:rPr sz="1400" dirty="0"/>
              <a:t> de que </a:t>
            </a:r>
            <a:r>
              <a:rPr sz="1400" dirty="0" err="1"/>
              <a:t>metodo</a:t>
            </a:r>
            <a:r>
              <a:rPr sz="1400" dirty="0"/>
              <a:t> es </a:t>
            </a:r>
            <a:r>
              <a:rPr sz="1400" dirty="0" err="1"/>
              <a:t>mejor</a:t>
            </a:r>
            <a:r>
              <a:rPr sz="1400" dirty="0"/>
              <a:t> para </a:t>
            </a:r>
            <a:r>
              <a:rPr sz="1400" dirty="0" err="1"/>
              <a:t>eliminar</a:t>
            </a:r>
            <a:r>
              <a:rPr sz="1400" dirty="0"/>
              <a:t> variables </a:t>
            </a:r>
            <a:r>
              <a:rPr sz="1400" dirty="0" err="1"/>
              <a:t>indeseables</a:t>
            </a:r>
            <a:r>
              <a:rPr sz="1400" dirty="0"/>
              <a:t>.</a:t>
            </a:r>
            <a:endParaRPr lang="es-ES" sz="1400" dirty="0"/>
          </a:p>
          <a:p>
            <a:pPr marL="0" lvl="0" indent="0">
              <a:buNone/>
            </a:pPr>
            <a:endParaRPr sz="1400" dirty="0"/>
          </a:p>
          <a:p>
            <a:r>
              <a:rPr sz="1400" dirty="0" err="1"/>
              <a:t>Filas</a:t>
            </a:r>
            <a:r>
              <a:rPr sz="1400" dirty="0"/>
              <a:t> </a:t>
            </a:r>
            <a:r>
              <a:rPr sz="1400" dirty="0" err="1"/>
              <a:t>eliminadas</a:t>
            </a:r>
            <a:r>
              <a:rPr sz="1400" dirty="0"/>
              <a:t>: De la 1 a la 6297.</a:t>
            </a:r>
            <a:endParaRPr lang="es-ES" sz="1400" dirty="0"/>
          </a:p>
          <a:p>
            <a:endParaRPr lang="es-ES" sz="1400" dirty="0"/>
          </a:p>
          <a:p>
            <a:r>
              <a:rPr sz="1400" dirty="0" err="1"/>
              <a:t>Columnas</a:t>
            </a:r>
            <a:r>
              <a:rPr sz="1400" dirty="0"/>
              <a:t> no </a:t>
            </a:r>
            <a:r>
              <a:rPr sz="1400" dirty="0" err="1"/>
              <a:t>eliminadas</a:t>
            </a:r>
            <a:r>
              <a:rPr sz="1400" dirty="0"/>
              <a:t> (</a:t>
            </a:r>
            <a:r>
              <a:rPr sz="1400" dirty="0" err="1"/>
              <a:t>descripcion</a:t>
            </a:r>
            <a:r>
              <a:rPr sz="1400" dirty="0"/>
              <a:t> por </a:t>
            </a:r>
            <a:r>
              <a:rPr sz="1400" dirty="0" err="1"/>
              <a:t>jugador</a:t>
            </a:r>
            <a:r>
              <a:rPr sz="1400" dirty="0"/>
              <a:t>):</a:t>
            </a:r>
            <a:endParaRPr lang="es-ES" sz="1400" dirty="0"/>
          </a:p>
          <a:p>
            <a:pPr marL="0" lvl="0" indent="0">
              <a:buNone/>
            </a:pPr>
            <a:r>
              <a:rPr sz="1100" dirty="0"/>
              <a:t>Rank: The rank of the player (ordered by points scored each season). Season Start Year: A numeric (integer) year column (</a:t>
            </a:r>
            <a:r>
              <a:rPr sz="1100" dirty="0" err="1"/>
              <a:t>eg.</a:t>
            </a:r>
            <a:r>
              <a:rPr sz="1100" dirty="0"/>
              <a:t> 2018). Season Type: Regular Season or Playoffs. Player ID: An ID generated for each player. Team ID: ID generated for each team. Games Played: Games played in the respective season. Minutes Played: Minutes played in the respective season. FG Made: Field Goals Made. FG %: Field Goal Percentage. 3-Pt FG Made: 3 Point Field Goals Made. 3-Pt FG %: 3 Point Field Goal Percentage. FT Made: Free Throws Made. FT %: Free Throw Percentage. Rebounds: … Assists: … Steals: … Blocks: … Turnovers: … Personal Fouls: … </a:t>
            </a:r>
            <a:r>
              <a:rPr sz="1100" dirty="0" err="1"/>
              <a:t>Efficency</a:t>
            </a:r>
            <a:r>
              <a:rPr sz="1100" dirty="0"/>
              <a:t>: (Points Scored + Rebounds + Assists + Steals + Blocks - Missed FG - Missed FT - Turnovers) / Games Played AST/TOV: Assist-to-Turnover ratio STL/TOV: Steal-to-Turnover ratio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161" y="205979"/>
            <a:ext cx="8229600" cy="418489"/>
          </a:xfrm>
        </p:spPr>
        <p:txBody>
          <a:bodyPr>
            <a:noAutofit/>
          </a:bodyPr>
          <a:lstStyle/>
          <a:p>
            <a:pPr marL="0" lvl="0" indent="0">
              <a:buNone/>
            </a:pPr>
            <a:r>
              <a:rPr sz="1400" b="1" dirty="0"/>
              <a:t>4-Sugerir un plan </a:t>
            </a:r>
            <a:r>
              <a:rPr sz="1400" b="1" dirty="0" err="1"/>
              <a:t>relativo</a:t>
            </a:r>
            <a:r>
              <a:rPr sz="1400" b="1" dirty="0"/>
              <a:t> a los </a:t>
            </a:r>
            <a:r>
              <a:rPr sz="1400" b="1" dirty="0" err="1"/>
              <a:t>métodos</a:t>
            </a:r>
            <a:r>
              <a:rPr sz="1400" b="1" dirty="0"/>
              <a:t> de </a:t>
            </a:r>
            <a:r>
              <a:rPr sz="1400" b="1" dirty="0" err="1"/>
              <a:t>análisis</a:t>
            </a:r>
            <a:r>
              <a:rPr sz="1400" b="1" dirty="0"/>
              <a:t> que se van a </a:t>
            </a:r>
            <a:r>
              <a:rPr sz="1400" b="1" dirty="0" err="1"/>
              <a:t>utilizar</a:t>
            </a:r>
            <a:endParaRPr sz="1400" b="1" dirty="0"/>
          </a:p>
        </p:txBody>
      </p:sp>
      <p:sp>
        <p:nvSpPr>
          <p:cNvPr id="3" name="Content Placeholder 2"/>
          <p:cNvSpPr>
            <a:spLocks noGrp="1"/>
          </p:cNvSpPr>
          <p:nvPr>
            <p:ph idx="1"/>
          </p:nvPr>
        </p:nvSpPr>
        <p:spPr>
          <a:xfrm>
            <a:off x="133815" y="274320"/>
            <a:ext cx="8935844" cy="4795768"/>
          </a:xfrm>
        </p:spPr>
        <p:txBody>
          <a:bodyPr>
            <a:noAutofit/>
          </a:bodyPr>
          <a:lstStyle/>
          <a:p>
            <a:pPr marL="0" lvl="0" indent="0">
              <a:buNone/>
            </a:pPr>
            <a:endParaRPr lang="es-ES" sz="1200" dirty="0"/>
          </a:p>
          <a:p>
            <a:pPr marL="0" lvl="0" indent="0">
              <a:buNone/>
            </a:pPr>
            <a:endParaRPr lang="es-ES" sz="1000" dirty="0"/>
          </a:p>
          <a:p>
            <a:pPr marL="0" lvl="0" indent="0">
              <a:buNone/>
            </a:pPr>
            <a:r>
              <a:rPr sz="1200" dirty="0"/>
              <a:t>Se </a:t>
            </a:r>
            <a:r>
              <a:rPr sz="1200" dirty="0" err="1"/>
              <a:t>sugiere</a:t>
            </a:r>
            <a:r>
              <a:rPr sz="1200" dirty="0"/>
              <a:t> un plan </a:t>
            </a:r>
            <a:r>
              <a:rPr sz="1200" dirty="0" err="1"/>
              <a:t>relativo</a:t>
            </a:r>
            <a:r>
              <a:rPr sz="1200" dirty="0"/>
              <a:t> al </a:t>
            </a:r>
            <a:r>
              <a:rPr sz="1200" dirty="0" err="1"/>
              <a:t>metodo</a:t>
            </a:r>
            <a:r>
              <a:rPr sz="1200" dirty="0"/>
              <a:t> de analisis </a:t>
            </a:r>
            <a:r>
              <a:rPr sz="1200" dirty="0" err="1"/>
              <a:t>utilizado</a:t>
            </a:r>
            <a:r>
              <a:rPr sz="1200" dirty="0"/>
              <a:t> </a:t>
            </a:r>
            <a:r>
              <a:rPr sz="1200" dirty="0" err="1"/>
              <a:t>previamente</a:t>
            </a:r>
            <a:r>
              <a:rPr sz="1200" dirty="0"/>
              <a:t>, lo </a:t>
            </a:r>
            <a:r>
              <a:rPr sz="1200" dirty="0" err="1"/>
              <a:t>cual</a:t>
            </a:r>
            <a:r>
              <a:rPr sz="1200" dirty="0"/>
              <a:t> </a:t>
            </a:r>
            <a:r>
              <a:rPr sz="1200" dirty="0" err="1"/>
              <a:t>resumo</a:t>
            </a:r>
            <a:r>
              <a:rPr sz="1200" dirty="0"/>
              <a:t> en hasta 8 </a:t>
            </a:r>
            <a:r>
              <a:rPr sz="1200" dirty="0" err="1"/>
              <a:t>apartados</a:t>
            </a:r>
            <a:r>
              <a:rPr sz="1200" dirty="0"/>
              <a:t>.</a:t>
            </a:r>
            <a:endParaRPr lang="es-ES" sz="1200" dirty="0"/>
          </a:p>
          <a:p>
            <a:pPr marL="0" lvl="0" indent="0">
              <a:buNone/>
            </a:pPr>
            <a:endParaRPr sz="1200" dirty="0"/>
          </a:p>
          <a:p>
            <a:pPr marL="0" lvl="0" indent="0">
              <a:buNone/>
            </a:pPr>
            <a:r>
              <a:rPr sz="1200" dirty="0"/>
              <a:t>–</a:t>
            </a:r>
            <a:r>
              <a:rPr sz="1200" b="1" dirty="0"/>
              <a:t>Análisis descriptivo: </a:t>
            </a:r>
            <a:r>
              <a:rPr sz="1200" dirty="0" err="1"/>
              <a:t>Descripción</a:t>
            </a:r>
            <a:r>
              <a:rPr sz="1200" dirty="0"/>
              <a:t> </a:t>
            </a:r>
            <a:r>
              <a:rPr sz="1200" dirty="0" err="1"/>
              <a:t>detallada</a:t>
            </a:r>
            <a:r>
              <a:rPr sz="1200" dirty="0"/>
              <a:t> de las variables y su </a:t>
            </a:r>
            <a:r>
              <a:rPr sz="1200" dirty="0" err="1"/>
              <a:t>distribución</a:t>
            </a:r>
            <a:r>
              <a:rPr sz="1200" dirty="0"/>
              <a:t>.</a:t>
            </a:r>
            <a:endParaRPr lang="es-ES" sz="1200" dirty="0"/>
          </a:p>
          <a:p>
            <a:pPr marL="0" lvl="0" indent="0">
              <a:buNone/>
            </a:pPr>
            <a:r>
              <a:rPr sz="1200" dirty="0"/>
              <a:t>–</a:t>
            </a:r>
            <a:r>
              <a:rPr sz="1200" b="1" dirty="0"/>
              <a:t>Análisis de </a:t>
            </a:r>
            <a:r>
              <a:rPr sz="1200" b="1" dirty="0" err="1"/>
              <a:t>correlación</a:t>
            </a:r>
            <a:r>
              <a:rPr sz="1200" b="1" dirty="0"/>
              <a:t>: </a:t>
            </a:r>
            <a:r>
              <a:rPr sz="1200" dirty="0" err="1"/>
              <a:t>Investigación</a:t>
            </a:r>
            <a:r>
              <a:rPr sz="1200" dirty="0"/>
              <a:t> de las </a:t>
            </a:r>
            <a:r>
              <a:rPr sz="1200" dirty="0" err="1"/>
              <a:t>relaciones</a:t>
            </a:r>
            <a:r>
              <a:rPr sz="1200" dirty="0"/>
              <a:t> entre variables </a:t>
            </a:r>
            <a:r>
              <a:rPr sz="1200" dirty="0" err="1"/>
              <a:t>utilizando</a:t>
            </a:r>
            <a:r>
              <a:rPr sz="1200" dirty="0"/>
              <a:t> </a:t>
            </a:r>
            <a:r>
              <a:rPr sz="1200" dirty="0" err="1"/>
              <a:t>coeficientes</a:t>
            </a:r>
            <a:r>
              <a:rPr sz="1200" dirty="0"/>
              <a:t> de </a:t>
            </a:r>
            <a:r>
              <a:rPr sz="1200" dirty="0" err="1"/>
              <a:t>correlación</a:t>
            </a:r>
            <a:r>
              <a:rPr sz="1200" dirty="0"/>
              <a:t>.</a:t>
            </a:r>
            <a:endParaRPr lang="es-ES" sz="1200" dirty="0"/>
          </a:p>
          <a:p>
            <a:pPr marL="0" lvl="0" indent="0">
              <a:buNone/>
            </a:pPr>
            <a:r>
              <a:rPr sz="1200" dirty="0"/>
              <a:t>–</a:t>
            </a:r>
            <a:r>
              <a:rPr sz="1200" b="1" dirty="0"/>
              <a:t>Análisis de tendencias y patrones </a:t>
            </a:r>
            <a:r>
              <a:rPr sz="1200" b="1" dirty="0" err="1"/>
              <a:t>temporales</a:t>
            </a:r>
            <a:r>
              <a:rPr sz="1200" b="1" dirty="0"/>
              <a:t>: </a:t>
            </a:r>
            <a:r>
              <a:rPr sz="1200" dirty="0" err="1"/>
              <a:t>Identificación</a:t>
            </a:r>
            <a:r>
              <a:rPr sz="1200" dirty="0"/>
              <a:t> de </a:t>
            </a:r>
            <a:r>
              <a:rPr sz="1200" dirty="0" err="1"/>
              <a:t>tendencias</a:t>
            </a:r>
            <a:r>
              <a:rPr sz="1200" dirty="0"/>
              <a:t> y </a:t>
            </a:r>
            <a:r>
              <a:rPr sz="1200" dirty="0" err="1"/>
              <a:t>patrones</a:t>
            </a:r>
            <a:r>
              <a:rPr sz="1200" dirty="0"/>
              <a:t> a lo largo del tiempo.</a:t>
            </a:r>
            <a:endParaRPr lang="es-ES" sz="1200" dirty="0"/>
          </a:p>
          <a:p>
            <a:pPr marL="0" lvl="0" indent="0">
              <a:buNone/>
            </a:pPr>
            <a:r>
              <a:rPr sz="1200" dirty="0"/>
              <a:t>–</a:t>
            </a:r>
            <a:r>
              <a:rPr sz="1200" b="1" dirty="0"/>
              <a:t>Análisis de </a:t>
            </a:r>
            <a:r>
              <a:rPr sz="1200" b="1" dirty="0" err="1"/>
              <a:t>agru</a:t>
            </a:r>
            <a:r>
              <a:rPr lang="es-ES" sz="1200" b="1" dirty="0"/>
              <a:t>p</a:t>
            </a:r>
            <a:r>
              <a:rPr sz="1200" b="1" dirty="0" err="1"/>
              <a:t>amiento</a:t>
            </a:r>
            <a:r>
              <a:rPr sz="1200" b="1" dirty="0"/>
              <a:t> (clustering): </a:t>
            </a:r>
            <a:r>
              <a:rPr sz="1200" dirty="0" err="1"/>
              <a:t>Identificación</a:t>
            </a:r>
            <a:r>
              <a:rPr sz="1200" dirty="0"/>
              <a:t> de </a:t>
            </a:r>
            <a:r>
              <a:rPr sz="1200" dirty="0" err="1"/>
              <a:t>grupos</a:t>
            </a:r>
            <a:r>
              <a:rPr sz="1200" dirty="0"/>
              <a:t> con </a:t>
            </a:r>
            <a:r>
              <a:rPr sz="1200" dirty="0" err="1"/>
              <a:t>características</a:t>
            </a:r>
            <a:r>
              <a:rPr sz="1200" dirty="0"/>
              <a:t> </a:t>
            </a:r>
            <a:r>
              <a:rPr sz="1200" dirty="0" err="1"/>
              <a:t>similares</a:t>
            </a:r>
            <a:r>
              <a:rPr sz="1200" dirty="0"/>
              <a:t>.</a:t>
            </a:r>
            <a:endParaRPr lang="es-ES" sz="1200" dirty="0"/>
          </a:p>
          <a:p>
            <a:pPr marL="0" lvl="0" indent="0">
              <a:buNone/>
            </a:pPr>
            <a:r>
              <a:rPr sz="1200" dirty="0"/>
              <a:t>–</a:t>
            </a:r>
            <a:r>
              <a:rPr sz="1200" b="1" dirty="0"/>
              <a:t>Análisis de </a:t>
            </a:r>
            <a:r>
              <a:rPr sz="1200" b="1" dirty="0" err="1"/>
              <a:t>regresión</a:t>
            </a:r>
            <a:r>
              <a:rPr sz="1200" b="1" dirty="0"/>
              <a:t>: </a:t>
            </a:r>
            <a:r>
              <a:rPr sz="1200" dirty="0" err="1"/>
              <a:t>Utilización</a:t>
            </a:r>
            <a:r>
              <a:rPr sz="1200" dirty="0"/>
              <a:t> de </a:t>
            </a:r>
            <a:r>
              <a:rPr sz="1200" dirty="0" err="1"/>
              <a:t>modelos</a:t>
            </a:r>
            <a:r>
              <a:rPr sz="1200" dirty="0"/>
              <a:t> de </a:t>
            </a:r>
            <a:r>
              <a:rPr sz="1200" dirty="0" err="1"/>
              <a:t>regresión</a:t>
            </a:r>
            <a:r>
              <a:rPr sz="1200" dirty="0"/>
              <a:t> para </a:t>
            </a:r>
            <a:r>
              <a:rPr sz="1200" dirty="0" err="1"/>
              <a:t>hacer</a:t>
            </a:r>
            <a:r>
              <a:rPr sz="1200" dirty="0"/>
              <a:t> </a:t>
            </a:r>
            <a:r>
              <a:rPr sz="1200" dirty="0" err="1"/>
              <a:t>predicciones</a:t>
            </a:r>
            <a:r>
              <a:rPr sz="1200" dirty="0"/>
              <a:t>.</a:t>
            </a:r>
            <a:endParaRPr lang="es-ES" sz="1200" dirty="0"/>
          </a:p>
          <a:p>
            <a:pPr marL="0" lvl="0" indent="0">
              <a:buNone/>
            </a:pPr>
            <a:r>
              <a:rPr sz="1200" dirty="0"/>
              <a:t>–</a:t>
            </a:r>
            <a:r>
              <a:rPr sz="1200" b="1" dirty="0"/>
              <a:t>Análisis de </a:t>
            </a:r>
            <a:r>
              <a:rPr sz="1200" b="1" dirty="0" err="1"/>
              <a:t>componentes</a:t>
            </a:r>
            <a:r>
              <a:rPr sz="1200" b="1" dirty="0"/>
              <a:t> </a:t>
            </a:r>
            <a:r>
              <a:rPr sz="1200" b="1" dirty="0" err="1"/>
              <a:t>principales</a:t>
            </a:r>
            <a:r>
              <a:rPr sz="1200" b="1" dirty="0"/>
              <a:t>: </a:t>
            </a:r>
            <a:r>
              <a:rPr sz="1200" dirty="0" err="1"/>
              <a:t>Reducción</a:t>
            </a:r>
            <a:r>
              <a:rPr sz="1200" dirty="0"/>
              <a:t> de la </a:t>
            </a:r>
            <a:r>
              <a:rPr sz="1200" dirty="0" err="1"/>
              <a:t>dimensionalidad</a:t>
            </a:r>
            <a:r>
              <a:rPr sz="1200" dirty="0"/>
              <a:t> y </a:t>
            </a:r>
            <a:r>
              <a:rPr sz="1200" dirty="0" err="1"/>
              <a:t>identificación</a:t>
            </a:r>
            <a:r>
              <a:rPr sz="1200" dirty="0"/>
              <a:t> de variables clave.</a:t>
            </a:r>
            <a:endParaRPr lang="es-ES" sz="1200" dirty="0"/>
          </a:p>
          <a:p>
            <a:pPr marL="0" lvl="0" indent="0">
              <a:buNone/>
            </a:pPr>
            <a:r>
              <a:rPr sz="1200" dirty="0"/>
              <a:t>–</a:t>
            </a:r>
            <a:r>
              <a:rPr sz="1200" b="1" dirty="0"/>
              <a:t>Análisis de redes: </a:t>
            </a:r>
            <a:r>
              <a:rPr sz="1200" dirty="0" err="1"/>
              <a:t>Exploración</a:t>
            </a:r>
            <a:r>
              <a:rPr sz="1200" dirty="0"/>
              <a:t> de las </a:t>
            </a:r>
            <a:r>
              <a:rPr sz="1200" dirty="0" err="1"/>
              <a:t>interacciones</a:t>
            </a:r>
            <a:r>
              <a:rPr sz="1200" dirty="0"/>
              <a:t> entre </a:t>
            </a:r>
            <a:r>
              <a:rPr sz="1200" dirty="0" err="1"/>
              <a:t>jugadores</a:t>
            </a:r>
            <a:r>
              <a:rPr sz="1200" dirty="0"/>
              <a:t> y </a:t>
            </a:r>
            <a:r>
              <a:rPr sz="1200" dirty="0" err="1"/>
              <a:t>equipos</a:t>
            </a:r>
            <a:r>
              <a:rPr sz="1200" dirty="0"/>
              <a:t>.</a:t>
            </a:r>
            <a:endParaRPr lang="es-ES" sz="1200" dirty="0"/>
          </a:p>
          <a:p>
            <a:pPr marL="0" lvl="0" indent="0">
              <a:buNone/>
            </a:pPr>
            <a:r>
              <a:rPr sz="1200" dirty="0"/>
              <a:t>–</a:t>
            </a:r>
            <a:r>
              <a:rPr sz="1200" b="1" dirty="0" err="1"/>
              <a:t>Modelado</a:t>
            </a:r>
            <a:r>
              <a:rPr sz="1200" b="1" dirty="0"/>
              <a:t> </a:t>
            </a:r>
            <a:r>
              <a:rPr sz="1200" b="1" dirty="0" err="1"/>
              <a:t>predictivo</a:t>
            </a:r>
            <a:r>
              <a:rPr sz="1200" b="1" dirty="0"/>
              <a:t>: </a:t>
            </a:r>
            <a:r>
              <a:rPr sz="1200" dirty="0" err="1"/>
              <a:t>Utilización</a:t>
            </a:r>
            <a:r>
              <a:rPr sz="1200" dirty="0"/>
              <a:t> de </a:t>
            </a:r>
            <a:r>
              <a:rPr sz="1200" dirty="0" err="1"/>
              <a:t>técnicas</a:t>
            </a:r>
            <a:r>
              <a:rPr sz="1200" dirty="0"/>
              <a:t> de </a:t>
            </a:r>
            <a:r>
              <a:rPr sz="1200" dirty="0" err="1"/>
              <a:t>aprendizaje</a:t>
            </a:r>
            <a:r>
              <a:rPr sz="1200" dirty="0"/>
              <a:t> </a:t>
            </a:r>
            <a:r>
              <a:rPr sz="1200" dirty="0" err="1"/>
              <a:t>automático</a:t>
            </a:r>
            <a:r>
              <a:rPr sz="1200" dirty="0"/>
              <a:t> para </a:t>
            </a:r>
            <a:r>
              <a:rPr sz="1200" dirty="0" err="1"/>
              <a:t>predecir</a:t>
            </a:r>
            <a:r>
              <a:rPr sz="1200" dirty="0"/>
              <a:t> </a:t>
            </a:r>
            <a:r>
              <a:rPr sz="1200" dirty="0" err="1"/>
              <a:t>resultados</a:t>
            </a:r>
            <a:r>
              <a:rPr sz="1200" dirty="0"/>
              <a:t>.</a:t>
            </a:r>
          </a:p>
          <a:p>
            <a:pPr marL="0" lvl="0" indent="0">
              <a:buNone/>
            </a:pPr>
            <a:r>
              <a:rPr sz="1200" dirty="0"/>
              <a:t>No obstante, el plan </a:t>
            </a:r>
            <a:r>
              <a:rPr sz="1200" dirty="0" err="1"/>
              <a:t>analitico</a:t>
            </a:r>
            <a:r>
              <a:rPr sz="1200" dirty="0"/>
              <a:t> y descriptivo </a:t>
            </a:r>
            <a:r>
              <a:rPr sz="1200" dirty="0" err="1"/>
              <a:t>debera</a:t>
            </a:r>
            <a:r>
              <a:rPr sz="1200" dirty="0"/>
              <a:t> </a:t>
            </a:r>
            <a:r>
              <a:rPr sz="1200" dirty="0" err="1"/>
              <a:t>adaptarse</a:t>
            </a:r>
            <a:r>
              <a:rPr sz="1200" dirty="0"/>
              <a:t> a su </a:t>
            </a:r>
            <a:r>
              <a:rPr sz="1200" dirty="0" err="1"/>
              <a:t>realidad</a:t>
            </a:r>
            <a:r>
              <a:rPr sz="1200" dirty="0"/>
              <a:t> </a:t>
            </a:r>
            <a:r>
              <a:rPr sz="1200" dirty="0" err="1"/>
              <a:t>segun</a:t>
            </a:r>
            <a:r>
              <a:rPr sz="1200" dirty="0"/>
              <a:t> los </a:t>
            </a:r>
            <a:r>
              <a:rPr sz="1200" dirty="0" err="1"/>
              <a:t>objetivos</a:t>
            </a:r>
            <a:r>
              <a:rPr sz="1200" dirty="0"/>
              <a:t> y </a:t>
            </a:r>
            <a:r>
              <a:rPr sz="1200" dirty="0" err="1"/>
              <a:t>caracteristicas</a:t>
            </a:r>
            <a:r>
              <a:rPr sz="1200" dirty="0"/>
              <a:t> </a:t>
            </a:r>
            <a:r>
              <a:rPr sz="1200" dirty="0" err="1"/>
              <a:t>especificas</a:t>
            </a:r>
            <a:r>
              <a:rPr sz="1200" dirty="0"/>
              <a:t> del </a:t>
            </a:r>
            <a:r>
              <a:rPr sz="1200" dirty="0" err="1"/>
              <a:t>proyecto</a:t>
            </a:r>
            <a:r>
              <a:rPr sz="12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0E2A0-8B95-57DB-4491-C4462484A732}"/>
              </a:ext>
            </a:extLst>
          </p:cNvPr>
          <p:cNvSpPr>
            <a:spLocks noGrp="1"/>
          </p:cNvSpPr>
          <p:nvPr>
            <p:ph type="title"/>
          </p:nvPr>
        </p:nvSpPr>
        <p:spPr>
          <a:xfrm>
            <a:off x="457200" y="370023"/>
            <a:ext cx="8229600" cy="468197"/>
          </a:xfrm>
        </p:spPr>
        <p:txBody>
          <a:bodyPr>
            <a:normAutofit fontScale="90000"/>
          </a:bodyPr>
          <a:lstStyle/>
          <a:p>
            <a:br>
              <a:rPr lang="es-ES" sz="1800" b="0" i="0" u="none" strike="noStrike" baseline="0" dirty="0">
                <a:solidFill>
                  <a:srgbClr val="000000"/>
                </a:solidFill>
                <a:latin typeface="Calibri" panose="020F0502020204030204" pitchFamily="34" charset="0"/>
              </a:rPr>
            </a:br>
            <a:br>
              <a:rPr lang="es-ES" sz="1800" b="0" i="0" u="none" strike="noStrike" baseline="0" dirty="0">
                <a:solidFill>
                  <a:srgbClr val="000000"/>
                </a:solidFill>
                <a:latin typeface="Calibri" panose="020F0502020204030204" pitchFamily="34" charset="0"/>
              </a:rPr>
            </a:br>
            <a:br>
              <a:rPr lang="es-ES" sz="1800" b="0" i="0" u="none" strike="noStrike" baseline="0" dirty="0">
                <a:solidFill>
                  <a:srgbClr val="000000"/>
                </a:solidFill>
                <a:latin typeface="Calibri" panose="020F0502020204030204" pitchFamily="34" charset="0"/>
              </a:rPr>
            </a:br>
            <a:r>
              <a:rPr lang="es-ES" sz="1800" b="1" i="0" u="none" strike="noStrike" baseline="0" dirty="0">
                <a:solidFill>
                  <a:schemeClr val="accent5">
                    <a:lumMod val="50000"/>
                  </a:schemeClr>
                </a:solidFill>
                <a:latin typeface="Calibri" panose="020F0502020204030204" pitchFamily="34" charset="0"/>
              </a:rPr>
              <a:t>Parte 2º </a:t>
            </a:r>
            <a:br>
              <a:rPr lang="es-ES" sz="1800" b="1" i="0" u="none" strike="noStrike" baseline="0" dirty="0">
                <a:solidFill>
                  <a:schemeClr val="accent2">
                    <a:lumMod val="75000"/>
                  </a:schemeClr>
                </a:solidFill>
                <a:latin typeface="Calibri" panose="020F0502020204030204" pitchFamily="34" charset="0"/>
              </a:rPr>
            </a:br>
            <a:r>
              <a:rPr lang="es-ES" sz="1800" b="1" i="1" u="none" strike="noStrike" baseline="0" dirty="0">
                <a:solidFill>
                  <a:srgbClr val="800000"/>
                </a:solidFill>
                <a:latin typeface="Calibri" panose="020F0502020204030204" pitchFamily="34" charset="0"/>
              </a:rPr>
              <a:t>Segunda entrega – Final de la semana 6</a:t>
            </a:r>
            <a:br>
              <a:rPr lang="es-ES" sz="1800" b="0" i="0" u="none" strike="noStrike" baseline="0" dirty="0">
                <a:solidFill>
                  <a:srgbClr val="000000"/>
                </a:solidFill>
                <a:latin typeface="Calibri" panose="020F0502020204030204" pitchFamily="34" charset="0"/>
              </a:rPr>
            </a:br>
            <a:br>
              <a:rPr lang="es-ES" sz="1800" b="0" i="0" u="none" strike="noStrike" baseline="0" dirty="0">
                <a:solidFill>
                  <a:srgbClr val="000000"/>
                </a:solidFill>
                <a:latin typeface="Calibri" panose="020F0502020204030204" pitchFamily="34" charset="0"/>
              </a:rPr>
            </a:br>
            <a:endParaRPr lang="es-ES" dirty="0"/>
          </a:p>
        </p:txBody>
      </p:sp>
      <p:sp>
        <p:nvSpPr>
          <p:cNvPr id="3" name="Marcador de contenido 2">
            <a:extLst>
              <a:ext uri="{FF2B5EF4-FFF2-40B4-BE49-F238E27FC236}">
                <a16:creationId xmlns:a16="http://schemas.microsoft.com/office/drawing/2014/main" id="{716DFE7B-0A0C-1788-4BDB-D91102F750F6}"/>
              </a:ext>
            </a:extLst>
          </p:cNvPr>
          <p:cNvSpPr>
            <a:spLocks noGrp="1"/>
          </p:cNvSpPr>
          <p:nvPr>
            <p:ph idx="1"/>
          </p:nvPr>
        </p:nvSpPr>
        <p:spPr>
          <a:xfrm>
            <a:off x="510540" y="1064928"/>
            <a:ext cx="8229600" cy="3914289"/>
          </a:xfrm>
        </p:spPr>
        <p:txBody>
          <a:bodyPr>
            <a:normAutofit fontScale="85000" lnSpcReduction="10000"/>
          </a:bodyPr>
          <a:lstStyle/>
          <a:p>
            <a:pPr marL="0" indent="0">
              <a:buNone/>
            </a:pPr>
            <a:r>
              <a:rPr lang="es-ES" sz="1800" b="0" i="0" u="none" strike="noStrike" baseline="0" dirty="0">
                <a:solidFill>
                  <a:srgbClr val="000000"/>
                </a:solidFill>
                <a:latin typeface="Calibri" panose="020F0502020204030204" pitchFamily="34" charset="0"/>
              </a:rPr>
              <a:t>• Calcular las estadísticas descriptivas </a:t>
            </a:r>
          </a:p>
          <a:p>
            <a:pPr marL="0" indent="0">
              <a:buNone/>
            </a:pPr>
            <a:endParaRPr lang="es-ES" sz="1800" b="0" i="0" u="none" strike="noStrike" baseline="0" dirty="0">
              <a:solidFill>
                <a:srgbClr val="000000"/>
              </a:solidFill>
              <a:latin typeface="Calibri" panose="020F0502020204030204" pitchFamily="34" charset="0"/>
            </a:endParaRPr>
          </a:p>
          <a:p>
            <a:pPr marL="0" indent="0">
              <a:buNone/>
            </a:pPr>
            <a:r>
              <a:rPr lang="es-ES" sz="1800" b="0" i="0" u="none" strike="noStrike" baseline="0" dirty="0">
                <a:solidFill>
                  <a:srgbClr val="000000"/>
                </a:solidFill>
                <a:latin typeface="Calibri" panose="020F0502020204030204" pitchFamily="34" charset="0"/>
              </a:rPr>
              <a:t>• Trazar y visualizar los datos </a:t>
            </a:r>
          </a:p>
          <a:p>
            <a:pPr marL="0" indent="0">
              <a:buNone/>
            </a:pPr>
            <a:endParaRPr lang="es-ES" sz="1800" b="0" i="0" u="none" strike="noStrike" baseline="0" dirty="0">
              <a:solidFill>
                <a:srgbClr val="000000"/>
              </a:solidFill>
              <a:latin typeface="Calibri" panose="020F0502020204030204" pitchFamily="34" charset="0"/>
            </a:endParaRPr>
          </a:p>
          <a:p>
            <a:pPr marL="0" indent="0">
              <a:buNone/>
            </a:pPr>
            <a:r>
              <a:rPr lang="es-ES" sz="1800" b="0" i="0" u="none" strike="noStrike" baseline="0" dirty="0">
                <a:solidFill>
                  <a:srgbClr val="000000"/>
                </a:solidFill>
                <a:latin typeface="Calibri" panose="020F0502020204030204" pitchFamily="34" charset="0"/>
              </a:rPr>
              <a:t>• Resultados de modelos relevantes de clusterización o reducción de dimensiones </a:t>
            </a:r>
          </a:p>
          <a:p>
            <a:pPr marL="0" indent="0">
              <a:buNone/>
            </a:pPr>
            <a:endParaRPr lang="es-ES" sz="1800" b="0" i="0" u="none" strike="noStrike" baseline="0" dirty="0">
              <a:solidFill>
                <a:srgbClr val="000000"/>
              </a:solidFill>
              <a:latin typeface="Calibri" panose="020F0502020204030204" pitchFamily="34" charset="0"/>
            </a:endParaRPr>
          </a:p>
          <a:p>
            <a:pPr marL="0" indent="0">
              <a:buNone/>
            </a:pPr>
            <a:r>
              <a:rPr lang="es-ES" sz="1800" b="0" i="0" u="none" strike="noStrike" baseline="0" dirty="0">
                <a:solidFill>
                  <a:srgbClr val="000000"/>
                </a:solidFill>
                <a:latin typeface="Calibri" panose="020F0502020204030204" pitchFamily="34" charset="0"/>
              </a:rPr>
              <a:t>• Resumen de los hallazgos obtenidos a partir del análisis de los datos y sugerencias para realizar otros análisis mediante modelado supervisado </a:t>
            </a:r>
          </a:p>
          <a:p>
            <a:pPr marL="0" indent="0">
              <a:buNone/>
            </a:pPr>
            <a:endParaRPr lang="es-ES" sz="1800" b="0" i="0" u="none" strike="noStrike" baseline="0" dirty="0">
              <a:solidFill>
                <a:srgbClr val="000000"/>
              </a:solidFill>
              <a:latin typeface="Calibri" panose="020F0502020204030204" pitchFamily="34" charset="0"/>
            </a:endParaRPr>
          </a:p>
          <a:p>
            <a:pPr marL="0" indent="0">
              <a:buNone/>
            </a:pPr>
            <a:r>
              <a:rPr lang="es-ES" sz="1800" b="0" i="0" u="none" strike="noStrike" baseline="0" dirty="0">
                <a:solidFill>
                  <a:srgbClr val="000000"/>
                </a:solidFill>
                <a:latin typeface="Calibri" panose="020F0502020204030204" pitchFamily="34" charset="0"/>
              </a:rPr>
              <a:t>• </a:t>
            </a:r>
            <a:r>
              <a:rPr lang="es-ES" sz="1800" b="1" i="0" u="none" strike="noStrike" baseline="0" dirty="0">
                <a:solidFill>
                  <a:srgbClr val="000000"/>
                </a:solidFill>
                <a:latin typeface="Calibri" panose="020F0502020204030204" pitchFamily="34" charset="0"/>
              </a:rPr>
              <a:t>Entrega</a:t>
            </a:r>
            <a:r>
              <a:rPr lang="es-ES" sz="1800" b="0" i="0" u="none" strike="noStrike" baseline="0" dirty="0">
                <a:solidFill>
                  <a:srgbClr val="000000"/>
                </a:solidFill>
                <a:latin typeface="Calibri" panose="020F0502020204030204" pitchFamily="34" charset="0"/>
              </a:rPr>
              <a:t>: Presentación que incluye las diapositivas de la primera entrega y entre 3 y 5 diapositivas originales </a:t>
            </a:r>
          </a:p>
          <a:p>
            <a:endParaRPr lang="es-ES" dirty="0"/>
          </a:p>
        </p:txBody>
      </p:sp>
    </p:spTree>
    <p:extLst>
      <p:ext uri="{BB962C8B-B14F-4D97-AF65-F5344CB8AC3E}">
        <p14:creationId xmlns:p14="http://schemas.microsoft.com/office/powerpoint/2010/main" val="23122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68A79-E37D-B4BE-CE1E-4813229F84DF}"/>
              </a:ext>
            </a:extLst>
          </p:cNvPr>
          <p:cNvSpPr>
            <a:spLocks noGrp="1"/>
          </p:cNvSpPr>
          <p:nvPr>
            <p:ph type="title"/>
          </p:nvPr>
        </p:nvSpPr>
        <p:spPr>
          <a:xfrm>
            <a:off x="457200" y="472698"/>
            <a:ext cx="8229600" cy="171646"/>
          </a:xfrm>
        </p:spPr>
        <p:txBody>
          <a:bodyPr>
            <a:normAutofit fontScale="90000"/>
          </a:bodyPr>
          <a:lstStyle/>
          <a:p>
            <a:r>
              <a:rPr lang="es-ES" sz="3600" b="0" i="0" u="none" strike="noStrike" baseline="0" dirty="0">
                <a:solidFill>
                  <a:srgbClr val="000000"/>
                </a:solidFill>
                <a:latin typeface="Calibri" panose="020F0502020204030204" pitchFamily="34" charset="0"/>
              </a:rPr>
              <a:t>Calcular las estadísticas descriptivas </a:t>
            </a:r>
            <a:br>
              <a:rPr lang="es-ES" sz="3600" b="0" i="0" u="none" strike="noStrike" baseline="0" dirty="0">
                <a:solidFill>
                  <a:srgbClr val="000000"/>
                </a:solidFill>
                <a:latin typeface="Calibri" panose="020F0502020204030204" pitchFamily="34" charset="0"/>
              </a:rPr>
            </a:br>
            <a:endParaRPr lang="es-ES" dirty="0"/>
          </a:p>
        </p:txBody>
      </p:sp>
      <p:pic>
        <p:nvPicPr>
          <p:cNvPr id="11" name="Imagen 10">
            <a:extLst>
              <a:ext uri="{FF2B5EF4-FFF2-40B4-BE49-F238E27FC236}">
                <a16:creationId xmlns:a16="http://schemas.microsoft.com/office/drawing/2014/main" id="{114C18F6-8D4D-EF1A-8C01-D3B7A654B75E}"/>
              </a:ext>
            </a:extLst>
          </p:cNvPr>
          <p:cNvPicPr>
            <a:picLocks noChangeAspect="1"/>
          </p:cNvPicPr>
          <p:nvPr/>
        </p:nvPicPr>
        <p:blipFill>
          <a:blip r:embed="rId2"/>
          <a:stretch>
            <a:fillRect/>
          </a:stretch>
        </p:blipFill>
        <p:spPr>
          <a:xfrm>
            <a:off x="81486" y="582701"/>
            <a:ext cx="4694258" cy="2145854"/>
          </a:xfrm>
          <a:prstGeom prst="rect">
            <a:avLst/>
          </a:prstGeom>
        </p:spPr>
      </p:pic>
      <p:pic>
        <p:nvPicPr>
          <p:cNvPr id="13" name="Imagen 12">
            <a:extLst>
              <a:ext uri="{FF2B5EF4-FFF2-40B4-BE49-F238E27FC236}">
                <a16:creationId xmlns:a16="http://schemas.microsoft.com/office/drawing/2014/main" id="{D00CE41C-BB7E-0769-AE61-9537A703114F}"/>
              </a:ext>
            </a:extLst>
          </p:cNvPr>
          <p:cNvPicPr>
            <a:picLocks noChangeAspect="1"/>
          </p:cNvPicPr>
          <p:nvPr/>
        </p:nvPicPr>
        <p:blipFill>
          <a:blip r:embed="rId3"/>
          <a:stretch>
            <a:fillRect/>
          </a:stretch>
        </p:blipFill>
        <p:spPr>
          <a:xfrm>
            <a:off x="81487" y="2728556"/>
            <a:ext cx="4694257" cy="2125212"/>
          </a:xfrm>
          <a:prstGeom prst="rect">
            <a:avLst/>
          </a:prstGeom>
        </p:spPr>
      </p:pic>
      <p:pic>
        <p:nvPicPr>
          <p:cNvPr id="15" name="Imagen 14">
            <a:extLst>
              <a:ext uri="{FF2B5EF4-FFF2-40B4-BE49-F238E27FC236}">
                <a16:creationId xmlns:a16="http://schemas.microsoft.com/office/drawing/2014/main" id="{2114B5B5-B84C-5286-43A2-FDFBC9D92523}"/>
              </a:ext>
            </a:extLst>
          </p:cNvPr>
          <p:cNvPicPr>
            <a:picLocks noChangeAspect="1"/>
          </p:cNvPicPr>
          <p:nvPr/>
        </p:nvPicPr>
        <p:blipFill>
          <a:blip r:embed="rId4"/>
          <a:stretch>
            <a:fillRect/>
          </a:stretch>
        </p:blipFill>
        <p:spPr>
          <a:xfrm>
            <a:off x="4775744" y="969274"/>
            <a:ext cx="4286770" cy="3884494"/>
          </a:xfrm>
          <a:prstGeom prst="rect">
            <a:avLst/>
          </a:prstGeom>
        </p:spPr>
      </p:pic>
    </p:spTree>
    <p:extLst>
      <p:ext uri="{BB962C8B-B14F-4D97-AF65-F5344CB8AC3E}">
        <p14:creationId xmlns:p14="http://schemas.microsoft.com/office/powerpoint/2010/main" val="26432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9E7A0-F9E0-245C-3014-AA295647AE82}"/>
              </a:ext>
            </a:extLst>
          </p:cNvPr>
          <p:cNvSpPr>
            <a:spLocks noGrp="1"/>
          </p:cNvSpPr>
          <p:nvPr>
            <p:ph type="title"/>
          </p:nvPr>
        </p:nvSpPr>
        <p:spPr>
          <a:xfrm>
            <a:off x="457200" y="434339"/>
            <a:ext cx="8229600" cy="334455"/>
          </a:xfrm>
        </p:spPr>
        <p:txBody>
          <a:bodyPr>
            <a:normAutofit fontScale="90000"/>
          </a:bodyPr>
          <a:lstStyle/>
          <a:p>
            <a:r>
              <a:rPr lang="es-ES" sz="2200" b="0" i="0" u="none" strike="noStrike" baseline="0" dirty="0">
                <a:solidFill>
                  <a:srgbClr val="000000"/>
                </a:solidFill>
                <a:latin typeface="Calibri" panose="020F0502020204030204" pitchFamily="34" charset="0"/>
              </a:rPr>
              <a:t>Resultados de modelos relevantes de clusterización o reducción de dimensiones </a:t>
            </a:r>
            <a:br>
              <a:rPr lang="es-ES" sz="3600" b="0" i="0" u="none" strike="noStrike" baseline="0" dirty="0">
                <a:solidFill>
                  <a:srgbClr val="000000"/>
                </a:solidFill>
                <a:latin typeface="Calibri" panose="020F0502020204030204" pitchFamily="34" charset="0"/>
              </a:rPr>
            </a:br>
            <a:endParaRPr lang="es-ES" dirty="0"/>
          </a:p>
        </p:txBody>
      </p:sp>
      <p:pic>
        <p:nvPicPr>
          <p:cNvPr id="4" name="Imagen 3">
            <a:extLst>
              <a:ext uri="{FF2B5EF4-FFF2-40B4-BE49-F238E27FC236}">
                <a16:creationId xmlns:a16="http://schemas.microsoft.com/office/drawing/2014/main" id="{B800BC61-6BA1-A928-8D00-884DA0A998AD}"/>
              </a:ext>
            </a:extLst>
          </p:cNvPr>
          <p:cNvPicPr>
            <a:picLocks noChangeAspect="1"/>
          </p:cNvPicPr>
          <p:nvPr/>
        </p:nvPicPr>
        <p:blipFill>
          <a:blip r:embed="rId3"/>
          <a:stretch>
            <a:fillRect/>
          </a:stretch>
        </p:blipFill>
        <p:spPr>
          <a:xfrm>
            <a:off x="223035" y="748783"/>
            <a:ext cx="2439157" cy="1488216"/>
          </a:xfrm>
          <a:prstGeom prst="rect">
            <a:avLst/>
          </a:prstGeom>
        </p:spPr>
      </p:pic>
      <p:pic>
        <p:nvPicPr>
          <p:cNvPr id="5" name="Imagen 4">
            <a:extLst>
              <a:ext uri="{FF2B5EF4-FFF2-40B4-BE49-F238E27FC236}">
                <a16:creationId xmlns:a16="http://schemas.microsoft.com/office/drawing/2014/main" id="{614C8A57-39CC-74AC-E6AB-100541A1DA06}"/>
              </a:ext>
            </a:extLst>
          </p:cNvPr>
          <p:cNvPicPr>
            <a:picLocks noChangeAspect="1"/>
          </p:cNvPicPr>
          <p:nvPr/>
        </p:nvPicPr>
        <p:blipFill>
          <a:blip r:embed="rId4"/>
          <a:stretch>
            <a:fillRect/>
          </a:stretch>
        </p:blipFill>
        <p:spPr>
          <a:xfrm>
            <a:off x="3150413" y="768794"/>
            <a:ext cx="2474181" cy="1364193"/>
          </a:xfrm>
          <a:prstGeom prst="rect">
            <a:avLst/>
          </a:prstGeom>
        </p:spPr>
      </p:pic>
      <p:pic>
        <p:nvPicPr>
          <p:cNvPr id="6" name="Imagen 5">
            <a:extLst>
              <a:ext uri="{FF2B5EF4-FFF2-40B4-BE49-F238E27FC236}">
                <a16:creationId xmlns:a16="http://schemas.microsoft.com/office/drawing/2014/main" id="{D0853E0D-3480-03D4-BB84-D1939A84EF68}"/>
              </a:ext>
            </a:extLst>
          </p:cNvPr>
          <p:cNvPicPr>
            <a:picLocks noChangeAspect="1"/>
          </p:cNvPicPr>
          <p:nvPr/>
        </p:nvPicPr>
        <p:blipFill>
          <a:blip r:embed="rId5"/>
          <a:stretch>
            <a:fillRect/>
          </a:stretch>
        </p:blipFill>
        <p:spPr>
          <a:xfrm>
            <a:off x="6128546" y="801159"/>
            <a:ext cx="2272679" cy="1402568"/>
          </a:xfrm>
          <a:prstGeom prst="rect">
            <a:avLst/>
          </a:prstGeom>
        </p:spPr>
      </p:pic>
      <p:pic>
        <p:nvPicPr>
          <p:cNvPr id="7" name="Imagen 6">
            <a:extLst>
              <a:ext uri="{FF2B5EF4-FFF2-40B4-BE49-F238E27FC236}">
                <a16:creationId xmlns:a16="http://schemas.microsoft.com/office/drawing/2014/main" id="{DF92CDD6-F478-86DB-2D6F-670E365DA021}"/>
              </a:ext>
            </a:extLst>
          </p:cNvPr>
          <p:cNvPicPr>
            <a:picLocks noChangeAspect="1"/>
          </p:cNvPicPr>
          <p:nvPr/>
        </p:nvPicPr>
        <p:blipFill>
          <a:blip r:embed="rId6"/>
          <a:stretch>
            <a:fillRect/>
          </a:stretch>
        </p:blipFill>
        <p:spPr>
          <a:xfrm>
            <a:off x="227881" y="2065801"/>
            <a:ext cx="2434311" cy="1589457"/>
          </a:xfrm>
          <a:prstGeom prst="rect">
            <a:avLst/>
          </a:prstGeom>
        </p:spPr>
      </p:pic>
      <p:pic>
        <p:nvPicPr>
          <p:cNvPr id="8" name="Imagen 7">
            <a:extLst>
              <a:ext uri="{FF2B5EF4-FFF2-40B4-BE49-F238E27FC236}">
                <a16:creationId xmlns:a16="http://schemas.microsoft.com/office/drawing/2014/main" id="{86AAC5E6-72C7-6BAA-82BF-4D8CC9AF7BEA}"/>
              </a:ext>
            </a:extLst>
          </p:cNvPr>
          <p:cNvPicPr>
            <a:picLocks noChangeAspect="1"/>
          </p:cNvPicPr>
          <p:nvPr/>
        </p:nvPicPr>
        <p:blipFill>
          <a:blip r:embed="rId7"/>
          <a:stretch>
            <a:fillRect/>
          </a:stretch>
        </p:blipFill>
        <p:spPr>
          <a:xfrm>
            <a:off x="3158279" y="2002712"/>
            <a:ext cx="2466316" cy="1696545"/>
          </a:xfrm>
          <a:prstGeom prst="rect">
            <a:avLst/>
          </a:prstGeom>
        </p:spPr>
      </p:pic>
      <p:pic>
        <p:nvPicPr>
          <p:cNvPr id="9" name="Imagen 8">
            <a:extLst>
              <a:ext uri="{FF2B5EF4-FFF2-40B4-BE49-F238E27FC236}">
                <a16:creationId xmlns:a16="http://schemas.microsoft.com/office/drawing/2014/main" id="{BD77A989-6C91-8077-2208-7854489C7625}"/>
              </a:ext>
            </a:extLst>
          </p:cNvPr>
          <p:cNvPicPr>
            <a:picLocks noChangeAspect="1"/>
          </p:cNvPicPr>
          <p:nvPr/>
        </p:nvPicPr>
        <p:blipFill>
          <a:blip r:embed="rId8"/>
          <a:stretch>
            <a:fillRect/>
          </a:stretch>
        </p:blipFill>
        <p:spPr>
          <a:xfrm>
            <a:off x="6120680" y="1992539"/>
            <a:ext cx="2280545" cy="1708896"/>
          </a:xfrm>
          <a:prstGeom prst="rect">
            <a:avLst/>
          </a:prstGeom>
        </p:spPr>
      </p:pic>
      <p:pic>
        <p:nvPicPr>
          <p:cNvPr id="13" name="Imagen 12">
            <a:extLst>
              <a:ext uri="{FF2B5EF4-FFF2-40B4-BE49-F238E27FC236}">
                <a16:creationId xmlns:a16="http://schemas.microsoft.com/office/drawing/2014/main" id="{D402200A-6799-3F91-4351-93D1095ED905}"/>
              </a:ext>
            </a:extLst>
          </p:cNvPr>
          <p:cNvPicPr>
            <a:picLocks noChangeAspect="1"/>
          </p:cNvPicPr>
          <p:nvPr/>
        </p:nvPicPr>
        <p:blipFill>
          <a:blip r:embed="rId9"/>
          <a:stretch>
            <a:fillRect/>
          </a:stretch>
        </p:blipFill>
        <p:spPr>
          <a:xfrm>
            <a:off x="6804962" y="3791819"/>
            <a:ext cx="2127220" cy="1100996"/>
          </a:xfrm>
          <a:prstGeom prst="rect">
            <a:avLst/>
          </a:prstGeom>
        </p:spPr>
      </p:pic>
      <p:pic>
        <p:nvPicPr>
          <p:cNvPr id="15" name="Imagen 14">
            <a:extLst>
              <a:ext uri="{FF2B5EF4-FFF2-40B4-BE49-F238E27FC236}">
                <a16:creationId xmlns:a16="http://schemas.microsoft.com/office/drawing/2014/main" id="{CEC9CF5E-7D82-5C50-A906-CA8D89ECB880}"/>
              </a:ext>
            </a:extLst>
          </p:cNvPr>
          <p:cNvPicPr>
            <a:picLocks noChangeAspect="1"/>
          </p:cNvPicPr>
          <p:nvPr/>
        </p:nvPicPr>
        <p:blipFill>
          <a:blip r:embed="rId10"/>
          <a:stretch>
            <a:fillRect/>
          </a:stretch>
        </p:blipFill>
        <p:spPr>
          <a:xfrm>
            <a:off x="4761315" y="3791819"/>
            <a:ext cx="2043647" cy="1100996"/>
          </a:xfrm>
          <a:prstGeom prst="rect">
            <a:avLst/>
          </a:prstGeom>
        </p:spPr>
      </p:pic>
      <p:pic>
        <p:nvPicPr>
          <p:cNvPr id="17" name="Imagen 16">
            <a:extLst>
              <a:ext uri="{FF2B5EF4-FFF2-40B4-BE49-F238E27FC236}">
                <a16:creationId xmlns:a16="http://schemas.microsoft.com/office/drawing/2014/main" id="{E683E0C6-2CA6-23A8-C90A-7D5B48F27512}"/>
              </a:ext>
            </a:extLst>
          </p:cNvPr>
          <p:cNvPicPr>
            <a:picLocks noChangeAspect="1"/>
          </p:cNvPicPr>
          <p:nvPr/>
        </p:nvPicPr>
        <p:blipFill>
          <a:blip r:embed="rId11"/>
          <a:stretch>
            <a:fillRect/>
          </a:stretch>
        </p:blipFill>
        <p:spPr>
          <a:xfrm>
            <a:off x="31735" y="3791819"/>
            <a:ext cx="2434311" cy="1100996"/>
          </a:xfrm>
          <a:prstGeom prst="rect">
            <a:avLst/>
          </a:prstGeom>
        </p:spPr>
      </p:pic>
      <p:pic>
        <p:nvPicPr>
          <p:cNvPr id="19" name="Imagen 18">
            <a:extLst>
              <a:ext uri="{FF2B5EF4-FFF2-40B4-BE49-F238E27FC236}">
                <a16:creationId xmlns:a16="http://schemas.microsoft.com/office/drawing/2014/main" id="{3BD2AB60-84D2-F272-38BD-60DDA6710365}"/>
              </a:ext>
            </a:extLst>
          </p:cNvPr>
          <p:cNvPicPr>
            <a:picLocks noChangeAspect="1"/>
          </p:cNvPicPr>
          <p:nvPr/>
        </p:nvPicPr>
        <p:blipFill>
          <a:blip r:embed="rId12"/>
          <a:stretch>
            <a:fillRect/>
          </a:stretch>
        </p:blipFill>
        <p:spPr>
          <a:xfrm>
            <a:off x="2466046" y="3791819"/>
            <a:ext cx="2295269" cy="1100996"/>
          </a:xfrm>
          <a:prstGeom prst="rect">
            <a:avLst/>
          </a:prstGeom>
        </p:spPr>
      </p:pic>
    </p:spTree>
    <p:extLst>
      <p:ext uri="{BB962C8B-B14F-4D97-AF65-F5344CB8AC3E}">
        <p14:creationId xmlns:p14="http://schemas.microsoft.com/office/powerpoint/2010/main" val="66083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5EC3D-F4BF-F6E0-BA73-404FEE868717}"/>
              </a:ext>
            </a:extLst>
          </p:cNvPr>
          <p:cNvSpPr>
            <a:spLocks noGrp="1"/>
          </p:cNvSpPr>
          <p:nvPr>
            <p:ph type="title"/>
          </p:nvPr>
        </p:nvSpPr>
        <p:spPr>
          <a:xfrm>
            <a:off x="457200" y="76439"/>
            <a:ext cx="8229600" cy="639841"/>
          </a:xfrm>
        </p:spPr>
        <p:txBody>
          <a:bodyPr>
            <a:noAutofit/>
          </a:bodyPr>
          <a:lstStyle/>
          <a:p>
            <a:r>
              <a:rPr lang="es-ES" sz="2800" dirty="0">
                <a:solidFill>
                  <a:srgbClr val="000000"/>
                </a:solidFill>
                <a:latin typeface="Calibri" panose="020F0502020204030204" pitchFamily="34" charset="0"/>
              </a:rPr>
              <a:t>H</a:t>
            </a:r>
            <a:r>
              <a:rPr lang="es-ES" sz="2800" b="0" i="0" u="none" strike="noStrike" baseline="0" dirty="0">
                <a:solidFill>
                  <a:srgbClr val="000000"/>
                </a:solidFill>
                <a:latin typeface="Calibri" panose="020F0502020204030204" pitchFamily="34" charset="0"/>
              </a:rPr>
              <a:t>allazgos obtenidos y sugerencias</a:t>
            </a:r>
            <a:endParaRPr lang="es-ES" sz="2800" dirty="0"/>
          </a:p>
        </p:txBody>
      </p:sp>
      <p:pic>
        <p:nvPicPr>
          <p:cNvPr id="4" name="Imagen 3">
            <a:extLst>
              <a:ext uri="{FF2B5EF4-FFF2-40B4-BE49-F238E27FC236}">
                <a16:creationId xmlns:a16="http://schemas.microsoft.com/office/drawing/2014/main" id="{7A97CDD9-9E4D-1D10-29F0-5F60AE31089F}"/>
              </a:ext>
            </a:extLst>
          </p:cNvPr>
          <p:cNvPicPr>
            <a:picLocks noChangeAspect="1"/>
          </p:cNvPicPr>
          <p:nvPr/>
        </p:nvPicPr>
        <p:blipFill>
          <a:blip r:embed="rId2"/>
          <a:stretch>
            <a:fillRect/>
          </a:stretch>
        </p:blipFill>
        <p:spPr>
          <a:xfrm>
            <a:off x="49142" y="716280"/>
            <a:ext cx="3346097" cy="2065020"/>
          </a:xfrm>
          <a:prstGeom prst="rect">
            <a:avLst/>
          </a:prstGeom>
        </p:spPr>
      </p:pic>
      <p:pic>
        <p:nvPicPr>
          <p:cNvPr id="5" name="Imagen 4">
            <a:extLst>
              <a:ext uri="{FF2B5EF4-FFF2-40B4-BE49-F238E27FC236}">
                <a16:creationId xmlns:a16="http://schemas.microsoft.com/office/drawing/2014/main" id="{347FA267-A009-4D82-A569-B5C9A287C10A}"/>
              </a:ext>
            </a:extLst>
          </p:cNvPr>
          <p:cNvPicPr>
            <a:picLocks noChangeAspect="1"/>
          </p:cNvPicPr>
          <p:nvPr/>
        </p:nvPicPr>
        <p:blipFill>
          <a:blip r:embed="rId3"/>
          <a:stretch>
            <a:fillRect/>
          </a:stretch>
        </p:blipFill>
        <p:spPr>
          <a:xfrm>
            <a:off x="3105679" y="813375"/>
            <a:ext cx="2852208" cy="1760220"/>
          </a:xfrm>
          <a:prstGeom prst="rect">
            <a:avLst/>
          </a:prstGeom>
        </p:spPr>
      </p:pic>
      <p:pic>
        <p:nvPicPr>
          <p:cNvPr id="6" name="Imagen 5">
            <a:extLst>
              <a:ext uri="{FF2B5EF4-FFF2-40B4-BE49-F238E27FC236}">
                <a16:creationId xmlns:a16="http://schemas.microsoft.com/office/drawing/2014/main" id="{662D91CA-7EBD-8522-8F8D-E3B1C50A5484}"/>
              </a:ext>
            </a:extLst>
          </p:cNvPr>
          <p:cNvPicPr>
            <a:picLocks noChangeAspect="1"/>
          </p:cNvPicPr>
          <p:nvPr/>
        </p:nvPicPr>
        <p:blipFill>
          <a:blip r:embed="rId4"/>
          <a:stretch>
            <a:fillRect/>
          </a:stretch>
        </p:blipFill>
        <p:spPr>
          <a:xfrm>
            <a:off x="2932527" y="2566975"/>
            <a:ext cx="3306420" cy="2258446"/>
          </a:xfrm>
          <a:prstGeom prst="rect">
            <a:avLst/>
          </a:prstGeom>
        </p:spPr>
      </p:pic>
      <p:pic>
        <p:nvPicPr>
          <p:cNvPr id="7" name="Imagen 6">
            <a:extLst>
              <a:ext uri="{FF2B5EF4-FFF2-40B4-BE49-F238E27FC236}">
                <a16:creationId xmlns:a16="http://schemas.microsoft.com/office/drawing/2014/main" id="{EF18E12D-3D4F-07BD-F5D2-8F91D9528561}"/>
              </a:ext>
            </a:extLst>
          </p:cNvPr>
          <p:cNvPicPr>
            <a:picLocks noChangeAspect="1"/>
          </p:cNvPicPr>
          <p:nvPr/>
        </p:nvPicPr>
        <p:blipFill>
          <a:blip r:embed="rId5"/>
          <a:stretch>
            <a:fillRect/>
          </a:stretch>
        </p:blipFill>
        <p:spPr>
          <a:xfrm>
            <a:off x="49141" y="2684445"/>
            <a:ext cx="3056537" cy="2141459"/>
          </a:xfrm>
          <a:prstGeom prst="rect">
            <a:avLst/>
          </a:prstGeom>
        </p:spPr>
      </p:pic>
      <p:pic>
        <p:nvPicPr>
          <p:cNvPr id="8" name="Imagen 7">
            <a:extLst>
              <a:ext uri="{FF2B5EF4-FFF2-40B4-BE49-F238E27FC236}">
                <a16:creationId xmlns:a16="http://schemas.microsoft.com/office/drawing/2014/main" id="{260D83AA-037B-D182-EF83-C7D0CC69A5B4}"/>
              </a:ext>
            </a:extLst>
          </p:cNvPr>
          <p:cNvPicPr>
            <a:picLocks noChangeAspect="1"/>
          </p:cNvPicPr>
          <p:nvPr/>
        </p:nvPicPr>
        <p:blipFill>
          <a:blip r:embed="rId6"/>
          <a:stretch>
            <a:fillRect/>
          </a:stretch>
        </p:blipFill>
        <p:spPr>
          <a:xfrm>
            <a:off x="5957886" y="640080"/>
            <a:ext cx="3130021" cy="1931670"/>
          </a:xfrm>
          <a:prstGeom prst="rect">
            <a:avLst/>
          </a:prstGeom>
        </p:spPr>
      </p:pic>
      <p:pic>
        <p:nvPicPr>
          <p:cNvPr id="9" name="Imagen 8">
            <a:extLst>
              <a:ext uri="{FF2B5EF4-FFF2-40B4-BE49-F238E27FC236}">
                <a16:creationId xmlns:a16="http://schemas.microsoft.com/office/drawing/2014/main" id="{FFAED771-CAD4-AB39-E76D-902A9E28DB2E}"/>
              </a:ext>
            </a:extLst>
          </p:cNvPr>
          <p:cNvPicPr>
            <a:picLocks noChangeAspect="1"/>
          </p:cNvPicPr>
          <p:nvPr/>
        </p:nvPicPr>
        <p:blipFill>
          <a:blip r:embed="rId7"/>
          <a:stretch>
            <a:fillRect/>
          </a:stretch>
        </p:blipFill>
        <p:spPr>
          <a:xfrm>
            <a:off x="5603003" y="2573596"/>
            <a:ext cx="3484904" cy="2251826"/>
          </a:xfrm>
          <a:prstGeom prst="rect">
            <a:avLst/>
          </a:prstGeom>
        </p:spPr>
      </p:pic>
    </p:spTree>
    <p:extLst>
      <p:ext uri="{BB962C8B-B14F-4D97-AF65-F5344CB8AC3E}">
        <p14:creationId xmlns:p14="http://schemas.microsoft.com/office/powerpoint/2010/main" val="2241945497"/>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310</TotalTime>
  <Words>1446</Words>
  <Application>Microsoft Office PowerPoint</Application>
  <PresentationFormat>Presentación en pantalla (16:9)</PresentationFormat>
  <Paragraphs>117</Paragraphs>
  <Slides>15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Lato Extended</vt:lpstr>
      <vt:lpstr>Tw Cen MT</vt:lpstr>
      <vt:lpstr>Gota</vt:lpstr>
      <vt:lpstr>trabajo final Estadística para Data Science - junio 2023 </vt:lpstr>
      <vt:lpstr>1-Definir el problema de forma clara</vt:lpstr>
      <vt:lpstr>2-Describir el conjunto de datos que se va a utilizar para el análisis</vt:lpstr>
      <vt:lpstr>3-Detallar los procedimientos de limpieza de datos (debe adjuntar un archivo con los datos limpios)</vt:lpstr>
      <vt:lpstr>4-Sugerir un plan relativo a los métodos de análisis que se van a utilizar</vt:lpstr>
      <vt:lpstr>   Parte 2º  Segunda entrega – Final de la semana 6  </vt:lpstr>
      <vt:lpstr>Calcular las estadísticas descriptivas  </vt:lpstr>
      <vt:lpstr>Resultados de modelos relevantes de clusterización o reducción de dimensiones  </vt:lpstr>
      <vt:lpstr>Hallazgos obtenidos y sugerencias</vt:lpstr>
      <vt:lpstr>¿Identifica algún tipo de relación entre los resultados del análisis del agrupamiento y los del ACP?</vt:lpstr>
      <vt:lpstr>Parte 3º  Presentación del proyecto – Final de la semana 9</vt:lpstr>
      <vt:lpstr>Resultados de cualquier otro modelo relevante.  </vt:lpstr>
      <vt:lpstr>Resultados de cualquier otro modelo relevante.</vt:lpstr>
      <vt:lpstr>Conclusiones, análisis y sugerencias. </vt:lpstr>
      <vt:lpstr>Ideas sobre las posibles mejoras y los siguientes pasos necesarios para el proyecto.</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Entregable 1 del trabajo final</dc:title>
  <dc:creator>Alvaro Ortuzar</dc:creator>
  <cp:keywords/>
  <cp:lastModifiedBy>Alvaro Ortuzar</cp:lastModifiedBy>
  <cp:revision>79</cp:revision>
  <dcterms:created xsi:type="dcterms:W3CDTF">2023-07-14T20:02:29Z</dcterms:created>
  <dcterms:modified xsi:type="dcterms:W3CDTF">2023-08-21T17:51:53Z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2023-07-14</vt:lpwstr>
  </property>
  <property fmtid="{D5CDD505-2E9C-101B-9397-08002B2CF9AE}" pid="3" name="editor_options">
    <vt:lpwstr/>
  </property>
  <property fmtid="{D5CDD505-2E9C-101B-9397-08002B2CF9AE}" pid="4" name="output">
    <vt:lpwstr>powerpoint_presentation</vt:lpwstr>
  </property>
</Properties>
</file>