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notesMasterIdLst>
    <p:notesMasterId r:id="rId35"/>
  </p:notesMasterIdLst>
  <p:sldIdLst>
    <p:sldId id="257" r:id="rId6"/>
    <p:sldId id="258" r:id="rId7"/>
    <p:sldId id="259" r:id="rId8"/>
    <p:sldId id="279" r:id="rId9"/>
    <p:sldId id="283" r:id="rId10"/>
    <p:sldId id="284" r:id="rId11"/>
    <p:sldId id="287" r:id="rId12"/>
    <p:sldId id="288" r:id="rId13"/>
    <p:sldId id="289" r:id="rId14"/>
    <p:sldId id="290" r:id="rId15"/>
    <p:sldId id="292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60" r:id="rId25"/>
    <p:sldId id="286" r:id="rId26"/>
    <p:sldId id="282" r:id="rId27"/>
    <p:sldId id="301" r:id="rId28"/>
    <p:sldId id="285" r:id="rId29"/>
    <p:sldId id="302" r:id="rId30"/>
    <p:sldId id="300" r:id="rId31"/>
    <p:sldId id="270" r:id="rId32"/>
    <p:sldId id="271" r:id="rId33"/>
    <p:sldId id="273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Proxima Nova Black" panose="020B0604020202020204" charset="0"/>
      <p:bold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83746" autoAdjust="0"/>
  </p:normalViewPr>
  <p:slideViewPr>
    <p:cSldViewPr snapToGrid="0">
      <p:cViewPr varScale="1">
        <p:scale>
          <a:sx n="97" d="100"/>
          <a:sy n="97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9B89-BA2D-4D52-9BB5-E8BE1795A1EF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6552F-5601-49DD-82CF-316E986FE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DOM-Level-1/level-one-core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ustom-element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Практика показывает, что в 95% ситуаций достаточно </a:t>
            </a:r>
            <a:r>
              <a:rPr lang="ru-RU" dirty="0"/>
              <a:t>querySelector/querySelectorAll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Хотя более специализированные методы </a:t>
            </a:r>
            <a:r>
              <a:rPr lang="ru-RU" dirty="0"/>
              <a:t>getElement*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работают чуть быстрее, но разница в миллисекунду-другую редко играет роль.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выше изображены основные классы: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 от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наследуют текстовые узлы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комментарии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элементы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 –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ещё не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HTML-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элементы, а более общий тип, который используется в том числе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XML.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него наследует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SVG-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графики и, конечно,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наследуют разнообразные узлы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HTML:</a:t>
            </a:r>
          </a:p>
          <a:p>
            <a:pPr lvl="1"/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input&gt; –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HTMLInputElement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body&gt; –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HTMLBodyElement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 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a&gt; –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HTMLAnchorElement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так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Основные свойства DOM-узлов:</a:t>
            </a:r>
          </a:p>
          <a:p>
            <a:r>
              <a:rPr lang="ru-RU" b="1" dirty="0"/>
              <a:t>nodeType</a:t>
            </a:r>
            <a:r>
              <a:rPr lang="en-US" b="1" dirty="0"/>
              <a:t> </a:t>
            </a:r>
            <a:r>
              <a:rPr lang="en-US" b="0" dirty="0"/>
              <a:t>– </a:t>
            </a:r>
            <a:r>
              <a:rPr lang="uk-UA" b="0" dirty="0"/>
              <a:t>т</a:t>
            </a:r>
            <a:r>
              <a:rPr lang="ru-RU" dirty="0"/>
              <a:t>ип узла. Самые популярные типы: "1" – для элементов и "3" – для текстовых узлов. Только для чтения.</a:t>
            </a:r>
          </a:p>
          <a:p>
            <a:r>
              <a:rPr lang="ru-RU" b="1" dirty="0"/>
              <a:t>nodeName/tagName</a:t>
            </a:r>
            <a:r>
              <a:rPr lang="ru-RU" dirty="0"/>
              <a:t> – название тега заглавными буквами. nodeName имеет специальные значения для узлов-неэлементов. Только для чтения.</a:t>
            </a:r>
          </a:p>
          <a:p>
            <a:r>
              <a:rPr lang="ru-RU" b="1" dirty="0"/>
              <a:t>innerHTML</a:t>
            </a:r>
            <a:r>
              <a:rPr lang="ru-RU" dirty="0"/>
              <a:t> – внутреннее содержимое узла-элемента в виде HTML. Можно изменять.</a:t>
            </a:r>
          </a:p>
          <a:p>
            <a:r>
              <a:rPr lang="ru-RU" b="1" dirty="0"/>
              <a:t>outerHTML</a:t>
            </a:r>
            <a:r>
              <a:rPr lang="ru-RU" dirty="0"/>
              <a:t> – полный HTML узла-элемента. При записи в elem.outerHTML переменная elem сохраняет старый узел.</a:t>
            </a:r>
            <a:endParaRPr lang="uk-U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7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nodeValue/data</a:t>
            </a:r>
            <a:r>
              <a:rPr lang="ru-RU" dirty="0"/>
              <a:t> – содержимое текстового узла или комментария. Свойство nodeValue также определено и для других типов узлов. Можно изменять. </a:t>
            </a:r>
          </a:p>
          <a:p>
            <a:r>
              <a:rPr lang="ru-RU" dirty="0"/>
              <a:t>На некоторых узлах, где data нет, nodeValue есть и имеет значение null, поэтому лучше использовать data.</a:t>
            </a:r>
          </a:p>
          <a:p>
            <a:r>
              <a:rPr lang="ru-RU" b="1" dirty="0"/>
              <a:t>textContent</a:t>
            </a:r>
            <a:r>
              <a:rPr lang="ru-RU" dirty="0"/>
              <a:t> – содержит только текст внутри элемента, за вычетом всех тегов. Можно использовать для защиты от вставки произвольного HTML кода</a:t>
            </a:r>
          </a:p>
          <a:p>
            <a:r>
              <a:rPr lang="ru-RU" dirty="0"/>
              <a:t>Свойство и атрибут hiddenСкрыть элемент можно с помощью установки свойства hidden в true или с помощью атрибута</a:t>
            </a:r>
          </a:p>
          <a:p>
            <a:r>
              <a:rPr lang="ru-RU" dirty="0">
                <a:effectLst/>
              </a:rPr>
              <a:t>Узлы DOM также имеют другие свойства, в зависимости от тега. Например, у INPUT есть свойства valueи checked, а у A есть href и т.д.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2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«Полифилл» (англ. polyfill) – это библиотека, которая добавляет в старые браузеры поддержку возможностей, которые в современных браузерах являются встроенными.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примера добавим в DOM поддержку свойства </a:t>
            </a:r>
            <a:r>
              <a:rPr lang="ru-RU" dirty="0"/>
              <a:t>firstElementChild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её нет. Здесь речь, конечно, об IE8, в других браузерах оно и так поддерживается, но пример типовой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Полифиллы хороши тем, что мы просто подключаем их и используем везде современный DOM/JS, а когда старые браузеры окончательно отомрут – просто выкинем полифилл, без изменения кода.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Типичная схема работы полифилла DOM-свойства или метода: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Создаётся элемент, который его, в теории, должен поддерживать.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Соответствующее свойство сравнивается с undefined.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его нет – модифицируется прототип, обычно это Element.prototype – в него дописываются новые геттеры и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 – это то, что написано в HTML.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Свойство – это то, что находится внутри DOM-объекта.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Синхронизация между атрибутами и свойствами: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Стандартные свойства и атрибуты синхронизируются: установка атрибута автоматически ставит свойство DOM. Некоторые свойства синхронизируются в обе стороны.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Бывает так, что свойство не совсем соответствует атрибуту. Например, «логические» свойства вроде checked, selected всегда имеют значение true/false, а в атрибут можно записать произвольную строку.Выше мы видели другие примеры на эту тему, например href.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Нестандартные атрибуты: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Нестандартный атрибут (если забыть глюки старых IE) никогда не попадёт в свойство, так что для кросс-браузерного доступа к нему нужно обязательно использовать getAttribute.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Атрибуты, название которых начинается с data-, можно прочитать через dataset. Эта возможность не поддерживается IE10-.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>
                <a:effectLst/>
              </a:rPr>
              <a:t>Для того, чтобы избежать проблем со старыми IE, а также для более короткого и понятного кода старайтесь везде использовать свойства, а атрибуты – только там, где это </a:t>
            </a:r>
            <a:r>
              <a:rPr lang="ru-RU" i="1" dirty="0">
                <a:effectLst/>
              </a:rPr>
              <a:t>действительно</a:t>
            </a:r>
            <a:r>
              <a:rPr lang="ru-RU" dirty="0">
                <a:effectLst/>
              </a:rPr>
              <a:t> нужно.</a:t>
            </a:r>
          </a:p>
          <a:p>
            <a:r>
              <a:rPr lang="ru-RU" dirty="0">
                <a:effectLst/>
              </a:rPr>
              <a:t>А </a:t>
            </a:r>
            <a:r>
              <a:rPr lang="ru-RU" i="1" dirty="0">
                <a:effectLst/>
              </a:rPr>
              <a:t>действительно</a:t>
            </a:r>
            <a:r>
              <a:rPr lang="ru-RU" dirty="0">
                <a:effectLst/>
              </a:rPr>
              <a:t> нужны атрибуты очень редко – лишь в следующих трёх случаях: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кросс-браузерно получить нестандартный HTML-атрибут.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получить «оригинальное значение» стандартного HTML-атрибута, например, &lt;input value="..."&gt;.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получить список всех атрибутов, включая пользовательские. Для этого используется коллекция attributes.</a:t>
            </a:r>
          </a:p>
          <a:p>
            <a:r>
              <a:rPr lang="ru-RU" dirty="0">
                <a:effectLst/>
              </a:rPr>
              <a:t>Если вы хотите использовать собственные атрибуты в HTML, то помните, что атрибуты с именем, начинающимся на data- валидны в HTML5 и современные браузеры поддерживают доступ к ним через свойство 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3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и удаление узлов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для создания узлов: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document.createElement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(tag) –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элемент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document.createTextNode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 –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текстовый узел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elem.cloneNode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(deep) –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клонирует элемент, если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== true,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со всеми потомками, если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false–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 потомков.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Вставка и удаление узлов: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parent.appendChild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parent.insertBefore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nextSibling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parent.removeChild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parent.replaceChild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newElem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методы возвращают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Методы для изменения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описаны в спецификации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DOM Level 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 – это то, что написано в HTML.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Свойство – это то, что находится внутри DOM-объекта.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Синхронизация между атрибутами и свойствами: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Стандартные свойства и атрибуты синхронизируются: установка атрибута автоматически ставит свойство DOM. Некоторые свойства синхронизируются в обе стороны.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Бывает так, что свойство не совсем соответствует атрибуту. Например, «логические» свойства вроде checked, selected всегда имеют значение true/false, а в атрибут можно записать произвольную строку.Выше мы видели другие примеры на эту тему, например href.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Нестандартные атрибуты: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Нестандартный атрибут (если забыть глюки старых IE) никогда не попадёт в свойство, так что для кросс-браузерного доступа к нему нужно обязательно использовать getAttribute.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Атрибуты, название которых начинается с data-, можно прочитать через dataset. Эта возможность не поддерживается IE10-.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>
                <a:effectLst/>
              </a:rPr>
              <a:t>Для того, чтобы избежать проблем со старыми IE, а также для более короткого и понятного кода старайтесь везде использовать свойства, а атрибуты – только там, где это </a:t>
            </a:r>
            <a:r>
              <a:rPr lang="ru-RU" i="1" dirty="0">
                <a:effectLst/>
              </a:rPr>
              <a:t>действительно</a:t>
            </a:r>
            <a:r>
              <a:rPr lang="ru-RU" dirty="0">
                <a:effectLst/>
              </a:rPr>
              <a:t> нужно.</a:t>
            </a:r>
          </a:p>
          <a:p>
            <a:r>
              <a:rPr lang="ru-RU" dirty="0">
                <a:effectLst/>
              </a:rPr>
              <a:t>А </a:t>
            </a:r>
            <a:r>
              <a:rPr lang="ru-RU" i="1" dirty="0">
                <a:effectLst/>
              </a:rPr>
              <a:t>действительно</a:t>
            </a:r>
            <a:r>
              <a:rPr lang="ru-RU" dirty="0">
                <a:effectLst/>
              </a:rPr>
              <a:t> нужны атрибуты очень редко – лишь в следующих трёх случаях: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кросс-браузерно получить нестандартный HTML-атрибут.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получить «оригинальное значение» стандартного HTML-атрибута, например, &lt;input value="..."&gt;.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>
                <a:effectLst/>
              </a:rPr>
              <a:t>Когда нужно получить список всех атрибутов, включая пользовательские. Для этого используется коллекция attributes.</a:t>
            </a:r>
          </a:p>
          <a:p>
            <a:r>
              <a:rPr lang="ru-RU" dirty="0">
                <a:effectLst/>
              </a:rPr>
              <a:t>Если вы хотите использовать собственные атрибуты в HTML, то помните, что атрибуты с именем, начинающимся на data- валидны в HTML5 и современные браузеры поддерживают доступ к ним через свойство 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8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три способа назначения обработчиков событий: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HTML: onclick="...".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Свойство: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elem.onclick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function.</a:t>
            </a:r>
          </a:p>
          <a:p>
            <a:pPr marL="228600" indent="-228600">
              <a:buFont typeface="+mj-lt"/>
              <a:buAutoNum type="arabicPeriod"/>
            </a:pP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Специальные методы: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Современные: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elem.addEventListener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событие,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handler[, phase]),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через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removeEventListener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старых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IE8-: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elem.attachEvent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on+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событие,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 ),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через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detachEvent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Сравнение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addEventListener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3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замовчуванню завжди відпрацьовується на стадії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Bubbling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потрібно перевизначити, то ми використовуємо метод: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useCapture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true (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тому що, по замовчуванні 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по себе язык JavaScript не предусматривает работы с браузером.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вообще не знает про HTML. Но позволяет легко расширять себя новыми функциями и объектами.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ниже схематически отображена структура, которая получается если посмотреть на совокупность браузерных объектов с «высоты птичьего полёта».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видно из рисунка, на вершине стоит window.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этого объекта двоякая позиция – он с одной стороны является глобальным объектом в JavaScript, с другой – содержит свойства и методы для управления окном браузера, открытия новых окон, например: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замовчуванню завжди відпрацьовується на стадії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Bubbling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потрібно перевизначити, то ми використовуємо метод: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useCapture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true (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тому що, по замовчуванні 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Делегирование событий – это здорово! Пожалуй, это один из самых полезных приёмов для работы с DOM. Он отлично подходит, если есть много элементов, обработка которых очень схожа.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Вешаем обработчик на контейнер.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обработчике: получаем event.target.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обработчике: если event.target или один из его родителей в контейнере (this) – интересующий нас элемент – обработать его.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Зачем использовать: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Упрощает инициализацию и экономит память: не нужно вешать много обработчиков.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Меньше кода: при добавлении и удалении элементов не нужно ставить или снимать обработчики.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Удобство изменений: можно массово добавлять или удалять элементы путём изменения innerHTML.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 у делегирования событий есть свои ограничения.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событие должно всплывать. Нельзя, чтобы какой-то промежуточный обработчик вызвал event.stopPropagation() до того, как событие доплывёт до нужного элемента.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делегирование создает дополнительную нагрузку на браузер, ведь обработчик запускается, когда событие происходит в любом месте контейнера, не обязательно на элементах, которые нам интересны. Но обычно эта нагрузка настолько пустяковая, что её даже не стоит принимать во внимание.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55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EventListener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навішуємо на батьківський елемент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"middle"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Через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target.innerText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додаємо логіку, як будуть відпрацьовуватися діти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"li".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Різниця між навішуванням подій на елемент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JavaScript.</a:t>
            </a: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робимо так: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 id="inner" on-click="click handler"&gt;First item&lt;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li&gt;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прив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язуємо до кожного елемента. Після оновлення сторінки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автоматично видаляє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 потрібно видалити самостійно через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eventListener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нативні івенти і кастомні івенти.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Нативні івенти це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click, mouse over, dabble click, right click (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натиснути на елемент правою кнопкою мишки, навести мишку на елемент, натиснути на елемент, двічі натиснути на елемент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Кастомний івент – це то, якого не існує, ми самі його придумуємо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dispatchEvent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прописуємо, на приклад –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uk-U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Стандарт Custom Elements позволяет описывать для новых элементов свои свойства, методы, объявлять свой DOM, подобие конструктора и многое другое.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рассмотрели, как создавать свои DOM-элементы при помощи стандарта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Custom Elements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мы перейдём к изучению дополнительных возможностей по работе с DOM.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Об'єктна модель документа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специфікація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прикладного програмного інтерфейсу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роботи зі структурованими документами (як правило, документами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XML/HTML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Визначається ця специфікація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консорціумом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 точки зору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об'єктно-орієнтованого програмування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визначає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класи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методи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атрибути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цих методів для аналізу структури документів та роботи із представленям документів у вигляді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дерева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 це призначено для того, аби надати можливість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комп'ютерній програмі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доступу та динамічної модифікації структури, змісту та оформлення документа.</a:t>
            </a:r>
          </a:p>
          <a:p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Разом із поширенням та розвитком веб-технологій і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веб-переглядачів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почали з'являтись різні, часто несумісні інтерфейси роботи із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документами в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інтерпретаторах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вбудованих у веб-переглядачі. Це спонукало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узгодити та визначити низку стандартів, які отримали назву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Document Object 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(W3C DOM).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Специфікації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W3C 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залежать від платформи або </a:t>
            </a:r>
            <a:r>
              <a:rPr lang="uk-U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мови програмування</a:t>
            </a:r>
            <a:r>
              <a:rPr lang="uk-U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 – это объекты для работы с чем угодно, кроме документа.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общую информацию о браузере и операционной системе. Особенно примечательны два свойства: navigator.userAgent – содержит информацию о браузере и navigator.platform – содержит информацию о платформе, позволяет различать Windows/Linux/Mac и т.п.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информацию о текущем URL страницы и позволяет перенаправить посетителя на новый URL.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 alert/confirm/prompt – тоже входят в BOM.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возможностей BOM стандартизированы в </a:t>
            </a: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5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хотя различные браузеры и предоставляют зачастую что-то своё, в дополнение к стандарту.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DOM-модели, документ является иерархией, деревом. Каждый HTML-тег образует узел дерева с типом «элемент». Вложенные в него теги становятся дочерними узлами. Для представления текста создаются узлы с типом «текст».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– это представление документа в виде дерева объектов, доступное для изменения через JavaScript.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дереве выделено два типа узлов.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Теги образуют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узлы-элементы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(element node). Естественным образом одни узлы вложены в другие. Структура дерева образована исключительно за счет них.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внутри элементов образует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(text node), обозначенные как #text. Текстовый узел содержит исключительно строку текста и не может иметь потомков, то есть он всегда на самом нижнем уровне.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Автоисправление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чтении неверного HTML браузер автоматически корректирует его для показа и при построении DOM.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частности, всегда будет верхний тег &lt;html&gt;. Даже если в тексте нет – в DOM он будет, браузер создаст его самостоятельно.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же самое касается и тега &lt;body&gt;.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если файл состоит из одного слова "Привет", то браузер автоматически обернёт его в &lt;html&gt;и &lt;body&gt;.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генерации DOM браузер самостоятельно обрабатывает ошибки в документе, закрывает теги и так далее.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 различают 12 типов узлов, но на практике мы работаем с четырьмя из них: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 – точка входа в DOM.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 – основные строительные блоки.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 – содержат, собственно, текст.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Комментарии – иногда в них можно включить информацию, которая не будет показана, но доступна из 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нужен для того, чтобы манипулировать страницей – читать информацию из HTML, создавать и изменять элементы.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Узел HTML можно получить как document.documentElement, а BODY – как document.body.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Исследовать и изменять DOM можно с помощью инструментов разработки, встроенных в браузер. Посмотрим средства для этого на примере Google Chrome.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выделили элемент, применили к нему JavaScript в консоли, тут же увидели изменения в браузере.</a:t>
            </a:r>
          </a:p>
          <a:p>
            <a:br>
              <a:rPr lang="ru-RU" dirty="0"/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5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позволяет делать что угодно с HTML-элементом и его содержимым, но для этого нужно сначала нужный элемент получить.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к DOM начинается с объекта document. Из него можно добраться до любых узлов.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выглядят основные ссылки, по которым можно переходить между узлами DOM: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DOM доступна навигация по соседним узлам через ссылки: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любым узлам.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по элементам.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некоторые виды элементов предоставляют дополнительные ссылки для большего удобства, например у таблиц есть свойства для доступа к строкам/ячейкам.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6552F-5601-49DD-82CF-316E986FEE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</a:t>
            </a:r>
            <a:r>
              <a:rPr lang="uk-UA" dirty="0"/>
              <a:t> С</a:t>
            </a:r>
            <a:r>
              <a:rPr lang="en-US" dirty="0"/>
              <a:t>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</a:t>
            </a:r>
            <a:br>
              <a:rPr lang="uk-UA" dirty="0"/>
            </a:br>
            <a:r>
              <a:rPr lang="en-US" dirty="0"/>
              <a:t>BE CAPITA</a:t>
            </a:r>
            <a:br>
              <a:rPr lang="uk-UA" dirty="0"/>
            </a:br>
            <a:r>
              <a:rPr lang="en-US" dirty="0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oksana-rudka/pen/eaPJpz?editors=101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oksana-rudka/pen/WBaQJ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oksana-rudka/pen/gJBaJj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oksana-rudka/pen/WBaQJ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/Overview.html" TargetMode="External"/><Relationship Id="rId7" Type="http://schemas.openxmlformats.org/officeDocument/2006/relationships/hyperlink" Target="https://eloquentjavascript.net/15_event.html" TargetMode="External"/><Relationship Id="rId2" Type="http://schemas.openxmlformats.org/officeDocument/2006/relationships/hyperlink" Target="https://www.w3.org/DOM/DOMT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JavaScript/Building_blocks/Events" TargetMode="External"/><Relationship Id="rId5" Type="http://schemas.openxmlformats.org/officeDocument/2006/relationships/hyperlink" Target="https://developer.mozilla.org/uk/docs/Web/API/Document_Object_Model" TargetMode="External"/><Relationship Id="rId4" Type="http://schemas.openxmlformats.org/officeDocument/2006/relationships/hyperlink" Target="https://dom.spec.whatwg.org/#nod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#n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308" y="174928"/>
            <a:ext cx="12390783" cy="66830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2500" dirty="0"/>
              <a:t>JavaScript </a:t>
            </a:r>
            <a:br>
              <a:rPr lang="en-US" sz="12500" dirty="0"/>
            </a:br>
            <a:r>
              <a:rPr lang="en-US" sz="12500" dirty="0"/>
              <a:t>DOM, BOM. Events Handling</a:t>
            </a:r>
            <a:endParaRPr lang="en-US" sz="12500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Oksana Rudka</a:t>
            </a:r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USING THE DOM FROM THE CONSOLE</a:t>
            </a:r>
          </a:p>
        </p:txBody>
      </p:sp>
      <p:pic>
        <p:nvPicPr>
          <p:cNvPr id="3077" name="Picture 5" descr="https://javascript.info/article/dom-nodes/inspect.png">
            <a:extLst>
              <a:ext uri="{FF2B5EF4-FFF2-40B4-BE49-F238E27FC236}">
                <a16:creationId xmlns:a16="http://schemas.microsoft.com/office/drawing/2014/main" id="{FC40F252-2EDF-462F-AC9E-022548B9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4362"/>
            <a:ext cx="7691757" cy="457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NAVIGATING DOM ELEMENTS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9217A5-7170-4B86-A85A-3413B26AF7E7}"/>
              </a:ext>
            </a:extLst>
          </p:cNvPr>
          <p:cNvGrpSpPr/>
          <p:nvPr/>
        </p:nvGrpSpPr>
        <p:grpSpPr>
          <a:xfrm>
            <a:off x="4095750" y="1714502"/>
            <a:ext cx="4000500" cy="3695700"/>
            <a:chOff x="685800" y="1714502"/>
            <a:chExt cx="4000500" cy="3695700"/>
          </a:xfrm>
        </p:grpSpPr>
        <p:pic>
          <p:nvPicPr>
            <p:cNvPr id="5122" name="Picture 2" descr="https://learn.javascript.ru/article/traversing-dom/dom-links.png">
              <a:extLst>
                <a:ext uri="{FF2B5EF4-FFF2-40B4-BE49-F238E27FC236}">
                  <a16:creationId xmlns:a16="http://schemas.microsoft.com/office/drawing/2014/main" id="{71B3DBFC-D2C3-494E-B093-1F7D6A811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714502"/>
              <a:ext cx="4000500" cy="369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14324F-61D9-4229-A21B-092FF00AE1C9}"/>
                </a:ext>
              </a:extLst>
            </p:cNvPr>
            <p:cNvSpPr/>
            <p:nvPr/>
          </p:nvSpPr>
          <p:spPr>
            <a:xfrm>
              <a:off x="3264310" y="3215148"/>
              <a:ext cx="1421990" cy="213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8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Proxima Nova Black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SEARCHING: </a:t>
            </a:r>
            <a:r>
              <a:rPr lang="en-US" sz="4000" b="1" dirty="0" err="1">
                <a:latin typeface="Proxima Nova Black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getElement</a:t>
            </a:r>
            <a:r>
              <a:rPr lang="en-US" sz="4000" b="1" dirty="0">
                <a:latin typeface="Proxima Nova Black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*, </a:t>
            </a:r>
            <a:r>
              <a:rPr lang="en-US" sz="4000" b="1" dirty="0" err="1">
                <a:latin typeface="Proxima Nova Black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querySelector</a:t>
            </a:r>
            <a:r>
              <a:rPr lang="en-US" sz="4000" b="1" dirty="0">
                <a:latin typeface="Proxima Nova Black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DBDF2-82F0-4ED6-9DDB-FEBC9269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28817"/>
              </p:ext>
            </p:extLst>
          </p:nvPr>
        </p:nvGraphicFramePr>
        <p:xfrm>
          <a:off x="685799" y="1714502"/>
          <a:ext cx="10001864" cy="2705100"/>
        </p:xfrm>
        <a:graphic>
          <a:graphicData uri="http://schemas.openxmlformats.org/drawingml/2006/table">
            <a:tbl>
              <a:tblPr/>
              <a:tblGrid>
                <a:gridCol w="3561736">
                  <a:extLst>
                    <a:ext uri="{9D8B030D-6E8A-4147-A177-3AD203B41FA5}">
                      <a16:colId xmlns:a16="http://schemas.microsoft.com/office/drawing/2014/main" val="4186510193"/>
                    </a:ext>
                  </a:extLst>
                </a:gridCol>
                <a:gridCol w="2536723">
                  <a:extLst>
                    <a:ext uri="{9D8B030D-6E8A-4147-A177-3AD203B41FA5}">
                      <a16:colId xmlns:a16="http://schemas.microsoft.com/office/drawing/2014/main" val="635017912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503097335"/>
                    </a:ext>
                  </a:extLst>
                </a:gridCol>
                <a:gridCol w="1612489">
                  <a:extLst>
                    <a:ext uri="{9D8B030D-6E8A-4147-A177-3AD203B41FA5}">
                      <a16:colId xmlns:a16="http://schemas.microsoft.com/office/drawing/2014/main" val="2800298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Searching for</a:t>
                      </a:r>
                      <a:r>
                        <a:rPr lang="uk-UA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...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Searching for an element inside?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Support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8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getElementById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everywhere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7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getElementsByName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-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everywhere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3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getElementsByTagName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tag or</a:t>
                      </a:r>
                      <a:r>
                        <a:rPr lang="uk-UA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'*'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✔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everywhere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getElementsByClassName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✔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except IE8-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7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querySelector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CSS-selector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✔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everywhere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2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querySelectorAll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CSS-selector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✔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everywhere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4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15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3600" b="1" dirty="0"/>
              <a:t>NODE PROPERTIES: TYPE, TAG AND CONTENTS</a:t>
            </a:r>
          </a:p>
        </p:txBody>
      </p:sp>
      <p:pic>
        <p:nvPicPr>
          <p:cNvPr id="8196" name="Picture 4" descr="https://javascript.info/article/basic-dom-node-properties/dom-class-hierarchy.png">
            <a:extLst>
              <a:ext uri="{FF2B5EF4-FFF2-40B4-BE49-F238E27FC236}">
                <a16:creationId xmlns:a16="http://schemas.microsoft.com/office/drawing/2014/main" id="{D4AAB5CE-95A2-4911-BDFA-2079D89F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73" y="1714502"/>
            <a:ext cx="5222653" cy="384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MAIN DOM NODE PROPERTIES ARE:</a:t>
            </a:r>
            <a:endParaRPr lang="en-US" sz="4400" b="1" dirty="0">
              <a:latin typeface="Proxima Nova Black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829B0-84A2-4052-9EEC-3D6DAEC7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98423"/>
            <a:ext cx="10820400" cy="49798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nodeType</a:t>
            </a:r>
            <a:endParaRPr lang="en-US" alt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We can get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from the DOM object class, but often we need just to see if it is a text 	or element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nodeTypeproperty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good for that. It has numeric values, most important are: 1 – for 	elements, 3 – for text nodes. Read-only.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tagName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For elements, tag name (uppercased unless XML-mode). For non-element 	nodes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describes what it is. Read-only.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innerHTML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HTML content of the element. Can be modified.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outerHTML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full HTML of the element. A write operation into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elem.outerHTML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does not 	touch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itself. Instead it gets replaced with the new HTML in the outer context.</a:t>
            </a:r>
          </a:p>
        </p:txBody>
      </p:sp>
    </p:spTree>
    <p:extLst>
      <p:ext uri="{BB962C8B-B14F-4D97-AF65-F5344CB8AC3E}">
        <p14:creationId xmlns:p14="http://schemas.microsoft.com/office/powerpoint/2010/main" val="27382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MAIN DOM NODE PROPERTIES ARE:</a:t>
            </a:r>
            <a:endParaRPr lang="en-US" sz="4400" b="1" dirty="0">
              <a:latin typeface="Proxima Nova Black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829B0-84A2-4052-9EEC-3D6DAEC7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14502"/>
            <a:ext cx="10820400" cy="44258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content of a non-element node (text, comment). These two are almost the same, usually 	we use data. Can be modified.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textContent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text inside the element, basically HTML minus all &lt;tags&gt;. Writing into it puts the text 	inside the element, with all special characters and tags treated exactly as text. Can safely 	insert user-generated text and protect from unwanted HTML insertions.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When set to true, does the same as CSS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display:none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DOM nodes also have other properties depending on their class. For 	instance, &lt;input&gt; elements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HTMLInputElement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support value, type, while &lt;a&gt; elements 	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HTMLAnchorElement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support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etc. Most standard HTML attributes have a 	corresponding DOM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But HTML attributes and DOM properties are not always the same, as we’ll see in the next 	chapter.</a:t>
            </a:r>
          </a:p>
        </p:txBody>
      </p:sp>
    </p:spTree>
    <p:extLst>
      <p:ext uri="{BB962C8B-B14F-4D97-AF65-F5344CB8AC3E}">
        <p14:creationId xmlns:p14="http://schemas.microsoft.com/office/powerpoint/2010/main" val="390091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POLYFILLS</a:t>
            </a:r>
            <a:endParaRPr lang="en-US" sz="4400" b="1" dirty="0">
              <a:latin typeface="Proxima Nova Black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2829B0-84A2-4052-9EEC-3D6DAEC7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17351"/>
            <a:ext cx="10820400" cy="13788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Polyfill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is code that implements a feature on web browsers that do not support the feature. Most often, it refers to a JavaScript library that implements an HTML5 web standard, either an established standard (supported by some browsers) on older browsers, or a proposed standard (not supported by any browsers) on existing browsers. Formally, "a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polyfill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 shim for a browser API".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339AA-E9F9-48D1-8360-F6F58CED4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16684"/>
            <a:ext cx="7255191" cy="32624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documentElement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undefined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(1)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defineProperty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(2)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nodeType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nextSibling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9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dirty="0"/>
              <a:t>DOM ATTRIBUTES AND PROPERTIES</a:t>
            </a:r>
            <a:endParaRPr lang="en-US" sz="4400" b="1" dirty="0">
              <a:latin typeface="Proxima Nova Black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76534-4B16-4CDA-82CF-7D3FD071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74885"/>
              </p:ext>
            </p:extLst>
          </p:nvPr>
        </p:nvGraphicFramePr>
        <p:xfrm>
          <a:off x="685799" y="1714502"/>
          <a:ext cx="9893711" cy="1371600"/>
        </p:xfrm>
        <a:graphic>
          <a:graphicData uri="http://schemas.openxmlformats.org/drawingml/2006/table">
            <a:tbl>
              <a:tblPr/>
              <a:tblGrid>
                <a:gridCol w="4928420">
                  <a:extLst>
                    <a:ext uri="{9D8B030D-6E8A-4147-A177-3AD203B41FA5}">
                      <a16:colId xmlns:a16="http://schemas.microsoft.com/office/drawing/2014/main" val="4186510193"/>
                    </a:ext>
                  </a:extLst>
                </a:gridCol>
                <a:gridCol w="4965291">
                  <a:extLst>
                    <a:ext uri="{9D8B030D-6E8A-4147-A177-3AD203B41FA5}">
                      <a16:colId xmlns:a16="http://schemas.microsoft.com/office/drawing/2014/main" val="635017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Properties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Attributes</a:t>
                      </a:r>
                      <a:endParaRPr lang="uk-UA" sz="20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8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value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7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 sensitive</a:t>
                      </a: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key sensitive</a:t>
                      </a: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3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 visible in innerHTML</a:t>
                      </a:r>
                      <a:endParaRPr lang="en-US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Visible in </a:t>
                      </a:r>
                      <a:r>
                        <a:rPr lang="en-US" sz="2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innerHTML</a:t>
                      </a:r>
                      <a:endParaRPr lang="uk-UA" sz="2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3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7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MODIFYING THE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2E67B-D41B-4BAB-B4BC-11471857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24199"/>
            <a:ext cx="10820400" cy="5533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to create new nodes:</a:t>
            </a:r>
          </a:p>
          <a:p>
            <a:pPr lvl="0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document.createElement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(tag) – creates an element with the given tag,</a:t>
            </a:r>
          </a:p>
          <a:p>
            <a:pPr lvl="0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document.createTextNode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(value) – creates a text node (rarely used),</a:t>
            </a:r>
          </a:p>
          <a:p>
            <a:pPr lvl="0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elem.cloneNode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(deep) – clones the element, if deep==true then with all descendants.</a:t>
            </a:r>
          </a:p>
          <a:p>
            <a:pPr lvl="0">
              <a:buFontTx/>
              <a:buChar char="•"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Insertion and removal of nodes:</a:t>
            </a:r>
          </a:p>
          <a:p>
            <a:pPr lvl="0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parent: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parent.appendChild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parent.insertBefore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(node, 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nextSibling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parent.removeChild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(node)</a:t>
            </a:r>
          </a:p>
          <a:p>
            <a:pPr lvl="0"/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parent.replaceChild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newElem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node) All these methods return node.</a:t>
            </a:r>
          </a:p>
          <a:p>
            <a:pPr lvl="0"/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a list of nodes and strings: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node.append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(...nodes or strings) – insert into node, at the end,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node.prepend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(...nodes or strings) – insert into node, at the beginning,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node.before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(...nodes or strings) –- insert right before node,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node.after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(...nodes or strings) –- insert right after node,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node.replaceWith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(...nodes or strings) –- replace node.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node.remove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 –- remove the node.</a:t>
            </a:r>
          </a:p>
        </p:txBody>
      </p:sp>
    </p:spTree>
    <p:extLst>
      <p:ext uri="{BB962C8B-B14F-4D97-AF65-F5344CB8AC3E}">
        <p14:creationId xmlns:p14="http://schemas.microsoft.com/office/powerpoint/2010/main" val="400587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MODIFYING THE DOCUMENT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92E67B-D41B-4BAB-B4BC-11471857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14502"/>
            <a:ext cx="10820400" cy="41488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1415" rIns="0" bIns="1967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strings are inserted “as text”.</a:t>
            </a:r>
          </a:p>
          <a:p>
            <a:pPr lvl="0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a piece of HTML: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elem.insertAdjacentHTML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(where, html), inserts depending on where: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beforebegin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 – insert html right before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afterbegin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 – insert html into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at the beginning,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beforeend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 – insert html into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at the end,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afterend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 – insert html right after elem.</a:t>
            </a:r>
          </a:p>
          <a:p>
            <a:pPr lvl="1">
              <a:buFontTx/>
              <a:buChar char="•"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there are similar methods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elem.insertAdjacentText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and </a:t>
            </a: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elem.insertAdjacentElement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they insert text strings and elements, but they are rarely used.</a:t>
            </a:r>
          </a:p>
          <a:p>
            <a:pPr lvl="0"/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Tx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append HTML to the page before it has finished loading:</a:t>
            </a:r>
          </a:p>
          <a:p>
            <a:pPr lvl="1">
              <a:buFontTx/>
              <a:buChar char="•"/>
            </a:pPr>
            <a:r>
              <a:rPr lang="en-US" alt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document.write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(html)</a:t>
            </a:r>
          </a:p>
          <a:p>
            <a:pPr lvl="1">
              <a:buFontTx/>
              <a:buChar char="•"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page is loaded such a call erases the document. Mostly seen in old scripts.</a:t>
            </a:r>
          </a:p>
        </p:txBody>
      </p:sp>
    </p:spTree>
    <p:extLst>
      <p:ext uri="{BB962C8B-B14F-4D97-AF65-F5344CB8AC3E}">
        <p14:creationId xmlns:p14="http://schemas.microsoft.com/office/powerpoint/2010/main" val="27684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820400" cy="1714502"/>
          </a:xfrm>
        </p:spPr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2400301"/>
            <a:ext cx="4274820" cy="381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Object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DOME Node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Polyfills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browser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</a:t>
            </a:r>
            <a:r>
              <a:rPr lang="en-US" dirty="0" err="1"/>
              <a:t>Cupturing</a:t>
            </a:r>
            <a:r>
              <a:rPr lang="en-US" dirty="0"/>
              <a:t> / Bubbling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Event Delegation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88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368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799" y="1714502"/>
            <a:ext cx="10709787" cy="171449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</a:rPr>
              <a:t>There are 3 ways to assign event handlers:</a:t>
            </a:r>
            <a:endParaRPr lang="en-US" altLang="en-US" sz="28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333333"/>
                </a:solidFill>
              </a:rPr>
              <a:t>HTML attribute: onclick="...".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333333"/>
                </a:solidFill>
              </a:rPr>
              <a:t>DOM property: </a:t>
            </a:r>
            <a:r>
              <a:rPr lang="en-US" altLang="en-US" dirty="0" err="1">
                <a:solidFill>
                  <a:srgbClr val="333333"/>
                </a:solidFill>
              </a:rPr>
              <a:t>elem.onclick</a:t>
            </a:r>
            <a:r>
              <a:rPr lang="en-US" altLang="en-US" dirty="0">
                <a:solidFill>
                  <a:srgbClr val="333333"/>
                </a:solidFill>
              </a:rPr>
              <a:t> = function.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333333"/>
                </a:solidFill>
              </a:rPr>
              <a:t>Methods: </a:t>
            </a:r>
            <a:r>
              <a:rPr lang="en-US" altLang="en-US" dirty="0" err="1">
                <a:solidFill>
                  <a:srgbClr val="333333"/>
                </a:solidFill>
              </a:rPr>
              <a:t>elem.addEventListener</a:t>
            </a:r>
            <a:r>
              <a:rPr lang="en-US" altLang="en-US" dirty="0">
                <a:solidFill>
                  <a:srgbClr val="333333"/>
                </a:solidFill>
              </a:rPr>
              <a:t>(event, handler[, phase]) to add, </a:t>
            </a:r>
            <a:r>
              <a:rPr lang="en-US" altLang="en-US" dirty="0" err="1">
                <a:solidFill>
                  <a:srgbClr val="333333"/>
                </a:solidFill>
              </a:rPr>
              <a:t>removeEventListener</a:t>
            </a:r>
            <a:r>
              <a:rPr lang="en-US" altLang="en-US" dirty="0">
                <a:solidFill>
                  <a:srgbClr val="333333"/>
                </a:solidFill>
              </a:rPr>
              <a:t> to remove.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INTRODUCTION TO BROWSER EVENTS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A8C7AF-53FF-41C4-9773-762BE4A167F5}"/>
              </a:ext>
            </a:extLst>
          </p:cNvPr>
          <p:cNvSpPr txBox="1">
            <a:spLocks/>
          </p:cNvSpPr>
          <p:nvPr/>
        </p:nvSpPr>
        <p:spPr>
          <a:xfrm>
            <a:off x="685800" y="5919020"/>
            <a:ext cx="966019" cy="43876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626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EVENT BUBBLING / EVENT CAPTURING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80471-E799-42D1-ACA6-C4A43783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12" y="1309380"/>
            <a:ext cx="6124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8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EVENT BUBBLING / EVENT CAPTURING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A8C7AF-53FF-41C4-9773-762BE4A167F5}"/>
              </a:ext>
            </a:extLst>
          </p:cNvPr>
          <p:cNvSpPr txBox="1">
            <a:spLocks/>
          </p:cNvSpPr>
          <p:nvPr/>
        </p:nvSpPr>
        <p:spPr>
          <a:xfrm>
            <a:off x="685800" y="5919020"/>
            <a:ext cx="966019" cy="43876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00CA07-A374-4F42-8732-C19DDD9E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784525"/>
            <a:ext cx="1428750" cy="1390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BE0D7E-16F2-4BB4-903E-976BF41D6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700" y="2617070"/>
            <a:ext cx="3162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8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10650794" cy="438763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</a:rPr>
              <a:t>Event delegation is really cool! It’s one of the most helpful patterns for DOM events.</a:t>
            </a:r>
            <a:endParaRPr lang="en-US" alt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</a:rPr>
              <a:t>It’s often used to add same handling for many similar elements, but not only for that.</a:t>
            </a:r>
            <a:endParaRPr lang="en-US" alt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</a:rPr>
              <a:t>The algorithm:</a:t>
            </a:r>
            <a:endParaRPr lang="en-US" alt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333333"/>
                </a:solidFill>
              </a:rPr>
              <a:t>Put a single handler on the container.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333333"/>
                </a:solidFill>
              </a:rPr>
              <a:t>In the handler – check the source element </a:t>
            </a:r>
            <a:r>
              <a:rPr lang="en-US" altLang="en-US" dirty="0" err="1">
                <a:solidFill>
                  <a:srgbClr val="333333"/>
                </a:solidFill>
              </a:rPr>
              <a:t>event.target</a:t>
            </a:r>
            <a:r>
              <a:rPr lang="en-US" altLang="en-US" dirty="0">
                <a:solidFill>
                  <a:srgbClr val="333333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333333"/>
                </a:solidFill>
              </a:rPr>
              <a:t>If the event happened inside an element that interests us, then handle the event.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DELEGATION EVENT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0155A-A75D-4565-A645-B5C1F22F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2903"/>
            <a:ext cx="3581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9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DELEGATION EVENT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A8C7AF-53FF-41C4-9773-762BE4A167F5}"/>
              </a:ext>
            </a:extLst>
          </p:cNvPr>
          <p:cNvSpPr txBox="1">
            <a:spLocks/>
          </p:cNvSpPr>
          <p:nvPr/>
        </p:nvSpPr>
        <p:spPr>
          <a:xfrm>
            <a:off x="685800" y="5919020"/>
            <a:ext cx="966019" cy="43876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745E18-B113-4005-AD48-D3B94F1F3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516" y="1832490"/>
            <a:ext cx="5634968" cy="36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438763"/>
          </a:xfrm>
        </p:spPr>
        <p:txBody>
          <a:bodyPr/>
          <a:lstStyle/>
          <a:p>
            <a:r>
              <a:rPr lang="en-US" dirty="0"/>
              <a:t>Custom Elements allows to describe for new elements your own properties, methods, declare your DOM, the similar to the constructor, and much more for new elements.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CUSTOM EVENT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2A8C7AF-53FF-41C4-9773-762BE4A167F5}"/>
              </a:ext>
            </a:extLst>
          </p:cNvPr>
          <p:cNvSpPr txBox="1">
            <a:spLocks/>
          </p:cNvSpPr>
          <p:nvPr/>
        </p:nvSpPr>
        <p:spPr>
          <a:xfrm>
            <a:off x="685800" y="5919020"/>
            <a:ext cx="966019" cy="438763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64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68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MATERIALS</a:t>
            </a:r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0ABE4-A9F8-4A95-B31B-CF861D743B3B}"/>
              </a:ext>
            </a:extLst>
          </p:cNvPr>
          <p:cNvSpPr/>
          <p:nvPr/>
        </p:nvSpPr>
        <p:spPr>
          <a:xfrm>
            <a:off x="685798" y="4162548"/>
            <a:ext cx="11163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https://www.w3.org/DOM/DOMTR</a:t>
            </a:r>
            <a:endParaRPr lang="en-US" dirty="0"/>
          </a:p>
          <a:p>
            <a:r>
              <a:rPr lang="en-US" dirty="0">
                <a:hlinkClick r:id="rId3"/>
              </a:rPr>
              <a:t>https://www.w3.org/TR/html5/Overview.html</a:t>
            </a:r>
            <a:endParaRPr lang="en-US" dirty="0"/>
          </a:p>
          <a:p>
            <a:r>
              <a:rPr lang="en-US" dirty="0">
                <a:hlinkClick r:id="rId4"/>
              </a:rPr>
              <a:t>https://dom.spec.whatwg.org/#node</a:t>
            </a:r>
            <a:endParaRPr lang="en-US" dirty="0"/>
          </a:p>
          <a:p>
            <a:r>
              <a:rPr lang="en-US" dirty="0">
                <a:hlinkClick r:id="rId5"/>
              </a:rPr>
              <a:t>https://developer.mozilla.org/uk/docs/Web/API/Document_Object_Model</a:t>
            </a:r>
            <a:endParaRPr lang="en-US" dirty="0"/>
          </a:p>
          <a:p>
            <a:r>
              <a:rPr lang="en-US" dirty="0">
                <a:hlinkClick r:id="rId6"/>
              </a:rPr>
              <a:t>https://developer.mozilla.org/en-US/docs/Learn/JavaScript/Building_blocks/Events</a:t>
            </a:r>
            <a:endParaRPr lang="en-US" dirty="0"/>
          </a:p>
          <a:p>
            <a:r>
              <a:rPr lang="en-US" dirty="0">
                <a:hlinkClick r:id="rId7"/>
              </a:rPr>
              <a:t>https://eloquentjavascript.net/15_event.html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6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529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DOM, BOM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838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281160" cy="487924"/>
          </a:xfrm>
        </p:spPr>
        <p:txBody>
          <a:bodyPr/>
          <a:lstStyle/>
          <a:p>
            <a:r>
              <a:rPr lang="en-US" dirty="0"/>
              <a:t>Here’s a view of what we have when JavaScript runs in a web-browser: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BROWSER ENVIRONMENT, SPECS</a:t>
            </a:r>
          </a:p>
        </p:txBody>
      </p:sp>
      <p:pic>
        <p:nvPicPr>
          <p:cNvPr id="1026" name="Picture 2" descr="https://learn.javascript.ru/article/browser-environment/windowObjects.png">
            <a:extLst>
              <a:ext uri="{FF2B5EF4-FFF2-40B4-BE49-F238E27FC236}">
                <a16:creationId xmlns:a16="http://schemas.microsoft.com/office/drawing/2014/main" id="{2A00F438-3E5D-4F46-A410-CC38B14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18" y="2502921"/>
            <a:ext cx="4379963" cy="38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58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10365658" cy="3810000"/>
          </a:xfrm>
        </p:spPr>
        <p:txBody>
          <a:bodyPr/>
          <a:lstStyle/>
          <a:p>
            <a:r>
              <a:rPr lang="en-US" dirty="0"/>
              <a:t>DOM is a cross-platform and language-independent application programming interface that treats an XML document as a tree structure wherein each node is an object representing a part of the document. </a:t>
            </a:r>
          </a:p>
          <a:p>
            <a:r>
              <a:rPr lang="en-US" dirty="0"/>
              <a:t>The DOM represents a document with a logical tree. Each branch of the tree ends in a node, and each node contains objects. </a:t>
            </a:r>
          </a:p>
          <a:p>
            <a:r>
              <a:rPr lang="en-US" dirty="0"/>
              <a:t>DOM methods allow programmatic access to the tree; with them one can change the structure, style or content of a document. Nodes can have event handlers attached to them. Once an event is triggered, the event handlers get executed.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324544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10820400" cy="1431821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BOM is a browser-specific convention referring to all the objects exposed by the web browser.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Unlike the Document Object Model, there is no standard for implementation and no strict definition, so browser vendors are free to implement the BOM in any way they wish.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BROWSER OBJECT MODEL (BOM)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B66A-7C7B-42F7-8E5F-8312D141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11678"/>
            <a:ext cx="8050281" cy="95410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shows current 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"Go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"https://wikipedia.org"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redirect the browser to another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10365658" cy="1903769"/>
          </a:xfrm>
        </p:spPr>
        <p:txBody>
          <a:bodyPr/>
          <a:lstStyle/>
          <a:p>
            <a:r>
              <a:rPr lang="en-US" dirty="0"/>
              <a:t>The backbone of an HTML document are tags.</a:t>
            </a:r>
          </a:p>
          <a:p>
            <a:r>
              <a:rPr lang="en-US" dirty="0"/>
              <a:t>According to DOM, every HTML-tag is an object. Nested tags are called “children” of the enclosing one. </a:t>
            </a:r>
          </a:p>
          <a:p>
            <a:r>
              <a:rPr lang="en-US" dirty="0"/>
              <a:t>The text inside a tag it is an object as well. All these objects are accessible using JavaScript.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DOM EXAMPLE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ACB0CB2-CFC7-4CA1-BAEF-5C2711AB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58474"/>
            <a:ext cx="3679723" cy="227754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About elks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The truth about elks.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alt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C64EA-8055-44EE-8570-4B3B6D7EC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4" y="3784799"/>
            <a:ext cx="3187495" cy="2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10906432" cy="1903769"/>
          </a:xfrm>
        </p:spPr>
        <p:txBody>
          <a:bodyPr/>
          <a:lstStyle/>
          <a:p>
            <a:r>
              <a:rPr lang="en-US" dirty="0"/>
              <a:t>If the browser encounters malformed HTML, it automatically corrects it when making DOM.</a:t>
            </a:r>
          </a:p>
          <a:p>
            <a:r>
              <a:rPr lang="en-US" b="1" dirty="0"/>
              <a:t>Everything in HTML, even comments, becomes a part of the DOM.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DOM EXAMPLE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ACB0CB2-CFC7-4CA1-BAEF-5C2711AB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04536"/>
            <a:ext cx="3679723" cy="1046440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Hello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and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altLang="en-US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Dad</a:t>
            </a:r>
            <a:r>
              <a:rPr lang="en-US" altLang="en-US" sz="20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3B3C8-7980-4F65-99AB-2EC6A53E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29" y="2977335"/>
            <a:ext cx="36671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5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1714502"/>
            <a:ext cx="9815052" cy="1903769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There are </a:t>
            </a:r>
            <a:r>
              <a:rPr lang="en-US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 node types</a:t>
            </a:r>
            <a:r>
              <a:rPr lang="en-US" altLang="en-US" dirty="0"/>
              <a:t>. In practice we usually work with 4 of them: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document – the “entry point” into DOM.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element nodes – HTML-tags, the tree building blocks.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text nodes – contain text.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comments – sometimes we can put the information there, it won’t be shown, but JS can read it from the DOM.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52B119F-E694-4313-ADAC-69A9F9627046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820400" cy="1714502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l" defTabSz="914400" rtl="0" eaLnBrk="1" latinLnBrk="0" hangingPunct="1">
              <a:lnSpc>
                <a:spcPts val="11000"/>
              </a:lnSpc>
              <a:spcBef>
                <a:spcPct val="0"/>
              </a:spcBef>
              <a:buNone/>
              <a:defRPr sz="12500" kern="1200">
                <a:solidFill>
                  <a:schemeClr val="tx1"/>
                </a:solidFill>
                <a:latin typeface="Proxima Nova Black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4400" b="1" dirty="0"/>
              <a:t>DOM NODES</a:t>
            </a:r>
          </a:p>
        </p:txBody>
      </p:sp>
    </p:spTree>
    <p:extLst>
      <p:ext uri="{BB962C8B-B14F-4D97-AF65-F5344CB8AC3E}">
        <p14:creationId xmlns:p14="http://schemas.microsoft.com/office/powerpoint/2010/main" val="422267366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http://purl.org/dc/elements/1.1/"/>
    <ds:schemaRef ds:uri="835f28f2-30f1-4728-84d2-86d96e143488"/>
    <ds:schemaRef ds:uri="http://purl.org/dc/dcmitype/"/>
    <ds:schemaRef ds:uri="http://schemas.microsoft.com/office/infopath/2007/PartnerControls"/>
    <ds:schemaRef ds:uri="341e6018-ac0a-4dfb-8409-db9e0d25502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1697</TotalTime>
  <Words>1466</Words>
  <Application>Microsoft Office PowerPoint</Application>
  <PresentationFormat>Widescreen</PresentationFormat>
  <Paragraphs>377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Consolas</vt:lpstr>
      <vt:lpstr>Open Sans</vt:lpstr>
      <vt:lpstr>Calibri</vt:lpstr>
      <vt:lpstr>Proxima Nova Black</vt:lpstr>
      <vt:lpstr>Arial</vt:lpstr>
      <vt:lpstr>DARK THEME</vt:lpstr>
      <vt:lpstr>LIGHT-THEME</vt:lpstr>
      <vt:lpstr>JavaScript  DOM, BOM. Events Handling</vt:lpstr>
      <vt:lpstr>AGENDA</vt:lpstr>
      <vt:lpstr>JavaScript DOM, BOM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USED MATERIALS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Bogdan Rudka</cp:lastModifiedBy>
  <cp:revision>110</cp:revision>
  <dcterms:created xsi:type="dcterms:W3CDTF">2018-12-11T16:43:22Z</dcterms:created>
  <dcterms:modified xsi:type="dcterms:W3CDTF">2019-05-30T20:29:49Z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