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D65DF-81BC-4834-A2EB-4DD9413AAB1C}" type="datetime1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35F25-C116-4698-8603-A51AF8ED1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69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3EC1-41DA-4F5D-98F2-DAA84A3F0661}" type="datetime1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1875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89B1C-EAEA-46FC-97FD-5275F3BF5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61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89B1C-EAEA-46FC-97FD-5275F3BF58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1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89B1C-EAEA-46FC-97FD-5275F3BF58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1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89B1C-EAEA-46FC-97FD-5275F3BF58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1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89B1C-EAEA-46FC-97FD-5275F3BF58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1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89B1C-EAEA-46FC-97FD-5275F3BF58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1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89B1C-EAEA-46FC-97FD-5275F3BF58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1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89B1C-EAEA-46FC-97FD-5275F3BF58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1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9276" y="6356350"/>
            <a:ext cx="2133600" cy="365125"/>
          </a:xfrm>
        </p:spPr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eGovFrame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CoolFrame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90666" y="6356350"/>
            <a:ext cx="2133600" cy="365125"/>
          </a:xfrm>
        </p:spPr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07504" y="620688"/>
            <a:ext cx="8928992" cy="612068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141514"/>
            <a:ext cx="8928992" cy="391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186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5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2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9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0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C176-0D50-41C4-A887-2DB015969B23}" type="datetimeFigureOut">
              <a:rPr lang="ko-KR" altLang="en-US" smtClean="0"/>
              <a:t>2015-07-29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FA74-61DC-4DA4-A280-2BEDD6C3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0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18" Type="http://schemas.openxmlformats.org/officeDocument/2006/relationships/image" Target="../media/image27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11" Type="http://schemas.openxmlformats.org/officeDocument/2006/relationships/image" Target="../media/image21.jpeg"/><Relationship Id="rId5" Type="http://schemas.openxmlformats.org/officeDocument/2006/relationships/image" Target="../media/image15.gif"/><Relationship Id="rId15" Type="http://schemas.openxmlformats.org/officeDocument/2006/relationships/image" Target="../media/image24.jpeg"/><Relationship Id="rId10" Type="http://schemas.openxmlformats.org/officeDocument/2006/relationships/image" Target="../media/image20.jpeg"/><Relationship Id="rId19" Type="http://schemas.openxmlformats.org/officeDocument/2006/relationships/image" Target="../media/image28.jpeg"/><Relationship Id="rId4" Type="http://schemas.openxmlformats.org/officeDocument/2006/relationships/image" Target="../media/image14.gif"/><Relationship Id="rId9" Type="http://schemas.openxmlformats.org/officeDocument/2006/relationships/image" Target="../media/image19.jpeg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꺾인 연결선 95"/>
          <p:cNvCxnSpPr>
            <a:stCxn id="48" idx="2"/>
            <a:endCxn id="1031" idx="1"/>
          </p:cNvCxnSpPr>
          <p:nvPr/>
        </p:nvCxnSpPr>
        <p:spPr>
          <a:xfrm rot="5400000" flipH="1" flipV="1">
            <a:off x="5755157" y="2827857"/>
            <a:ext cx="1473978" cy="1779793"/>
          </a:xfrm>
          <a:prstGeom prst="bentConnector4">
            <a:avLst>
              <a:gd name="adj1" fmla="val -29825"/>
              <a:gd name="adj2" fmla="val 5777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9358" y="673440"/>
            <a:ext cx="8815130" cy="53210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체계구축 보고서</a:t>
            </a:r>
            <a:r>
              <a:rPr lang="en-US" altLang="ko-KR" dirty="0"/>
              <a:t>/</a:t>
            </a:r>
            <a:r>
              <a:rPr lang="ko-KR" altLang="en-US" dirty="0"/>
              <a:t>파일 수신 기능은 각 기관으로 </a:t>
            </a:r>
            <a:r>
              <a:rPr lang="ko-KR" altLang="en-US" dirty="0" smtClean="0"/>
              <a:t>부터 </a:t>
            </a:r>
            <a:r>
              <a:rPr lang="ko-KR" altLang="en-US" dirty="0"/>
              <a:t>수신된 자료를 </a:t>
            </a:r>
            <a:r>
              <a:rPr lang="ko-KR" altLang="en-US" dirty="0" err="1"/>
              <a:t>분류체계별로</a:t>
            </a:r>
            <a:r>
              <a:rPr lang="ko-KR" altLang="en-US" dirty="0"/>
              <a:t> 관리할 수 있는 기능으로 네트워크 송수신</a:t>
            </a:r>
            <a:r>
              <a:rPr lang="en-US" altLang="ko-KR" dirty="0"/>
              <a:t>, </a:t>
            </a:r>
            <a:r>
              <a:rPr lang="ko-KR" altLang="en-US" dirty="0"/>
              <a:t>수신보고서 관리</a:t>
            </a:r>
            <a:r>
              <a:rPr lang="en-US" altLang="ko-KR" dirty="0"/>
              <a:t>, </a:t>
            </a:r>
            <a:r>
              <a:rPr lang="ko-KR" altLang="en-US" dirty="0"/>
              <a:t>분류체계관리 및 보고서 양식</a:t>
            </a:r>
            <a:r>
              <a:rPr lang="en-US" altLang="ko-KR" dirty="0"/>
              <a:t>(</a:t>
            </a:r>
            <a:r>
              <a:rPr lang="ko-KR" altLang="en-US" dirty="0"/>
              <a:t>템플릿</a:t>
            </a:r>
            <a:r>
              <a:rPr lang="en-US" altLang="ko-KR" dirty="0"/>
              <a:t>) </a:t>
            </a:r>
            <a:r>
              <a:rPr lang="ko-KR" altLang="en-US" dirty="0"/>
              <a:t>관리로 구성되어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4512" y="162460"/>
            <a:ext cx="575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FUR-001  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보고서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파일 수신기능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568952" cy="715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r>
              <a:rPr lang="en-US" altLang="ko-KR" sz="1200" dirty="0" smtClean="0"/>
              <a:t>(1) </a:t>
            </a:r>
            <a:r>
              <a:rPr lang="ko-KR" altLang="en-US" sz="1200" dirty="0" smtClean="0"/>
              <a:t>네트워크 송수신 기능</a:t>
            </a:r>
            <a:endParaRPr lang="en-US" altLang="ko-KR" sz="1200" dirty="0" smtClean="0"/>
          </a:p>
          <a:p>
            <a:r>
              <a:rPr lang="ko-KR" altLang="en-US" sz="1200" dirty="0" smtClean="0"/>
              <a:t>네트워크 송수신 기능은 각 기관의 송신시스템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기관서버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의해서 </a:t>
            </a:r>
            <a:r>
              <a:rPr lang="ko-KR" altLang="en-US" sz="1200" dirty="0" err="1" smtClean="0"/>
              <a:t>체계별로</a:t>
            </a:r>
            <a:r>
              <a:rPr lang="ko-KR" altLang="en-US" sz="1200" dirty="0" smtClean="0"/>
              <a:t> 구분된 정보를 </a:t>
            </a:r>
            <a:r>
              <a:rPr lang="en-US" altLang="ko-KR" sz="1200" dirty="0" smtClean="0"/>
              <a:t>Socket</a:t>
            </a:r>
            <a:r>
              <a:rPr lang="ko-KR" altLang="en-US" sz="1200" dirty="0" smtClean="0"/>
              <a:t>통신을 이용하여 수신시스템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운용서버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전송되는 기능이다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1" y="2276872"/>
            <a:ext cx="8712967" cy="3058989"/>
          </a:xfrm>
          <a:prstGeom prst="roundRect">
            <a:avLst>
              <a:gd name="adj" fmla="val 128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03 Documents\01. 제안서\00. 제안서이미지\server-3725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5" y="2792519"/>
            <a:ext cx="685755" cy="8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03 Documents\01. 제안서\00. 제안서이미지\encryption_san_switch_angl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43" y="2831367"/>
            <a:ext cx="1024442" cy="2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03 Documents\01. 제안서\00. 제안서이미지\s3000-cropp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667561"/>
            <a:ext cx="1171920" cy="8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03 Documents\01. 제안서\00. 제안서이미지\cisco-catalyst-494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10" y="2877492"/>
            <a:ext cx="1094253" cy="2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54" y="4349619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3839772" y="2348880"/>
            <a:ext cx="5058043" cy="2903707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94757" y="2360180"/>
            <a:ext cx="2664295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A </a:t>
            </a:r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4512" y="2348881"/>
            <a:ext cx="3439977" cy="14574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5" descr="C:\03 Documents\01. 제안서\00. 제안서이미지\server-3725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4" y="4149080"/>
            <a:ext cx="685755" cy="8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045223" y="2360180"/>
            <a:ext cx="193048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 </a:t>
            </a:r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1077806" y="3892683"/>
            <a:ext cx="193860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기존체계</a:t>
            </a:r>
            <a:endParaRPr lang="ko-KR" altLang="en-US" sz="1100" dirty="0"/>
          </a:p>
        </p:txBody>
      </p:sp>
      <p:pic>
        <p:nvPicPr>
          <p:cNvPr id="7" name="Picture 3" descr="C:\03 Documents\01. 제안서\00. 제안서이미지\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47" y="2780070"/>
            <a:ext cx="1045336" cy="6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1033" idx="2"/>
            <a:endCxn id="48" idx="0"/>
          </p:cNvCxnSpPr>
          <p:nvPr/>
        </p:nvCxnSpPr>
        <p:spPr>
          <a:xfrm>
            <a:off x="5600537" y="3149492"/>
            <a:ext cx="1713" cy="6006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31" idx="2"/>
            <a:endCxn id="1032" idx="0"/>
          </p:cNvCxnSpPr>
          <p:nvPr/>
        </p:nvCxnSpPr>
        <p:spPr>
          <a:xfrm>
            <a:off x="7894264" y="3130162"/>
            <a:ext cx="0" cy="5373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6330" y="1984030"/>
            <a:ext cx="2472793" cy="3359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네트워크 송수신 구성도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grpSp>
        <p:nvGrpSpPr>
          <p:cNvPr id="1039" name="그룹 1038"/>
          <p:cNvGrpSpPr/>
          <p:nvPr/>
        </p:nvGrpSpPr>
        <p:grpSpPr>
          <a:xfrm>
            <a:off x="4868416" y="3750169"/>
            <a:ext cx="1464239" cy="704574"/>
            <a:chOff x="2937369" y="4005064"/>
            <a:chExt cx="1464239" cy="704574"/>
          </a:xfrm>
        </p:grpSpPr>
        <p:pic>
          <p:nvPicPr>
            <p:cNvPr id="49" name="Picture 11" descr="C:\03 Documents\01. 제안서\00. 제안서이미지\computer-server-mail-icon-cloud-sun-electronics-web-mac-rack-pc-x86-mainframe-virtual-sparc-ibm-webserver-smtp-shared_f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340" y="4005064"/>
              <a:ext cx="553268" cy="704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1" descr="C:\03 Documents\01. 제안서\00. 제안서이미지\computer-server-mail-icon-cloud-sun-electronics-web-mac-rack-pc-x86-mainframe-virtual-sparc-ibm-webserver-smtp-shared_f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569" y="4005064"/>
              <a:ext cx="553268" cy="704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1" descr="C:\03 Documents\01. 제안서\00. 제안서이미지\computer-server-mail-icon-cloud-sun-electronics-web-mac-rack-pc-x86-mainframe-virtual-sparc-ibm-webserver-smtp-shared_f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369" y="4005064"/>
              <a:ext cx="553268" cy="704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2" name="TextBox 1041"/>
          <p:cNvSpPr txBox="1"/>
          <p:nvPr/>
        </p:nvSpPr>
        <p:spPr>
          <a:xfrm>
            <a:off x="692360" y="3579056"/>
            <a:ext cx="3854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210575" y="4933669"/>
            <a:ext cx="59717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개 기관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86495" y="4983459"/>
            <a:ext cx="59717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기존체계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1184" y="3024959"/>
            <a:ext cx="59717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err="1" smtClean="0"/>
              <a:t>폐쇄망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5301948" y="3158552"/>
            <a:ext cx="597175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L3 </a:t>
            </a:r>
            <a:r>
              <a:rPr lang="ko-KR" altLang="en-US" sz="1000" dirty="0" smtClean="0"/>
              <a:t>스위치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053410" y="4541051"/>
            <a:ext cx="11719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운용</a:t>
            </a:r>
            <a:r>
              <a:rPr lang="en-US" altLang="ko-KR" sz="1000" dirty="0" smtClean="0"/>
              <a:t>/DB/</a:t>
            </a:r>
            <a:r>
              <a:rPr lang="ko-KR" altLang="en-US" sz="1000" dirty="0" smtClean="0"/>
              <a:t>검색 서버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520768" y="3178847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San Switch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485557" y="4604670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스토리</a:t>
            </a:r>
            <a:r>
              <a:rPr lang="ko-KR" altLang="en-US" sz="1000" dirty="0"/>
              <a:t>지</a:t>
            </a:r>
          </a:p>
        </p:txBody>
      </p:sp>
      <p:cxnSp>
        <p:nvCxnSpPr>
          <p:cNvPr id="1046" name="꺾인 연결선 1045"/>
          <p:cNvCxnSpPr/>
          <p:nvPr/>
        </p:nvCxnSpPr>
        <p:spPr>
          <a:xfrm>
            <a:off x="6368793" y="4094768"/>
            <a:ext cx="867503" cy="18351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0129" y="5494693"/>
            <a:ext cx="8712967" cy="110265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송신 시스템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기관서버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송신하고자 하는 자료를 </a:t>
            </a:r>
            <a:r>
              <a:rPr lang="ko-KR" altLang="en-US" sz="1200" dirty="0" err="1" smtClean="0"/>
              <a:t>체계별로</a:t>
            </a:r>
            <a:r>
              <a:rPr lang="ko-KR" altLang="en-US" sz="1200" dirty="0" smtClean="0"/>
              <a:t> 분류하고 파일 참고자료를 추출한 후 전송이 이루어 진다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자료정보 </a:t>
            </a:r>
            <a:r>
              <a:rPr lang="ko-KR" altLang="en-US" sz="1200" dirty="0" err="1" smtClean="0"/>
              <a:t>체계별</a:t>
            </a:r>
            <a:r>
              <a:rPr lang="ko-KR" altLang="en-US" sz="1200" dirty="0" smtClean="0"/>
              <a:t>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송신정보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파일 참고 자료를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저장된다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 수신 서버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운용서버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수신된 자료를 </a:t>
            </a:r>
            <a:r>
              <a:rPr lang="ko-KR" altLang="en-US" sz="1200" dirty="0" err="1" smtClean="0"/>
              <a:t>체계별로</a:t>
            </a:r>
            <a:r>
              <a:rPr lang="ko-KR" altLang="en-US" sz="1200" dirty="0" smtClean="0"/>
              <a:t> 분류하여 스토리지 서버에 저장 후 수신정보는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89440" y="4661928"/>
            <a:ext cx="85157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② 개인 메시지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시스템</a:t>
            </a:r>
            <a:endParaRPr lang="ko-KR" altLang="en-US" sz="10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24512" y="3860088"/>
            <a:ext cx="3439977" cy="139249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꺾인 연결선 98"/>
          <p:cNvCxnSpPr>
            <a:stCxn id="7" idx="3"/>
            <a:endCxn id="1033" idx="1"/>
          </p:cNvCxnSpPr>
          <p:nvPr/>
        </p:nvCxnSpPr>
        <p:spPr>
          <a:xfrm flipV="1">
            <a:off x="4356483" y="3013492"/>
            <a:ext cx="696927" cy="776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endCxn id="7" idx="1"/>
          </p:cNvCxnSpPr>
          <p:nvPr/>
        </p:nvCxnSpPr>
        <p:spPr>
          <a:xfrm flipV="1">
            <a:off x="1254366" y="3091169"/>
            <a:ext cx="2056781" cy="876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1034" idx="3"/>
            <a:endCxn id="7" idx="1"/>
          </p:cNvCxnSpPr>
          <p:nvPr/>
        </p:nvCxnSpPr>
        <p:spPr>
          <a:xfrm flipV="1">
            <a:off x="2929372" y="3091169"/>
            <a:ext cx="381775" cy="152682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21" idx="3"/>
            <a:endCxn id="7" idx="1"/>
          </p:cNvCxnSpPr>
          <p:nvPr/>
        </p:nvCxnSpPr>
        <p:spPr>
          <a:xfrm flipV="1">
            <a:off x="1209639" y="3091169"/>
            <a:ext cx="2101508" cy="1475101"/>
          </a:xfrm>
          <a:prstGeom prst="bentConnector3">
            <a:avLst>
              <a:gd name="adj1" fmla="val 2322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endCxn id="1038" idx="1"/>
          </p:cNvCxnSpPr>
          <p:nvPr/>
        </p:nvCxnSpPr>
        <p:spPr>
          <a:xfrm>
            <a:off x="1209639" y="2980764"/>
            <a:ext cx="3658777" cy="1121692"/>
          </a:xfrm>
          <a:prstGeom prst="bentConnector3">
            <a:avLst>
              <a:gd name="adj1" fmla="val 9565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88530" y="4047454"/>
            <a:ext cx="685537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① 네트워크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송수신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흐름</a:t>
            </a:r>
            <a:endParaRPr lang="ko-KR" altLang="en-US" sz="1000" dirty="0"/>
          </a:p>
        </p:txBody>
      </p:sp>
      <p:cxnSp>
        <p:nvCxnSpPr>
          <p:cNvPr id="1057" name="꺾인 연결선 1056"/>
          <p:cNvCxnSpPr/>
          <p:nvPr/>
        </p:nvCxnSpPr>
        <p:spPr>
          <a:xfrm rot="10800000">
            <a:off x="3541184" y="3235497"/>
            <a:ext cx="1327234" cy="657189"/>
          </a:xfrm>
          <a:prstGeom prst="bentConnector3">
            <a:avLst>
              <a:gd name="adj1" fmla="val 261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 1059"/>
          <p:cNvCxnSpPr>
            <a:endCxn id="1034" idx="3"/>
          </p:cNvCxnSpPr>
          <p:nvPr/>
        </p:nvCxnSpPr>
        <p:spPr>
          <a:xfrm rot="10800000" flipV="1">
            <a:off x="2929372" y="3235495"/>
            <a:ext cx="1606624" cy="1382499"/>
          </a:xfrm>
          <a:prstGeom prst="bentConnector3">
            <a:avLst>
              <a:gd name="adj1" fmla="val 6860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꺾인 연결선 95"/>
          <p:cNvCxnSpPr>
            <a:stCxn id="42" idx="2"/>
            <a:endCxn id="1031" idx="0"/>
          </p:cNvCxnSpPr>
          <p:nvPr/>
        </p:nvCxnSpPr>
        <p:spPr>
          <a:xfrm rot="16200000" flipH="1">
            <a:off x="6617666" y="4407961"/>
            <a:ext cx="172425" cy="37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512" y="162460"/>
            <a:ext cx="575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FUR-001  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보고서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파일 수신기능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계속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10280"/>
            <a:ext cx="8568952" cy="715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수신보고서 관리 </a:t>
            </a:r>
            <a:endParaRPr lang="en-US" altLang="ko-KR" sz="1200" dirty="0" smtClean="0"/>
          </a:p>
          <a:p>
            <a:r>
              <a:rPr lang="ko-KR" altLang="en-US" sz="1200" dirty="0" smtClean="0"/>
              <a:t>수신보고서 관리 기능은 </a:t>
            </a:r>
            <a:r>
              <a:rPr lang="ko-KR" altLang="en-US" sz="1200" dirty="0" err="1" smtClean="0"/>
              <a:t>체계별로</a:t>
            </a:r>
            <a:r>
              <a:rPr lang="ko-KR" altLang="en-US" sz="1200" dirty="0" smtClean="0"/>
              <a:t> 수신된 자료를 지정된 사용 그룹 또는 지정된 일부 개인에 의해 확인할 수 있는 기능으로 개인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에 설치된 </a:t>
            </a:r>
            <a:r>
              <a:rPr lang="en-US" altLang="ko-KR" sz="1200" dirty="0" smtClean="0"/>
              <a:t>『</a:t>
            </a:r>
            <a:r>
              <a:rPr lang="ko-KR" altLang="en-US" sz="1200" dirty="0" smtClean="0"/>
              <a:t>체계정보 개인 메시지</a:t>
            </a:r>
            <a:r>
              <a:rPr lang="en-US" altLang="ko-KR" sz="1200" dirty="0" smtClean="0"/>
              <a:t>』 </a:t>
            </a:r>
            <a:r>
              <a:rPr lang="ko-KR" altLang="en-US" sz="1200" dirty="0" smtClean="0"/>
              <a:t>프로그램에 의해 </a:t>
            </a:r>
            <a:r>
              <a:rPr lang="ko-KR" altLang="en-US" sz="1200" dirty="0" err="1" smtClean="0"/>
              <a:t>알림서비스를</a:t>
            </a:r>
            <a:r>
              <a:rPr lang="ko-KR" altLang="en-US" sz="1200" dirty="0" smtClean="0"/>
              <a:t> 제공 받을 수 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1" y="1766154"/>
            <a:ext cx="8712967" cy="3679070"/>
          </a:xfrm>
          <a:prstGeom prst="roundRect">
            <a:avLst>
              <a:gd name="adj" fmla="val 128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03 Documents\01. 제안서\00. 제안서이미지\server-3725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5" y="2211465"/>
            <a:ext cx="685755" cy="8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03 Documents\01. 제안서\00. 제안서이미지\encryption_san_switch_angl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36" y="4496056"/>
            <a:ext cx="849647" cy="2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03 Documents\01. 제안서\00. 제안서이미지\s3000-cropp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16" y="4869160"/>
            <a:ext cx="849647" cy="2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03 Documents\01. 제안서\00. 제안서이미지\cisco-catalyst-494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07" y="2145801"/>
            <a:ext cx="1039951" cy="2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5" y="4549830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3839772" y="1838162"/>
            <a:ext cx="5058043" cy="3535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94757" y="1849462"/>
            <a:ext cx="2664295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A </a:t>
            </a:r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4512" y="1838163"/>
            <a:ext cx="3439977" cy="14574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5223" y="1849462"/>
            <a:ext cx="193048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1077806" y="3381965"/>
            <a:ext cx="193860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기존체계</a:t>
            </a:r>
            <a:endParaRPr lang="ko-KR" altLang="en-US" sz="1100" dirty="0"/>
          </a:p>
        </p:txBody>
      </p:sp>
      <p:pic>
        <p:nvPicPr>
          <p:cNvPr id="7" name="Picture 3" descr="C:\03 Documents\01. 제안서\00. 제안서이미지\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47" y="2269352"/>
            <a:ext cx="1045336" cy="6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1033" idx="2"/>
            <a:endCxn id="42" idx="0"/>
          </p:cNvCxnSpPr>
          <p:nvPr/>
        </p:nvCxnSpPr>
        <p:spPr>
          <a:xfrm flipH="1">
            <a:off x="6701996" y="2404303"/>
            <a:ext cx="4387" cy="109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31" idx="2"/>
            <a:endCxn id="1032" idx="0"/>
          </p:cNvCxnSpPr>
          <p:nvPr/>
        </p:nvCxnSpPr>
        <p:spPr>
          <a:xfrm flipH="1">
            <a:off x="6698640" y="4743870"/>
            <a:ext cx="7120" cy="125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71607" y="1473312"/>
            <a:ext cx="2472793" cy="3359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수신 보고서 관리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42" name="TextBox 1041"/>
          <p:cNvSpPr txBox="1"/>
          <p:nvPr/>
        </p:nvSpPr>
        <p:spPr>
          <a:xfrm>
            <a:off x="583512" y="3015586"/>
            <a:ext cx="56200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기관서버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5823" y="5130963"/>
            <a:ext cx="110184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smtClean="0"/>
              <a:t>기관 개인 사용자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5823" y="4296901"/>
            <a:ext cx="100680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smtClean="0"/>
              <a:t>기관 그룹사용자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1184" y="2514241"/>
            <a:ext cx="59717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err="1" smtClean="0"/>
              <a:t>폐쇄망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378457" y="2171189"/>
            <a:ext cx="597175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L3 </a:t>
            </a:r>
            <a:r>
              <a:rPr lang="ko-KR" altLang="en-US" sz="1000" dirty="0" smtClean="0"/>
              <a:t>스위치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169921" y="4932694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스토리</a:t>
            </a:r>
            <a:r>
              <a:rPr lang="ko-KR" altLang="en-US" sz="1000" dirty="0"/>
              <a:t>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0129" y="5494693"/>
            <a:ext cx="8712967" cy="110265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각 기관으로부터 자료가 수신된 후 자동으로 지정된 사용자의 개인 메시지 서비스를 통해 알림 서비스를 받을 수 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제공받은 </a:t>
            </a:r>
            <a:r>
              <a:rPr lang="ko-KR" altLang="en-US" sz="1200" dirty="0" err="1" smtClean="0"/>
              <a:t>일림</a:t>
            </a:r>
            <a:r>
              <a:rPr lang="ko-KR" altLang="en-US" sz="1200" dirty="0" smtClean="0"/>
              <a:t> 서비스 정보의 링크를 이용하여 수신된 자료의 정보를 바로 조회할 수 있으며 수신된 보고서를 설정된 특정보고서 양식을 이용하여 </a:t>
            </a:r>
            <a:r>
              <a:rPr lang="ko-KR" altLang="en-US" sz="1200" dirty="0" err="1" smtClean="0"/>
              <a:t>재작성</a:t>
            </a:r>
            <a:r>
              <a:rPr lang="ko-KR" altLang="en-US" sz="1200" dirty="0" smtClean="0"/>
              <a:t> 및 전송이 가능하다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운용관리자는 권한설정 및 사용자 그룹관리를 통해 </a:t>
            </a:r>
            <a:r>
              <a:rPr lang="ko-KR" altLang="en-US" sz="1200" dirty="0" err="1" smtClean="0"/>
              <a:t>체계별</a:t>
            </a:r>
            <a:r>
              <a:rPr lang="ko-KR" altLang="en-US" sz="1200" dirty="0" smtClean="0"/>
              <a:t> 수신그룹을 설정할 수 있으며 개인 메시지관리를 통해 메시지 문구를 관리할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80509" y="3804382"/>
            <a:ext cx="85157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개인 메시지</a:t>
            </a:r>
            <a:endParaRPr lang="en-US" altLang="ko-KR" sz="1000" dirty="0" smtClean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24512" y="3349370"/>
            <a:ext cx="3439977" cy="202384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꺾인 연결선 98"/>
          <p:cNvCxnSpPr>
            <a:stCxn id="7" idx="3"/>
            <a:endCxn id="1033" idx="1"/>
          </p:cNvCxnSpPr>
          <p:nvPr/>
        </p:nvCxnSpPr>
        <p:spPr>
          <a:xfrm flipV="1">
            <a:off x="4356483" y="2275052"/>
            <a:ext cx="1829924" cy="305399"/>
          </a:xfrm>
          <a:prstGeom prst="bentConnector3">
            <a:avLst>
              <a:gd name="adj1" fmla="val 163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endCxn id="7" idx="1"/>
          </p:cNvCxnSpPr>
          <p:nvPr/>
        </p:nvCxnSpPr>
        <p:spPr>
          <a:xfrm flipV="1">
            <a:off x="1254366" y="2580451"/>
            <a:ext cx="2056781" cy="87680"/>
          </a:xfrm>
          <a:prstGeom prst="bentConnector3">
            <a:avLst>
              <a:gd name="adj1" fmla="val 1067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1034" idx="3"/>
            <a:endCxn id="7" idx="1"/>
          </p:cNvCxnSpPr>
          <p:nvPr/>
        </p:nvCxnSpPr>
        <p:spPr>
          <a:xfrm flipV="1">
            <a:off x="1303803" y="2580451"/>
            <a:ext cx="2007344" cy="2237755"/>
          </a:xfrm>
          <a:prstGeom prst="bentConnector3">
            <a:avLst>
              <a:gd name="adj1" fmla="val 3116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7" idx="1"/>
          </p:cNvCxnSpPr>
          <p:nvPr/>
        </p:nvCxnSpPr>
        <p:spPr>
          <a:xfrm flipV="1">
            <a:off x="1209639" y="2580451"/>
            <a:ext cx="2101508" cy="1475101"/>
          </a:xfrm>
          <a:prstGeom prst="bentConnector3">
            <a:avLst>
              <a:gd name="adj1" fmla="val 2322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꺾인 연결선 1056"/>
          <p:cNvCxnSpPr/>
          <p:nvPr/>
        </p:nvCxnSpPr>
        <p:spPr>
          <a:xfrm rot="10800000">
            <a:off x="3541184" y="2724779"/>
            <a:ext cx="1327234" cy="657189"/>
          </a:xfrm>
          <a:prstGeom prst="bentConnector3">
            <a:avLst>
              <a:gd name="adj1" fmla="val 261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 1059"/>
          <p:cNvCxnSpPr>
            <a:endCxn id="1034" idx="3"/>
          </p:cNvCxnSpPr>
          <p:nvPr/>
        </p:nvCxnSpPr>
        <p:spPr>
          <a:xfrm rot="10800000" flipV="1">
            <a:off x="1303804" y="2724778"/>
            <a:ext cx="2764141" cy="2093427"/>
          </a:xfrm>
          <a:prstGeom prst="bentConnector3">
            <a:avLst>
              <a:gd name="adj1" fmla="val 5155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35" y="4395942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3" y="3730025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855731" y="5020118"/>
            <a:ext cx="74979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운용 관리자</a:t>
            </a:r>
            <a:endParaRPr lang="ko-KR" altLang="en-US" sz="1000" dirty="0"/>
          </a:p>
        </p:txBody>
      </p:sp>
      <p:cxnSp>
        <p:nvCxnSpPr>
          <p:cNvPr id="90" name="꺾인 연결선 89"/>
          <p:cNvCxnSpPr>
            <a:endCxn id="64" idx="3"/>
          </p:cNvCxnSpPr>
          <p:nvPr/>
        </p:nvCxnSpPr>
        <p:spPr>
          <a:xfrm rot="10800000" flipV="1">
            <a:off x="1305291" y="2724779"/>
            <a:ext cx="2833068" cy="1273622"/>
          </a:xfrm>
          <a:prstGeom prst="bentConnector3">
            <a:avLst>
              <a:gd name="adj1" fmla="val 52866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endCxn id="63" idx="1"/>
          </p:cNvCxnSpPr>
          <p:nvPr/>
        </p:nvCxnSpPr>
        <p:spPr>
          <a:xfrm rot="16200000" flipH="1">
            <a:off x="1745647" y="3623029"/>
            <a:ext cx="1939537" cy="14304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09385" y="4571256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San Switch</a:t>
            </a:r>
            <a:endParaRPr lang="ko-KR" altLang="en-US" sz="1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899600" y="2514241"/>
            <a:ext cx="3604792" cy="1809390"/>
            <a:chOff x="4899600" y="2514241"/>
            <a:chExt cx="3604792" cy="1809390"/>
          </a:xfrm>
        </p:grpSpPr>
        <p:sp>
          <p:nvSpPr>
            <p:cNvPr id="42" name="직사각형 41"/>
            <p:cNvSpPr/>
            <p:nvPr/>
          </p:nvSpPr>
          <p:spPr>
            <a:xfrm>
              <a:off x="4899600" y="2514241"/>
              <a:ext cx="3604792" cy="180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29404" y="289399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1000" dirty="0" smtClean="0"/>
                <a:t>권한관리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29404" y="312565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/>
                <a:t>사용자 그룹관리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29404" y="335691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분류체계관리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29404" y="3587748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보고서양식관리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53435" y="287961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 조</a:t>
              </a:r>
              <a:r>
                <a:rPr lang="ko-KR" altLang="en-US" dirty="0"/>
                <a:t>회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153435" y="311393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보고서 작성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53435" y="334385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보고서 전송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029404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체계시스템관리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29404" y="3818011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메시지관리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29404" y="404884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검색조건관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147986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보고서관리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89938" y="287961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송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수신 내역조회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89938" y="311393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발송관리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89938" y="334385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발송이력관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7284489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송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050" dirty="0" smtClean="0">
                  <a:solidFill>
                    <a:schemeClr val="bg1"/>
                  </a:solidFill>
                </a:rPr>
                <a:t>수신관리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8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꺾인 연결선 95"/>
          <p:cNvCxnSpPr>
            <a:stCxn id="49" idx="2"/>
            <a:endCxn id="1031" idx="0"/>
          </p:cNvCxnSpPr>
          <p:nvPr/>
        </p:nvCxnSpPr>
        <p:spPr>
          <a:xfrm rot="16200000" flipH="1">
            <a:off x="6584725" y="3918844"/>
            <a:ext cx="166730" cy="25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512" y="162460"/>
            <a:ext cx="575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FUR-001  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보고서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파일 수신기능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계속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10280"/>
            <a:ext cx="8568952" cy="357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r>
              <a:rPr lang="en-US" altLang="ko-KR" sz="1200" dirty="0" smtClean="0"/>
              <a:t>(3) </a:t>
            </a:r>
            <a:r>
              <a:rPr lang="ko-KR" altLang="en-US" sz="1200" dirty="0" smtClean="0"/>
              <a:t>분류체계관리 및 보고서 양식관리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1" y="1273570"/>
            <a:ext cx="8712967" cy="3679070"/>
          </a:xfrm>
          <a:prstGeom prst="roundRect">
            <a:avLst>
              <a:gd name="adj" fmla="val 128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03 Documents\01. 제안서\00. 제안서이미지\server-3725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5" y="1718881"/>
            <a:ext cx="685755" cy="8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03 Documents\01. 제안서\00. 제안서이미지\encryption_san_switch_angl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29" y="4003472"/>
            <a:ext cx="849647" cy="2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03 Documents\01. 제안서\00. 제안서이미지\s3000-cropp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28" y="4376576"/>
            <a:ext cx="849647" cy="2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03 Documents\01. 제안서\00. 제안서이미지\cisco-catalyst-494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54" y="1653217"/>
            <a:ext cx="1039951" cy="2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5" y="4057246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3839772" y="1345578"/>
            <a:ext cx="5058043" cy="3535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94757" y="1356878"/>
            <a:ext cx="2664295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A </a:t>
            </a:r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4512" y="1345579"/>
            <a:ext cx="3439977" cy="14574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5223" y="1356878"/>
            <a:ext cx="193048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1077806" y="2889381"/>
            <a:ext cx="193860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기존체계</a:t>
            </a:r>
            <a:endParaRPr lang="ko-KR" altLang="en-US" sz="1100" dirty="0"/>
          </a:p>
        </p:txBody>
      </p:sp>
      <p:pic>
        <p:nvPicPr>
          <p:cNvPr id="7" name="Picture 3" descr="C:\03 Documents\01. 제안서\00. 제안서이미지\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47" y="1776768"/>
            <a:ext cx="1045336" cy="6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1033" idx="2"/>
            <a:endCxn id="49" idx="0"/>
          </p:cNvCxnSpPr>
          <p:nvPr/>
        </p:nvCxnSpPr>
        <p:spPr>
          <a:xfrm flipH="1">
            <a:off x="6666828" y="1911719"/>
            <a:ext cx="4802" cy="1156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31" idx="2"/>
            <a:endCxn id="1032" idx="0"/>
          </p:cNvCxnSpPr>
          <p:nvPr/>
        </p:nvCxnSpPr>
        <p:spPr>
          <a:xfrm flipH="1">
            <a:off x="6669352" y="4251286"/>
            <a:ext cx="1" cy="125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9833" y="980728"/>
            <a:ext cx="3096342" cy="3359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분류체계관리 및 보고서 양식관리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42" name="TextBox 1041"/>
          <p:cNvSpPr txBox="1"/>
          <p:nvPr/>
        </p:nvSpPr>
        <p:spPr>
          <a:xfrm>
            <a:off x="583512" y="2523002"/>
            <a:ext cx="56200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기관서버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5823" y="4638379"/>
            <a:ext cx="110184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smtClean="0"/>
              <a:t>기관 개인 사용자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5823" y="3804317"/>
            <a:ext cx="100680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smtClean="0"/>
              <a:t>기관 그룹사용자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1184" y="2021657"/>
            <a:ext cx="59717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err="1" smtClean="0"/>
              <a:t>폐쇄망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343704" y="1678605"/>
            <a:ext cx="597175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L3 </a:t>
            </a:r>
            <a:r>
              <a:rPr lang="ko-KR" altLang="en-US" sz="1000" dirty="0" smtClean="0"/>
              <a:t>스위치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114257" y="4440110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스토리</a:t>
            </a:r>
            <a:r>
              <a:rPr lang="ko-KR" altLang="en-US" sz="1000" dirty="0"/>
              <a:t>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0129" y="5013177"/>
            <a:ext cx="8712967" cy="158417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분류체계 관리는 각 기관으로 </a:t>
            </a:r>
            <a:r>
              <a:rPr lang="ko-KR" altLang="en-US" sz="1200" dirty="0" err="1" smtClean="0"/>
              <a:t>부터</a:t>
            </a:r>
            <a:r>
              <a:rPr lang="ko-KR" altLang="en-US" sz="1200" dirty="0" smtClean="0"/>
              <a:t> 수신되는 전문정보 항목을 세부적으로 구분하여 관리하기 위한 기본정보로 보통 </a:t>
            </a:r>
            <a:r>
              <a:rPr lang="ko-KR" altLang="en-US" sz="1200" dirty="0" err="1" smtClean="0"/>
              <a:t>대분류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중분류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소분류 체계로 구성되어 제공되며 다중 검색이 가능하도록 구축된다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보고서 양식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템플릿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관리는 특정 보고서 양식을 미리 설정하여 사용자에 의해 보고서 작성시 선택하여 사용할 수 있도록 지원하는 기능이다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보고서 양식은 한글에서 지원하는 </a:t>
            </a:r>
            <a:r>
              <a:rPr lang="en-US" altLang="ko-KR" sz="1200" dirty="0" smtClean="0"/>
              <a:t>Active-X(OCX)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프로그램을 통해 제공된다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24512" y="2856786"/>
            <a:ext cx="3439977" cy="202384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꺾인 연결선 98"/>
          <p:cNvCxnSpPr>
            <a:stCxn id="7" idx="3"/>
            <a:endCxn id="1033" idx="1"/>
          </p:cNvCxnSpPr>
          <p:nvPr/>
        </p:nvCxnSpPr>
        <p:spPr>
          <a:xfrm flipV="1">
            <a:off x="4356483" y="1782468"/>
            <a:ext cx="1795171" cy="305399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endCxn id="7" idx="1"/>
          </p:cNvCxnSpPr>
          <p:nvPr/>
        </p:nvCxnSpPr>
        <p:spPr>
          <a:xfrm flipV="1">
            <a:off x="1254366" y="2087867"/>
            <a:ext cx="2056781" cy="87680"/>
          </a:xfrm>
          <a:prstGeom prst="bentConnector3">
            <a:avLst>
              <a:gd name="adj1" fmla="val 1067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1034" idx="3"/>
            <a:endCxn id="7" idx="1"/>
          </p:cNvCxnSpPr>
          <p:nvPr/>
        </p:nvCxnSpPr>
        <p:spPr>
          <a:xfrm flipV="1">
            <a:off x="1303803" y="2087867"/>
            <a:ext cx="2007344" cy="2237755"/>
          </a:xfrm>
          <a:prstGeom prst="bentConnector3">
            <a:avLst>
              <a:gd name="adj1" fmla="val 3116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7" idx="1"/>
          </p:cNvCxnSpPr>
          <p:nvPr/>
        </p:nvCxnSpPr>
        <p:spPr>
          <a:xfrm flipV="1">
            <a:off x="1209639" y="2087867"/>
            <a:ext cx="2101508" cy="1475101"/>
          </a:xfrm>
          <a:prstGeom prst="bentConnector3">
            <a:avLst>
              <a:gd name="adj1" fmla="val 2322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꺾인 연결선 1056"/>
          <p:cNvCxnSpPr/>
          <p:nvPr/>
        </p:nvCxnSpPr>
        <p:spPr>
          <a:xfrm rot="10800000">
            <a:off x="3541184" y="2232195"/>
            <a:ext cx="1327234" cy="657189"/>
          </a:xfrm>
          <a:prstGeom prst="bentConnector3">
            <a:avLst>
              <a:gd name="adj1" fmla="val 261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35" y="3903358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3" y="3237441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855731" y="4527534"/>
            <a:ext cx="74979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운용 관리자</a:t>
            </a:r>
            <a:endParaRPr lang="ko-KR" altLang="en-US" sz="1000" dirty="0"/>
          </a:p>
        </p:txBody>
      </p:sp>
      <p:cxnSp>
        <p:nvCxnSpPr>
          <p:cNvPr id="93" name="꺾인 연결선 92"/>
          <p:cNvCxnSpPr>
            <a:endCxn id="63" idx="1"/>
          </p:cNvCxnSpPr>
          <p:nvPr/>
        </p:nvCxnSpPr>
        <p:spPr>
          <a:xfrm rot="5400000">
            <a:off x="2194293" y="2824841"/>
            <a:ext cx="1939536" cy="754251"/>
          </a:xfrm>
          <a:prstGeom prst="bentConnector4">
            <a:avLst>
              <a:gd name="adj1" fmla="val 16"/>
              <a:gd name="adj2" fmla="val 13030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53721" y="4077072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San Switch</a:t>
            </a:r>
            <a:endParaRPr lang="ko-KR" altLang="en-US" sz="10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864432" y="2027352"/>
            <a:ext cx="3604792" cy="1809390"/>
            <a:chOff x="4899600" y="2514241"/>
            <a:chExt cx="3604792" cy="1809390"/>
          </a:xfrm>
        </p:grpSpPr>
        <p:sp>
          <p:nvSpPr>
            <p:cNvPr id="49" name="직사각형 48"/>
            <p:cNvSpPr/>
            <p:nvPr/>
          </p:nvSpPr>
          <p:spPr>
            <a:xfrm>
              <a:off x="4899600" y="2514241"/>
              <a:ext cx="3604792" cy="180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9404" y="289399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권한관리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404" y="312565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사용자 그룹관리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29404" y="335691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분류체계관리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29404" y="3587748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보고서양식관리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53435" y="287961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보고서 조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회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53435" y="311393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보고서 작성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53435" y="334385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보고서 전송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029404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체계시스템관리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9404" y="3818011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메시지관리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29404" y="404884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검색조건관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147986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보고서관리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289938" y="287961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송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수신 내역조회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89938" y="311393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발송관리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89938" y="334385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발송이력관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7284489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송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050" dirty="0" smtClean="0">
                  <a:solidFill>
                    <a:schemeClr val="bg1"/>
                  </a:solidFill>
                </a:rPr>
                <a:t>수신관리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5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꺾인 연결선 95"/>
          <p:cNvCxnSpPr>
            <a:stCxn id="66" idx="2"/>
            <a:endCxn id="1031" idx="0"/>
          </p:cNvCxnSpPr>
          <p:nvPr/>
        </p:nvCxnSpPr>
        <p:spPr>
          <a:xfrm rot="5400000">
            <a:off x="6579699" y="4224063"/>
            <a:ext cx="170904" cy="33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512" y="162460"/>
            <a:ext cx="575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FUR-002  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보고서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파일 송신기능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10280"/>
            <a:ext cx="8568952" cy="486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r>
              <a:rPr lang="ko-KR" altLang="en-US" sz="1200" dirty="0" smtClean="0"/>
              <a:t>보고서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파일 송신기능은 송신된 자료에 대해서 지정된 사용자가 확인할 수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추가 수요자에 의해 다시 </a:t>
            </a:r>
            <a:r>
              <a:rPr lang="ko-KR" altLang="en-US" sz="1200" dirty="0" err="1" smtClean="0"/>
              <a:t>재발송할</a:t>
            </a:r>
            <a:r>
              <a:rPr lang="ko-KR" altLang="en-US" sz="1200" dirty="0" smtClean="0"/>
              <a:t> 수 있는 기능이다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1" y="1581290"/>
            <a:ext cx="8712967" cy="3679070"/>
          </a:xfrm>
          <a:prstGeom prst="roundRect">
            <a:avLst>
              <a:gd name="adj" fmla="val 128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03 Documents\01. 제안서\00. 제안서이미지\server-3725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5" y="2026601"/>
            <a:ext cx="685755" cy="8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03 Documents\01. 제안서\00. 제안서이미지\encryption_san_switch_angl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49" y="4311192"/>
            <a:ext cx="849647" cy="2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03 Documents\01. 제안서\00. 제안서이미지\s3000-cropp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48" y="4684296"/>
            <a:ext cx="849647" cy="2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03 Documents\01. 제안서\00. 제안서이미지\cisco-catalyst-494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62" y="1960937"/>
            <a:ext cx="1039951" cy="2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5" y="4364966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3839772" y="1653298"/>
            <a:ext cx="5058043" cy="3535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94757" y="1664598"/>
            <a:ext cx="2664295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A </a:t>
            </a:r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4512" y="1653299"/>
            <a:ext cx="3439977" cy="14574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5223" y="1664598"/>
            <a:ext cx="193048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1077806" y="3197101"/>
            <a:ext cx="193860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기존체계</a:t>
            </a:r>
            <a:endParaRPr lang="ko-KR" altLang="en-US" sz="1100" dirty="0"/>
          </a:p>
        </p:txBody>
      </p:sp>
      <p:pic>
        <p:nvPicPr>
          <p:cNvPr id="7" name="Picture 3" descr="C:\03 Documents\01. 제안서\00. 제안서이미지\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47" y="2084488"/>
            <a:ext cx="1045336" cy="6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1033" idx="2"/>
            <a:endCxn id="66" idx="0"/>
          </p:cNvCxnSpPr>
          <p:nvPr/>
        </p:nvCxnSpPr>
        <p:spPr>
          <a:xfrm>
            <a:off x="6662838" y="2219439"/>
            <a:ext cx="3990" cy="1114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31" idx="2"/>
            <a:endCxn id="1032" idx="0"/>
          </p:cNvCxnSpPr>
          <p:nvPr/>
        </p:nvCxnSpPr>
        <p:spPr>
          <a:xfrm flipH="1">
            <a:off x="6663472" y="4559006"/>
            <a:ext cx="1" cy="125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9833" y="1288448"/>
            <a:ext cx="3096342" cy="3359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송신 보고서 관리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42" name="TextBox 1041"/>
          <p:cNvSpPr txBox="1"/>
          <p:nvPr/>
        </p:nvSpPr>
        <p:spPr>
          <a:xfrm>
            <a:off x="583512" y="2830722"/>
            <a:ext cx="56200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기관서버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5823" y="4946099"/>
            <a:ext cx="110184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smtClean="0"/>
              <a:t>기관 개인 사용자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5823" y="4112037"/>
            <a:ext cx="100680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smtClean="0"/>
              <a:t>기관 그룹사용자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1184" y="2329377"/>
            <a:ext cx="59717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err="1" smtClean="0"/>
              <a:t>폐쇄망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343704" y="1986325"/>
            <a:ext cx="597175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L3 </a:t>
            </a:r>
            <a:r>
              <a:rPr lang="ko-KR" altLang="en-US" sz="1000" dirty="0" smtClean="0"/>
              <a:t>스위치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117169" y="4747830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스토리</a:t>
            </a:r>
            <a:r>
              <a:rPr lang="ko-KR" altLang="en-US" sz="1000" dirty="0"/>
              <a:t>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0129" y="5373215"/>
            <a:ext cx="8712967" cy="122413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송신된 자료에 대해서 지정된 사용자 그룹 또는 지정된 일부 개인이 발송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수신별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시간별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활동별로</a:t>
            </a:r>
            <a:r>
              <a:rPr lang="ko-KR" altLang="en-US" sz="1200" dirty="0" smtClean="0"/>
              <a:t> 조회할 수 있으며 검색된 보고서를 </a:t>
            </a:r>
            <a:r>
              <a:rPr lang="ko-KR" altLang="en-US" sz="1200" dirty="0" err="1" smtClean="0"/>
              <a:t>재발송하거나</a:t>
            </a:r>
            <a:r>
              <a:rPr lang="ko-KR" altLang="en-US" sz="1200" dirty="0" smtClean="0"/>
              <a:t> 타 체계로 선택적으로 자료 전송을 수행할 수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운용관리자가 보고서 분석체계 관리를 통해서 검색조건 정보를 관리할 수 있으며 이를 통해 다양한 검색조건에 의해 보고서를 분석할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보고서 이력관리 기능을 통해 보고서를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 및 이력관리를 수행할 수 있다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24512" y="3164506"/>
            <a:ext cx="3439977" cy="202384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꺾인 연결선 98"/>
          <p:cNvCxnSpPr>
            <a:stCxn id="7" idx="3"/>
            <a:endCxn id="1033" idx="1"/>
          </p:cNvCxnSpPr>
          <p:nvPr/>
        </p:nvCxnSpPr>
        <p:spPr>
          <a:xfrm flipV="1">
            <a:off x="4356483" y="2090188"/>
            <a:ext cx="1786379" cy="305399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endCxn id="7" idx="1"/>
          </p:cNvCxnSpPr>
          <p:nvPr/>
        </p:nvCxnSpPr>
        <p:spPr>
          <a:xfrm flipV="1">
            <a:off x="1254366" y="2395587"/>
            <a:ext cx="2056781" cy="87680"/>
          </a:xfrm>
          <a:prstGeom prst="bentConnector3">
            <a:avLst>
              <a:gd name="adj1" fmla="val 1067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1034" idx="3"/>
            <a:endCxn id="7" idx="1"/>
          </p:cNvCxnSpPr>
          <p:nvPr/>
        </p:nvCxnSpPr>
        <p:spPr>
          <a:xfrm flipV="1">
            <a:off x="1303803" y="2395587"/>
            <a:ext cx="2007344" cy="2237755"/>
          </a:xfrm>
          <a:prstGeom prst="bentConnector3">
            <a:avLst>
              <a:gd name="adj1" fmla="val 3116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7" idx="1"/>
          </p:cNvCxnSpPr>
          <p:nvPr/>
        </p:nvCxnSpPr>
        <p:spPr>
          <a:xfrm flipV="1">
            <a:off x="1209639" y="2395587"/>
            <a:ext cx="2101508" cy="1475101"/>
          </a:xfrm>
          <a:prstGeom prst="bentConnector3">
            <a:avLst>
              <a:gd name="adj1" fmla="val 2322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꺾인 연결선 1056"/>
          <p:cNvCxnSpPr/>
          <p:nvPr/>
        </p:nvCxnSpPr>
        <p:spPr>
          <a:xfrm rot="10800000">
            <a:off x="3541184" y="2539915"/>
            <a:ext cx="1327234" cy="657189"/>
          </a:xfrm>
          <a:prstGeom prst="bentConnector3">
            <a:avLst>
              <a:gd name="adj1" fmla="val 261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35" y="4211078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3" y="3545161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855731" y="4835254"/>
            <a:ext cx="74979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운용 관리자</a:t>
            </a:r>
            <a:endParaRPr lang="ko-KR" altLang="en-US" sz="1000" dirty="0"/>
          </a:p>
        </p:txBody>
      </p:sp>
      <p:cxnSp>
        <p:nvCxnSpPr>
          <p:cNvPr id="93" name="꺾인 연결선 92"/>
          <p:cNvCxnSpPr>
            <a:endCxn id="63" idx="1"/>
          </p:cNvCxnSpPr>
          <p:nvPr/>
        </p:nvCxnSpPr>
        <p:spPr>
          <a:xfrm rot="5400000">
            <a:off x="2194293" y="3132561"/>
            <a:ext cx="1939536" cy="754251"/>
          </a:xfrm>
          <a:prstGeom prst="bentConnector4">
            <a:avLst>
              <a:gd name="adj1" fmla="val 16"/>
              <a:gd name="adj2" fmla="val 13030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56633" y="4365104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San Switch</a:t>
            </a:r>
            <a:endParaRPr lang="ko-KR" altLang="en-US" sz="1000" dirty="0"/>
          </a:p>
        </p:txBody>
      </p:sp>
      <p:cxnSp>
        <p:nvCxnSpPr>
          <p:cNvPr id="53" name="꺾인 연결선 52"/>
          <p:cNvCxnSpPr/>
          <p:nvPr/>
        </p:nvCxnSpPr>
        <p:spPr>
          <a:xfrm rot="10800000" flipV="1">
            <a:off x="1224676" y="2542125"/>
            <a:ext cx="2764141" cy="2093427"/>
          </a:xfrm>
          <a:prstGeom prst="bentConnector3">
            <a:avLst>
              <a:gd name="adj1" fmla="val 5155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 flipV="1">
            <a:off x="1226163" y="2542126"/>
            <a:ext cx="2833068" cy="1273622"/>
          </a:xfrm>
          <a:prstGeom prst="bentConnector3">
            <a:avLst>
              <a:gd name="adj1" fmla="val 52866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4864432" y="2330898"/>
            <a:ext cx="3604792" cy="1809390"/>
            <a:chOff x="4899600" y="2514241"/>
            <a:chExt cx="3604792" cy="1809390"/>
          </a:xfrm>
        </p:grpSpPr>
        <p:sp>
          <p:nvSpPr>
            <p:cNvPr id="66" name="직사각형 65"/>
            <p:cNvSpPr/>
            <p:nvPr/>
          </p:nvSpPr>
          <p:spPr>
            <a:xfrm>
              <a:off x="4899600" y="2514241"/>
              <a:ext cx="3604792" cy="180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9404" y="289399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권한관리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404" y="312565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사용자 그룹관리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9404" y="335691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분류체계관리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29404" y="3587748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보고서양식관리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3435" y="287961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 조</a:t>
              </a:r>
              <a:r>
                <a:rPr lang="ko-KR" altLang="en-US" dirty="0"/>
                <a:t>회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53435" y="311393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 작성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53435" y="334385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 전송</a:t>
              </a:r>
              <a:endParaRPr lang="ko-KR" altLang="en-US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029404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체계시스템관리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29404" y="3818011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메시지관리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29404" y="404884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검색조건관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147986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보고서관리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89938" y="287961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송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수신 내역조회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89938" y="311393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발송관리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89938" y="334385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발송이력관</a:t>
              </a:r>
              <a:r>
                <a:rPr lang="ko-KR" altLang="en-US" dirty="0"/>
                <a:t>리</a:t>
              </a:r>
              <a:endParaRPr lang="ko-KR" altLang="en-US" dirty="0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7284489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송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050" dirty="0" smtClean="0">
                  <a:solidFill>
                    <a:schemeClr val="bg1"/>
                  </a:solidFill>
                </a:rPr>
                <a:t>수신관리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꺾인 연결선 95"/>
          <p:cNvCxnSpPr>
            <a:stCxn id="67" idx="2"/>
            <a:endCxn id="1031" idx="0"/>
          </p:cNvCxnSpPr>
          <p:nvPr/>
        </p:nvCxnSpPr>
        <p:spPr>
          <a:xfrm rot="16200000" flipH="1">
            <a:off x="6583258" y="4223857"/>
            <a:ext cx="170904" cy="37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4512" y="162460"/>
            <a:ext cx="575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FUR-003  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보고서 저장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검색 기능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10279"/>
            <a:ext cx="8568952" cy="626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r>
              <a:rPr lang="ko-KR" altLang="en-US" sz="1200" dirty="0" smtClean="0"/>
              <a:t>보고서 저장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검색 기능은 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수신과 관련된 모든 보고서를 </a:t>
            </a:r>
            <a:r>
              <a:rPr lang="ko-KR" altLang="en-US" sz="1200" dirty="0" err="1" smtClean="0"/>
              <a:t>분류체계별로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저장되며 사용자 요구에 따라 유형별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출처별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기능별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기간대별 검색이 가능하다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더불어 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외의 별도 보고서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수시보고서</a:t>
            </a:r>
            <a:r>
              <a:rPr lang="en-US" altLang="ko-KR" sz="1200" dirty="0" smtClean="0"/>
              <a:t>, HWP)</a:t>
            </a:r>
            <a:r>
              <a:rPr lang="ko-KR" altLang="en-US" sz="1200" dirty="0" smtClean="0"/>
              <a:t>도 추가적으로 첨부할 수 있는 기능을 제공한다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1" y="1581290"/>
            <a:ext cx="8712967" cy="3679070"/>
          </a:xfrm>
          <a:prstGeom prst="roundRect">
            <a:avLst>
              <a:gd name="adj" fmla="val 128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03 Documents\01. 제안서\00. 제안서이미지\server-3725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5" y="2026601"/>
            <a:ext cx="685755" cy="8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03 Documents\01. 제안서\00. 제안서이미지\encryption_san_switch_angl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69" y="4311192"/>
            <a:ext cx="849647" cy="2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03 Documents\01. 제안서\00. 제안서이미지\s3000-cropp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68" y="4684296"/>
            <a:ext cx="849647" cy="2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03 Documents\01. 제안서\00. 제안서이미지\cisco-catalyst-494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54" y="1960937"/>
            <a:ext cx="1039951" cy="2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5" y="4364966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3839772" y="1653298"/>
            <a:ext cx="5058043" cy="3535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94757" y="1664598"/>
            <a:ext cx="2664295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A </a:t>
            </a:r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4512" y="1653299"/>
            <a:ext cx="3439977" cy="14574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5223" y="1664598"/>
            <a:ext cx="193048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1077806" y="3197101"/>
            <a:ext cx="193860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기존체계</a:t>
            </a:r>
            <a:endParaRPr lang="ko-KR" altLang="en-US" sz="1100" dirty="0"/>
          </a:p>
        </p:txBody>
      </p:sp>
      <p:pic>
        <p:nvPicPr>
          <p:cNvPr id="7" name="Picture 3" descr="C:\03 Documents\01. 제안서\00. 제안서이미지\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47" y="2084488"/>
            <a:ext cx="1045336" cy="6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1033" idx="2"/>
            <a:endCxn id="67" idx="0"/>
          </p:cNvCxnSpPr>
          <p:nvPr/>
        </p:nvCxnSpPr>
        <p:spPr>
          <a:xfrm flipH="1">
            <a:off x="6666828" y="2219439"/>
            <a:ext cx="4802" cy="1114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31" idx="2"/>
            <a:endCxn id="1032" idx="0"/>
          </p:cNvCxnSpPr>
          <p:nvPr/>
        </p:nvCxnSpPr>
        <p:spPr>
          <a:xfrm flipH="1">
            <a:off x="6670592" y="4559006"/>
            <a:ext cx="1" cy="125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9833" y="1288448"/>
            <a:ext cx="3096342" cy="3359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보고서 저장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검색 기능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42" name="TextBox 1041"/>
          <p:cNvSpPr txBox="1"/>
          <p:nvPr/>
        </p:nvSpPr>
        <p:spPr>
          <a:xfrm>
            <a:off x="583512" y="2830722"/>
            <a:ext cx="56200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기관서버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5823" y="4946099"/>
            <a:ext cx="110184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smtClean="0"/>
              <a:t>기관 개인 사용자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5823" y="4112037"/>
            <a:ext cx="100680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smtClean="0"/>
              <a:t>기관 그룹사용자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1184" y="2329377"/>
            <a:ext cx="59717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err="1" smtClean="0"/>
              <a:t>폐쇄망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352496" y="1986325"/>
            <a:ext cx="597175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L3 </a:t>
            </a:r>
            <a:r>
              <a:rPr lang="ko-KR" altLang="en-US" sz="1000" dirty="0" smtClean="0"/>
              <a:t>스위치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782833" y="4004969"/>
            <a:ext cx="11719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송신 보고서관리 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115497" y="4747830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스토리</a:t>
            </a:r>
            <a:r>
              <a:rPr lang="ko-KR" altLang="en-US" sz="1000" dirty="0"/>
              <a:t>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0129" y="5373215"/>
            <a:ext cx="8712967" cy="122413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보고서는 모두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화 되며 설정된 사용자 검색 </a:t>
            </a:r>
            <a:r>
              <a:rPr lang="ko-KR" altLang="en-US" sz="1200" dirty="0" err="1" smtClean="0"/>
              <a:t>조건별로</a:t>
            </a:r>
            <a:r>
              <a:rPr lang="ko-KR" altLang="en-US" sz="1200" dirty="0" smtClean="0"/>
              <a:t> 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보고서를 조회할 수 있는 기능을 제공한다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보고서 내용은 분석 </a:t>
            </a:r>
            <a:r>
              <a:rPr lang="ko-KR" altLang="en-US" sz="1200" dirty="0" err="1" smtClean="0"/>
              <a:t>지원툴과</a:t>
            </a:r>
            <a:r>
              <a:rPr lang="ko-KR" altLang="en-US" sz="1200" dirty="0" smtClean="0"/>
              <a:t> 연계를 위해 참고자료에 대한 관리기능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입수재원 및 기술자료 관리 기능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타체계</a:t>
            </a:r>
            <a:r>
              <a:rPr lang="ko-KR" altLang="en-US" sz="1200" dirty="0" smtClean="0"/>
              <a:t> 선택적 자료전송기능을 제공한다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보고서 외의 자료가 추가적으로 저장 및 열람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검색기능이 가능하다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자료 유실 방지를 위해 저장된 보고서는 별도의 </a:t>
            </a:r>
            <a:r>
              <a:rPr lang="en-US" altLang="ko-KR" sz="1200" dirty="0" smtClean="0"/>
              <a:t>Back-up Data</a:t>
            </a:r>
            <a:r>
              <a:rPr lang="ko-KR" altLang="en-US" sz="1200" dirty="0" smtClean="0"/>
              <a:t>에 저장된다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24512" y="3164506"/>
            <a:ext cx="3439977" cy="202384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꺾인 연결선 98"/>
          <p:cNvCxnSpPr>
            <a:stCxn id="7" idx="3"/>
            <a:endCxn id="1033" idx="1"/>
          </p:cNvCxnSpPr>
          <p:nvPr/>
        </p:nvCxnSpPr>
        <p:spPr>
          <a:xfrm flipV="1">
            <a:off x="4356483" y="2090188"/>
            <a:ext cx="1795171" cy="30539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endCxn id="7" idx="1"/>
          </p:cNvCxnSpPr>
          <p:nvPr/>
        </p:nvCxnSpPr>
        <p:spPr>
          <a:xfrm flipV="1">
            <a:off x="1254366" y="2395587"/>
            <a:ext cx="2056781" cy="87680"/>
          </a:xfrm>
          <a:prstGeom prst="bentConnector3">
            <a:avLst>
              <a:gd name="adj1" fmla="val 1067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1034" idx="3"/>
            <a:endCxn id="7" idx="1"/>
          </p:cNvCxnSpPr>
          <p:nvPr/>
        </p:nvCxnSpPr>
        <p:spPr>
          <a:xfrm flipV="1">
            <a:off x="1303803" y="2395587"/>
            <a:ext cx="2007344" cy="2237755"/>
          </a:xfrm>
          <a:prstGeom prst="bentConnector3">
            <a:avLst>
              <a:gd name="adj1" fmla="val 3116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7" idx="1"/>
          </p:cNvCxnSpPr>
          <p:nvPr/>
        </p:nvCxnSpPr>
        <p:spPr>
          <a:xfrm flipV="1">
            <a:off x="1209639" y="2395587"/>
            <a:ext cx="2101508" cy="1475101"/>
          </a:xfrm>
          <a:prstGeom prst="bentConnector3">
            <a:avLst>
              <a:gd name="adj1" fmla="val 2322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꺾인 연결선 1056"/>
          <p:cNvCxnSpPr/>
          <p:nvPr/>
        </p:nvCxnSpPr>
        <p:spPr>
          <a:xfrm rot="10800000">
            <a:off x="3541184" y="2539915"/>
            <a:ext cx="1327234" cy="657189"/>
          </a:xfrm>
          <a:prstGeom prst="bentConnector3">
            <a:avLst>
              <a:gd name="adj1" fmla="val 261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35" y="4211078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3" y="3545161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855731" y="4835254"/>
            <a:ext cx="74979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운용 관리자</a:t>
            </a:r>
            <a:endParaRPr lang="ko-KR" altLang="en-US" sz="1000" dirty="0"/>
          </a:p>
        </p:txBody>
      </p:sp>
      <p:cxnSp>
        <p:nvCxnSpPr>
          <p:cNvPr id="93" name="꺾인 연결선 92"/>
          <p:cNvCxnSpPr>
            <a:endCxn id="63" idx="1"/>
          </p:cNvCxnSpPr>
          <p:nvPr/>
        </p:nvCxnSpPr>
        <p:spPr>
          <a:xfrm rot="5400000">
            <a:off x="2194293" y="3132561"/>
            <a:ext cx="1939536" cy="754251"/>
          </a:xfrm>
          <a:prstGeom prst="bentConnector4">
            <a:avLst>
              <a:gd name="adj1" fmla="val 16"/>
              <a:gd name="adj2" fmla="val 13030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54961" y="4365104"/>
            <a:ext cx="74699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 smtClean="0"/>
              <a:t>San Switch</a:t>
            </a:r>
            <a:endParaRPr lang="ko-KR" altLang="en-US" sz="1000" dirty="0"/>
          </a:p>
        </p:txBody>
      </p:sp>
      <p:cxnSp>
        <p:nvCxnSpPr>
          <p:cNvPr id="53" name="꺾인 연결선 52"/>
          <p:cNvCxnSpPr/>
          <p:nvPr/>
        </p:nvCxnSpPr>
        <p:spPr>
          <a:xfrm rot="10800000" flipV="1">
            <a:off x="1224676" y="2542125"/>
            <a:ext cx="2764141" cy="2093427"/>
          </a:xfrm>
          <a:prstGeom prst="bentConnector3">
            <a:avLst>
              <a:gd name="adj1" fmla="val 5155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 flipV="1">
            <a:off x="1226163" y="2542126"/>
            <a:ext cx="2833068" cy="1273622"/>
          </a:xfrm>
          <a:prstGeom prst="bentConnector3">
            <a:avLst>
              <a:gd name="adj1" fmla="val 52866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4864432" y="2330898"/>
            <a:ext cx="3604792" cy="1809390"/>
            <a:chOff x="4899600" y="2514241"/>
            <a:chExt cx="3604792" cy="1809390"/>
          </a:xfrm>
        </p:grpSpPr>
        <p:sp>
          <p:nvSpPr>
            <p:cNvPr id="67" name="직사각형 66"/>
            <p:cNvSpPr/>
            <p:nvPr/>
          </p:nvSpPr>
          <p:spPr>
            <a:xfrm>
              <a:off x="4899600" y="2514241"/>
              <a:ext cx="3604792" cy="180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404" y="289399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권한관리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9404" y="312565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사용자 그룹관리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29404" y="335691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분류체계관리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29404" y="3587748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보고서양식관리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53435" y="287961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 조</a:t>
              </a:r>
              <a:r>
                <a:rPr lang="ko-KR" altLang="en-US" dirty="0"/>
                <a:t>회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53435" y="311393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 작성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3435" y="334385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보고서 전송</a:t>
              </a: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029404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체계시스템관리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29404" y="3818011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메시지관리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029404" y="404884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검색조건관</a:t>
              </a:r>
              <a:r>
                <a:rPr lang="ko-KR" altLang="en-US" dirty="0"/>
                <a:t>리</a:t>
              </a:r>
              <a:endParaRPr lang="ko-KR" altLang="en-US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6147986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보고서관리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89938" y="2879613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송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수신 내역조회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89938" y="3113934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/>
                <a:t>발송관리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89938" y="3343856"/>
              <a:ext cx="105874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/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발송이력관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7284489" y="2580451"/>
              <a:ext cx="1058744" cy="26399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</a:rPr>
                <a:t>송</a:t>
              </a:r>
              <a:r>
                <a:rPr lang="en-US" altLang="ko-KR" sz="105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050" dirty="0" smtClean="0">
                  <a:solidFill>
                    <a:schemeClr val="bg1"/>
                  </a:solidFill>
                </a:rPr>
                <a:t>수신관리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2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4512" y="162460"/>
            <a:ext cx="575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FUR-005  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참고자료에 대한 관리 기능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10279"/>
            <a:ext cx="8568952" cy="626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r>
              <a:rPr lang="ko-KR" altLang="en-US" sz="1200" dirty="0" err="1" smtClean="0"/>
              <a:t>전송전</a:t>
            </a:r>
            <a:r>
              <a:rPr lang="ko-KR" altLang="en-US" sz="1200" dirty="0" smtClean="0"/>
              <a:t> 원문 형태의 </a:t>
            </a:r>
            <a:r>
              <a:rPr lang="en-US" altLang="ko-KR" sz="1200" dirty="0" smtClean="0"/>
              <a:t>Metadata</a:t>
            </a:r>
            <a:r>
              <a:rPr lang="ko-KR" altLang="en-US" sz="1200" dirty="0" smtClean="0"/>
              <a:t>를 추출하여 관리하고 이 </a:t>
            </a:r>
            <a:r>
              <a:rPr lang="en-US" altLang="ko-KR" sz="1200" dirty="0" smtClean="0"/>
              <a:t>Metadata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TND</a:t>
            </a:r>
            <a:r>
              <a:rPr lang="ko-KR" altLang="en-US" sz="1200" dirty="0" err="1" smtClean="0"/>
              <a:t>그룹핑</a:t>
            </a:r>
            <a:r>
              <a:rPr lang="ko-KR" altLang="en-US" sz="1200" dirty="0" smtClean="0"/>
              <a:t> 및 세부 기술분석이 가능하도록 지원한다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참고자료에 대한 정보조회는 현황통계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그래프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형태로 조회할 수 있으며 조회자료는 </a:t>
            </a:r>
            <a:r>
              <a:rPr lang="en-US" altLang="ko-KR" sz="1200" dirty="0" smtClean="0"/>
              <a:t>excel, csv</a:t>
            </a:r>
            <a:r>
              <a:rPr lang="ko-KR" altLang="en-US" sz="1200" dirty="0" smtClean="0"/>
              <a:t>파일로 추출할 수 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1" y="1581290"/>
            <a:ext cx="8712967" cy="3679070"/>
          </a:xfrm>
          <a:prstGeom prst="roundRect">
            <a:avLst>
              <a:gd name="adj" fmla="val 128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059833" y="1288448"/>
            <a:ext cx="3096342" cy="3359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메타데이터를 이용한 기술분석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51521" y="5373215"/>
            <a:ext cx="8681575" cy="122413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기관서버에서 보고서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파일 송신하기 전 </a:t>
            </a:r>
            <a:r>
              <a:rPr lang="en-US" altLang="ko-KR" sz="1200" dirty="0" smtClean="0"/>
              <a:t>Metadata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추출후</a:t>
            </a:r>
            <a:r>
              <a:rPr lang="ko-KR" altLang="en-US" sz="1200" dirty="0" smtClean="0"/>
              <a:t> 운용서버에 전송 관리되며 기술분석 내용을 토대로 </a:t>
            </a:r>
            <a:r>
              <a:rPr lang="en-US" altLang="ko-KR" sz="1200" dirty="0" smtClean="0"/>
              <a:t>TND</a:t>
            </a:r>
            <a:r>
              <a:rPr lang="ko-KR" altLang="en-US" sz="1200" dirty="0" err="1" smtClean="0"/>
              <a:t>그룹핑</a:t>
            </a:r>
            <a:r>
              <a:rPr lang="ko-KR" altLang="en-US" sz="1200" dirty="0" smtClean="0"/>
              <a:t> 및 세부분석이 가능하도록 지원한다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특정한 검색조건 외에 </a:t>
            </a:r>
            <a:r>
              <a:rPr lang="en-US" altLang="ko-KR" sz="1200" dirty="0" smtClean="0"/>
              <a:t>DB Query</a:t>
            </a:r>
            <a:r>
              <a:rPr lang="ko-KR" altLang="en-US" sz="1200" dirty="0" smtClean="0"/>
              <a:t>를 활용하여 세부검색이 가능 </a:t>
            </a:r>
            <a:r>
              <a:rPr lang="ko-KR" altLang="en-US" sz="1200" dirty="0" err="1" smtClean="0"/>
              <a:t>하도록하고</a:t>
            </a:r>
            <a:r>
              <a:rPr lang="ko-KR" altLang="en-US" sz="1200" dirty="0" smtClean="0"/>
              <a:t> 모든 조회결과를 </a:t>
            </a:r>
            <a:r>
              <a:rPr lang="en-US" altLang="ko-KR" sz="1200" dirty="0" smtClean="0"/>
              <a:t>excel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형태로 추출할 수 있도록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개인 분석 </a:t>
            </a:r>
            <a:r>
              <a:rPr lang="ko-KR" altLang="en-US" sz="1200" dirty="0" err="1" smtClean="0"/>
              <a:t>참고철에</a:t>
            </a:r>
            <a:r>
              <a:rPr lang="ko-KR" altLang="en-US" sz="1200" dirty="0" smtClean="0"/>
              <a:t> 의해 일정한 자료를 복사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저장할 수 있으며 삭제 및 임시보관 기능이 가능하다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3808" y="1653298"/>
            <a:ext cx="6054007" cy="3535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24513" y="3164506"/>
            <a:ext cx="2447288" cy="202384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24512" y="1653299"/>
            <a:ext cx="2447289" cy="14574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82913" y="1664598"/>
            <a:ext cx="193048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기관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1032716" y="2223687"/>
            <a:ext cx="2135620" cy="438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03 Documents\01. 제안서\00. 제안서이미지\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48" y="2156617"/>
            <a:ext cx="389384" cy="3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5" descr="C:\03 Documents\01. 제안서\00. 제안서이미지\server-37258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5" y="2149689"/>
            <a:ext cx="501599" cy="6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513016" y="2799521"/>
            <a:ext cx="56200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 smtClean="0"/>
              <a:t>기관서버</a:t>
            </a:r>
            <a:endParaRPr lang="ko-KR" altLang="en-US" sz="1000" dirty="0"/>
          </a:p>
        </p:txBody>
      </p:sp>
      <p:pic>
        <p:nvPicPr>
          <p:cNvPr id="72" name="Picture 3" descr="C:\03 Documents\01. 제안서\00. 제안서이미지\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32" y="2145027"/>
            <a:ext cx="581948" cy="49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" descr="C:\03 Documents\01. 제안서\00. 제안서이미지\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05" y="2072324"/>
            <a:ext cx="497579" cy="4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C:\03 Documents\01. 제안서\00. 제안서이미지\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01" y="2636912"/>
            <a:ext cx="404488" cy="34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168336" y="2004861"/>
            <a:ext cx="1080120" cy="9916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t" anchorCtr="0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자료유형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제목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작성자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생성일자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수정일자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사이즈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65306" y="2129465"/>
            <a:ext cx="864096" cy="1483774"/>
            <a:chOff x="5436096" y="2233258"/>
            <a:chExt cx="864096" cy="1483774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5436096" y="2453138"/>
              <a:ext cx="864096" cy="1263894"/>
            </a:xfrm>
            <a:prstGeom prst="roundRect">
              <a:avLst>
                <a:gd name="adj" fmla="val 6914"/>
              </a:avLst>
            </a:prstGeom>
            <a:solidFill>
              <a:srgbClr val="F3F3F3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인물정보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성명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성별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나이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출생지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소속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학력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지역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유형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활동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436096" y="2233258"/>
              <a:ext cx="864096" cy="29379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35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인물</a:t>
              </a:r>
              <a:endParaRPr lang="ko-KR" altLang="en-US" sz="800" dirty="0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168336" y="1772610"/>
            <a:ext cx="1080120" cy="264405"/>
          </a:xfrm>
          <a:prstGeom prst="roundRect">
            <a:avLst>
              <a:gd name="adj" fmla="val 6691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smtClean="0"/>
              <a:t>체계 메타데이터</a:t>
            </a:r>
            <a:endParaRPr lang="ko-KR" altLang="en-US" sz="900" dirty="0"/>
          </a:p>
        </p:txBody>
      </p:sp>
      <p:pic>
        <p:nvPicPr>
          <p:cNvPr id="2052" name="Picture 4" descr="C:\03 Documents\01. 제안서\00. 제안서이미지\s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8" y="3417041"/>
            <a:ext cx="5207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C:\03 Documents\01. 제안서\00. 제안서이미지\s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8" y="4426818"/>
            <a:ext cx="5207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구부러진 연결선 12"/>
          <p:cNvCxnSpPr>
            <a:stCxn id="5" idx="3"/>
            <a:endCxn id="9" idx="1"/>
          </p:cNvCxnSpPr>
          <p:nvPr/>
        </p:nvCxnSpPr>
        <p:spPr>
          <a:xfrm flipV="1">
            <a:off x="4248456" y="2172490"/>
            <a:ext cx="1443394" cy="328185"/>
          </a:xfrm>
          <a:prstGeom prst="curvedConnector4">
            <a:avLst>
              <a:gd name="adj1" fmla="val 45616"/>
              <a:gd name="adj2" fmla="val 2207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509059" y="2047336"/>
            <a:ext cx="504056" cy="2047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Keyword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812360" y="2411598"/>
            <a:ext cx="864096" cy="1483774"/>
            <a:chOff x="7524328" y="2697151"/>
            <a:chExt cx="864096" cy="1483774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7524328" y="2917031"/>
              <a:ext cx="864096" cy="1263894"/>
            </a:xfrm>
            <a:prstGeom prst="roundRect">
              <a:avLst>
                <a:gd name="adj" fmla="val 6914"/>
              </a:avLst>
            </a:prstGeom>
            <a:solidFill>
              <a:srgbClr val="F3F3F3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조직명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설립목적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설립일자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설립자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대표자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소재지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지역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7524328" y="2697151"/>
              <a:ext cx="864096" cy="29379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35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조직단체</a:t>
              </a:r>
              <a:endParaRPr lang="ko-KR" altLang="en-US" sz="800" dirty="0"/>
            </a:p>
          </p:txBody>
        </p:sp>
      </p:grpSp>
      <p:sp>
        <p:nvSpPr>
          <p:cNvPr id="89" name="타원 88"/>
          <p:cNvSpPr/>
          <p:nvPr/>
        </p:nvSpPr>
        <p:spPr>
          <a:xfrm>
            <a:off x="7803568" y="1844824"/>
            <a:ext cx="864096" cy="293793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조직집</a:t>
            </a:r>
            <a:r>
              <a:rPr lang="ko-KR" altLang="en-US" sz="800" dirty="0"/>
              <a:t>단</a:t>
            </a:r>
          </a:p>
        </p:txBody>
      </p:sp>
      <p:pic>
        <p:nvPicPr>
          <p:cNvPr id="2054" name="Picture 6" descr="C:\03 Documents\01. 제안서\00. 제안서이미지\puls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06" y="3446088"/>
            <a:ext cx="794928" cy="48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136948" y="3301302"/>
            <a:ext cx="828654" cy="631679"/>
            <a:chOff x="1136948" y="3301302"/>
            <a:chExt cx="828654" cy="631679"/>
          </a:xfrm>
        </p:grpSpPr>
        <p:pic>
          <p:nvPicPr>
            <p:cNvPr id="92" name="Picture 5" descr="C:\03 Documents\01. 제안서\00. 제안서이미지\viewGraph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948" y="3301302"/>
              <a:ext cx="828654" cy="63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03 Documents\01. 제안서\00. 제안서이미지\relation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010" y="3380787"/>
              <a:ext cx="652824" cy="47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오른쪽 화살표 101"/>
          <p:cNvSpPr/>
          <p:nvPr/>
        </p:nvSpPr>
        <p:spPr>
          <a:xfrm rot="5400000">
            <a:off x="1605326" y="4160188"/>
            <a:ext cx="480081" cy="438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 descr="C:\03 Documents\01. 제안서\00. 제안서이미지\viewGraph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01" y="3658929"/>
            <a:ext cx="828654" cy="63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오른쪽 화살표 103"/>
          <p:cNvSpPr/>
          <p:nvPr/>
        </p:nvSpPr>
        <p:spPr>
          <a:xfrm>
            <a:off x="977666" y="3396377"/>
            <a:ext cx="168195" cy="438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>
            <a:off x="977666" y="4408125"/>
            <a:ext cx="168195" cy="438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위쪽 화살표 32"/>
          <p:cNvSpPr/>
          <p:nvPr/>
        </p:nvSpPr>
        <p:spPr>
          <a:xfrm>
            <a:off x="8137232" y="2176665"/>
            <a:ext cx="216024" cy="206650"/>
          </a:xfrm>
          <a:prstGeom prst="upArrow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6876256" y="3968313"/>
            <a:ext cx="864096" cy="1066852"/>
            <a:chOff x="7524328" y="2697151"/>
            <a:chExt cx="864096" cy="106685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7524328" y="2917031"/>
              <a:ext cx="864096" cy="846972"/>
            </a:xfrm>
            <a:prstGeom prst="roundRect">
              <a:avLst>
                <a:gd name="adj" fmla="val 6914"/>
              </a:avLst>
            </a:prstGeom>
            <a:solidFill>
              <a:srgbClr val="F3F3F3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원지명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면적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인구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7524328" y="2697151"/>
              <a:ext cx="864096" cy="29379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35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smtClean="0"/>
                <a:t>국가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지역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149019" y="3268274"/>
            <a:ext cx="864096" cy="811884"/>
            <a:chOff x="7524328" y="2697151"/>
            <a:chExt cx="864096" cy="811884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7524328" y="2917031"/>
              <a:ext cx="864096" cy="592004"/>
            </a:xfrm>
            <a:prstGeom prst="roundRect">
              <a:avLst>
                <a:gd name="adj" fmla="val 6914"/>
              </a:avLst>
            </a:prstGeom>
            <a:solidFill>
              <a:srgbClr val="F3F3F3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TND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그룹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분류체계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7524328" y="2697151"/>
              <a:ext cx="864096" cy="29379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35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dirty="0" smtClean="0"/>
                <a:t>TND </a:t>
              </a:r>
              <a:r>
                <a:rPr lang="ko-KR" altLang="en-US" sz="800" dirty="0" smtClean="0"/>
                <a:t>그룹</a:t>
              </a:r>
              <a:endParaRPr lang="ko-KR" altLang="en-US" sz="8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438763" y="4030780"/>
            <a:ext cx="864096" cy="849400"/>
            <a:chOff x="7524328" y="2697151"/>
            <a:chExt cx="864096" cy="849400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7524328" y="2917031"/>
              <a:ext cx="864096" cy="629520"/>
            </a:xfrm>
            <a:prstGeom prst="roundRect">
              <a:avLst>
                <a:gd name="adj" fmla="val 6914"/>
              </a:avLst>
            </a:prstGeom>
            <a:solidFill>
              <a:srgbClr val="F3F3F3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유형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활동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학력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7524328" y="2697151"/>
              <a:ext cx="864096" cy="29379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35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/>
                <a:t>유형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활동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학력</a:t>
              </a:r>
              <a:endParaRPr lang="ko-KR" altLang="en-US" sz="8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915816" y="3872109"/>
            <a:ext cx="864096" cy="811884"/>
            <a:chOff x="7524328" y="2697151"/>
            <a:chExt cx="864096" cy="811884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7524328" y="2917031"/>
              <a:ext cx="864096" cy="592004"/>
            </a:xfrm>
            <a:prstGeom prst="roundRect">
              <a:avLst>
                <a:gd name="adj" fmla="val 6914"/>
              </a:avLst>
            </a:prstGeom>
            <a:solidFill>
              <a:srgbClr val="F3F3F3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문서종류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전문유형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구동형식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7524328" y="2697151"/>
              <a:ext cx="864096" cy="293793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35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/>
                <a:t>자료유형</a:t>
              </a:r>
              <a:endParaRPr lang="ko-KR" altLang="en-US" sz="800" dirty="0"/>
            </a:p>
          </p:txBody>
        </p:sp>
      </p:grpSp>
      <p:cxnSp>
        <p:nvCxnSpPr>
          <p:cNvPr id="121" name="구부러진 연결선 120"/>
          <p:cNvCxnSpPr>
            <a:stCxn id="5" idx="1"/>
            <a:endCxn id="120" idx="7"/>
          </p:cNvCxnSpPr>
          <p:nvPr/>
        </p:nvCxnSpPr>
        <p:spPr>
          <a:xfrm rot="10800000" flipH="1" flipV="1">
            <a:off x="3168336" y="2500674"/>
            <a:ext cx="485032" cy="1414459"/>
          </a:xfrm>
          <a:prstGeom prst="curvedConnector4">
            <a:avLst>
              <a:gd name="adj1" fmla="val -47131"/>
              <a:gd name="adj2" fmla="val 66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>
            <a:stCxn id="5" idx="2"/>
          </p:cNvCxnSpPr>
          <p:nvPr/>
        </p:nvCxnSpPr>
        <p:spPr>
          <a:xfrm rot="5400000">
            <a:off x="2838750" y="2769973"/>
            <a:ext cx="643131" cy="1096162"/>
          </a:xfrm>
          <a:prstGeom prst="curvedConnector2">
            <a:avLst/>
          </a:prstGeom>
          <a:ln w="152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21"/>
          <p:cNvSpPr/>
          <p:nvPr/>
        </p:nvSpPr>
        <p:spPr>
          <a:xfrm>
            <a:off x="3347864" y="3567434"/>
            <a:ext cx="50405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자료유형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3" name="구부러진 연결선 122"/>
          <p:cNvCxnSpPr>
            <a:stCxn id="76" idx="3"/>
            <a:endCxn id="88" idx="2"/>
          </p:cNvCxnSpPr>
          <p:nvPr/>
        </p:nvCxnSpPr>
        <p:spPr>
          <a:xfrm flipV="1">
            <a:off x="6429402" y="2558495"/>
            <a:ext cx="1382958" cy="4227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/>
          <p:cNvSpPr/>
          <p:nvPr/>
        </p:nvSpPr>
        <p:spPr>
          <a:xfrm>
            <a:off x="6876256" y="2682982"/>
            <a:ext cx="50405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소속정보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8" name="구부러진 연결선 127"/>
          <p:cNvCxnSpPr>
            <a:stCxn id="76" idx="3"/>
            <a:endCxn id="110" idx="2"/>
          </p:cNvCxnSpPr>
          <p:nvPr/>
        </p:nvCxnSpPr>
        <p:spPr>
          <a:xfrm>
            <a:off x="6429402" y="2981292"/>
            <a:ext cx="446854" cy="11339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87" idx="1"/>
            <a:endCxn id="110" idx="0"/>
          </p:cNvCxnSpPr>
          <p:nvPr/>
        </p:nvCxnSpPr>
        <p:spPr>
          <a:xfrm rot="10800000" flipV="1">
            <a:off x="7308304" y="3263425"/>
            <a:ext cx="504056" cy="7048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76" idx="2"/>
            <a:endCxn id="117" idx="2"/>
          </p:cNvCxnSpPr>
          <p:nvPr/>
        </p:nvCxnSpPr>
        <p:spPr>
          <a:xfrm rot="5400000">
            <a:off x="5435840" y="3616163"/>
            <a:ext cx="564438" cy="558591"/>
          </a:xfrm>
          <a:prstGeom prst="curvedConnector4">
            <a:avLst>
              <a:gd name="adj1" fmla="val 36987"/>
              <a:gd name="adj2" fmla="val 1409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 135"/>
          <p:cNvCxnSpPr>
            <a:stCxn id="76" idx="2"/>
            <a:endCxn id="117" idx="1"/>
          </p:cNvCxnSpPr>
          <p:nvPr/>
        </p:nvCxnSpPr>
        <p:spPr>
          <a:xfrm rot="5400000">
            <a:off x="5551048" y="3627499"/>
            <a:ext cx="460566" cy="43204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>
            <a:stCxn id="76" idx="2"/>
            <a:endCxn id="117" idx="0"/>
          </p:cNvCxnSpPr>
          <p:nvPr/>
        </p:nvCxnSpPr>
        <p:spPr>
          <a:xfrm rot="5400000">
            <a:off x="5725313" y="3758738"/>
            <a:ext cx="417541" cy="1265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 144"/>
          <p:cNvCxnSpPr>
            <a:stCxn id="5" idx="3"/>
            <a:endCxn id="88" idx="1"/>
          </p:cNvCxnSpPr>
          <p:nvPr/>
        </p:nvCxnSpPr>
        <p:spPr>
          <a:xfrm flipV="1">
            <a:off x="4248456" y="2454623"/>
            <a:ext cx="3690448" cy="46052"/>
          </a:xfrm>
          <a:prstGeom prst="curvedConnector4">
            <a:avLst>
              <a:gd name="adj1" fmla="val 23985"/>
              <a:gd name="adj2" fmla="val 1343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5" idx="3"/>
            <a:endCxn id="114" idx="0"/>
          </p:cNvCxnSpPr>
          <p:nvPr/>
        </p:nvCxnSpPr>
        <p:spPr>
          <a:xfrm>
            <a:off x="4248456" y="2500675"/>
            <a:ext cx="332611" cy="7675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5904147" y="1810129"/>
            <a:ext cx="504056" cy="2047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Keyword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292416" y="2767706"/>
            <a:ext cx="504056" cy="2047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Keyword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236296" y="3491920"/>
            <a:ext cx="504056" cy="2922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소재지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지</a:t>
            </a:r>
            <a:r>
              <a:rPr lang="ko-KR" altLang="en-US" sz="800" dirty="0">
                <a:solidFill>
                  <a:schemeClr val="tx1"/>
                </a:solidFill>
              </a:rPr>
              <a:t>역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6516216" y="3656342"/>
            <a:ext cx="360040" cy="1944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지역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5146728" y="3562067"/>
            <a:ext cx="418578" cy="4381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유형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활동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학력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8" name="타원 1027"/>
          <p:cNvSpPr/>
          <p:nvPr/>
        </p:nvSpPr>
        <p:spPr>
          <a:xfrm>
            <a:off x="1322847" y="2190159"/>
            <a:ext cx="297457" cy="2974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문서</a:t>
            </a:r>
            <a:endParaRPr lang="ko-KR" altLang="en-US" sz="600" dirty="0"/>
          </a:p>
        </p:txBody>
      </p:sp>
      <p:sp>
        <p:nvSpPr>
          <p:cNvPr id="187" name="타원 186"/>
          <p:cNvSpPr/>
          <p:nvPr/>
        </p:nvSpPr>
        <p:spPr>
          <a:xfrm>
            <a:off x="1954808" y="2060804"/>
            <a:ext cx="350794" cy="35079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이미지</a:t>
            </a:r>
            <a:endParaRPr lang="ko-KR" altLang="en-US" sz="600" dirty="0"/>
          </a:p>
        </p:txBody>
      </p:sp>
      <p:sp>
        <p:nvSpPr>
          <p:cNvPr id="188" name="타원 187"/>
          <p:cNvSpPr/>
          <p:nvPr/>
        </p:nvSpPr>
        <p:spPr>
          <a:xfrm>
            <a:off x="1779411" y="2552776"/>
            <a:ext cx="350794" cy="35079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smtClean="0"/>
              <a:t>동영상</a:t>
            </a:r>
            <a:endParaRPr lang="ko-KR" altLang="en-US" sz="600" dirty="0"/>
          </a:p>
        </p:txBody>
      </p:sp>
      <p:pic>
        <p:nvPicPr>
          <p:cNvPr id="75" name="Picture 3" descr="C:\03 Documents\01. 제안서\00. 제안서이미지\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48" y="2471726"/>
            <a:ext cx="594914" cy="5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순서도: 다중 문서 77"/>
          <p:cNvSpPr/>
          <p:nvPr/>
        </p:nvSpPr>
        <p:spPr>
          <a:xfrm>
            <a:off x="1263472" y="4622289"/>
            <a:ext cx="951298" cy="452388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11010010101010</a:t>
            </a:r>
          </a:p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10101101010100</a:t>
            </a:r>
          </a:p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1010101…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45018" y="4635235"/>
            <a:ext cx="42678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000" dirty="0" smtClean="0"/>
              <a:t>excel</a:t>
            </a:r>
          </a:p>
          <a:p>
            <a:r>
              <a:rPr lang="en-US" altLang="ko-KR" sz="1000" dirty="0" err="1" smtClean="0"/>
              <a:t>cvs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5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갈매기형 수장 102"/>
          <p:cNvSpPr/>
          <p:nvPr/>
        </p:nvSpPr>
        <p:spPr>
          <a:xfrm>
            <a:off x="2204308" y="2056045"/>
            <a:ext cx="1096743" cy="3028577"/>
          </a:xfrm>
          <a:prstGeom prst="chevron">
            <a:avLst>
              <a:gd name="adj" fmla="val 23249"/>
            </a:avLst>
          </a:prstGeom>
          <a:solidFill>
            <a:srgbClr val="FCFCF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아래쪽 화살표 설명선 25"/>
          <p:cNvSpPr/>
          <p:nvPr/>
        </p:nvSpPr>
        <p:spPr>
          <a:xfrm>
            <a:off x="3552092" y="1973725"/>
            <a:ext cx="2969540" cy="2147307"/>
          </a:xfrm>
          <a:prstGeom prst="downArrowCallout">
            <a:avLst>
              <a:gd name="adj1" fmla="val 25000"/>
              <a:gd name="adj2" fmla="val 21691"/>
              <a:gd name="adj3" fmla="val 7981"/>
              <a:gd name="adj4" fmla="val 86304"/>
            </a:avLst>
          </a:prstGeom>
          <a:solidFill>
            <a:srgbClr val="FCFCF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4512" y="162460"/>
            <a:ext cx="575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FUR-008 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입수제원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및 기술자료 관리 기능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10279"/>
            <a:ext cx="8568952" cy="626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r>
              <a:rPr lang="ko-KR" altLang="en-US" sz="1200" dirty="0" smtClean="0"/>
              <a:t>특정위치에 수신된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파일을 </a:t>
            </a:r>
            <a:r>
              <a:rPr lang="ko-KR" altLang="en-US" sz="1200" dirty="0" err="1" smtClean="0"/>
              <a:t>파싱하여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자동으로 </a:t>
            </a:r>
            <a:r>
              <a:rPr lang="ko-KR" altLang="en-US" sz="1200" dirty="0" smtClean="0"/>
              <a:t>자료를 구축하고 구축자료에 대한 정보조회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검색이 가능하도록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 별도의 외부체계 프로그램을 도입하여 개인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에서 구축자료를 활용 가능하도록 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1" y="1581290"/>
            <a:ext cx="8712967" cy="3679070"/>
          </a:xfrm>
          <a:prstGeom prst="roundRect">
            <a:avLst>
              <a:gd name="adj" fmla="val 128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059833" y="1288448"/>
            <a:ext cx="3096342" cy="3359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기술자료 관리 기능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51521" y="5373215"/>
            <a:ext cx="8681575" cy="122413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수신된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파일을 </a:t>
            </a:r>
            <a:r>
              <a:rPr lang="ko-KR" altLang="en-US" sz="1200" dirty="0" err="1" smtClean="0"/>
              <a:t>파싱</a:t>
            </a:r>
            <a:r>
              <a:rPr lang="ko-KR" altLang="en-US" sz="1200" dirty="0" smtClean="0"/>
              <a:t> 후 특정위치 수신파일을 활용하여 자료 자동구축기능을 제공한다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구축된 자료에 대해서 현황통계 및 리포트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그래프 형태를 통해서 조회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검색이 가능하도록 하고 검색 및 조회 자료는 </a:t>
            </a:r>
            <a:r>
              <a:rPr lang="en-US" altLang="ko-KR" sz="1200" dirty="0" smtClean="0"/>
              <a:t>Excel, CSV</a:t>
            </a:r>
            <a:r>
              <a:rPr lang="ko-KR" altLang="en-US" sz="1200" dirty="0" smtClean="0"/>
              <a:t>파일로 추출 가능하도록 한다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개인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에서 활용할 수 있도록 </a:t>
            </a:r>
            <a:r>
              <a:rPr lang="en-US" altLang="ko-KR" sz="1200" dirty="0" smtClean="0"/>
              <a:t>JDBC Driver</a:t>
            </a:r>
            <a:r>
              <a:rPr lang="ko-KR" altLang="en-US" sz="1200" dirty="0" smtClean="0"/>
              <a:t>를 이용한 프로그램이 구축되어 이용할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4512" y="1653298"/>
            <a:ext cx="6263712" cy="3535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60231" y="1653298"/>
            <a:ext cx="2237583" cy="3535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Picture 4" descr="C:\03 Documents\01. 제안서\00. 제안서이미지\s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5675" y="3123384"/>
            <a:ext cx="598333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순서도: 다중 문서 23"/>
          <p:cNvSpPr/>
          <p:nvPr/>
        </p:nvSpPr>
        <p:spPr>
          <a:xfrm>
            <a:off x="6747268" y="3161751"/>
            <a:ext cx="951298" cy="452388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11010010101010</a:t>
            </a:r>
          </a:p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10101101010100</a:t>
            </a:r>
          </a:p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1010101…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C:\03 Documents\01. 제안서\00. 제안서이미지\pul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8" y="1929766"/>
            <a:ext cx="794928" cy="48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6917420" y="1784980"/>
            <a:ext cx="828654" cy="631679"/>
            <a:chOff x="1136948" y="3301302"/>
            <a:chExt cx="828654" cy="631679"/>
          </a:xfrm>
        </p:grpSpPr>
        <p:pic>
          <p:nvPicPr>
            <p:cNvPr id="92" name="Picture 5" descr="C:\03 Documents\01. 제안서\00. 제안서이미지\viewGraph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948" y="3301302"/>
              <a:ext cx="828654" cy="63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03 Documents\01. 제안서\00. 제안서이미지\relation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010" y="3380787"/>
              <a:ext cx="652824" cy="47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오른쪽 화살표 101"/>
          <p:cNvSpPr/>
          <p:nvPr/>
        </p:nvSpPr>
        <p:spPr>
          <a:xfrm rot="5400000">
            <a:off x="7433708" y="2666334"/>
            <a:ext cx="480081" cy="438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 descr="C:\03 Documents\01. 제안서\00. 제안서이미지\viewGraph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73" y="2142607"/>
            <a:ext cx="828654" cy="63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오른쪽 화살표 104"/>
          <p:cNvSpPr/>
          <p:nvPr/>
        </p:nvSpPr>
        <p:spPr>
          <a:xfrm flipH="1">
            <a:off x="7745193" y="3175317"/>
            <a:ext cx="282866" cy="438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구부러진 연결선 93"/>
          <p:cNvCxnSpPr/>
          <p:nvPr/>
        </p:nvCxnSpPr>
        <p:spPr>
          <a:xfrm flipV="1">
            <a:off x="4427984" y="2458447"/>
            <a:ext cx="2737652" cy="2290685"/>
          </a:xfrm>
          <a:prstGeom prst="curvedConnector3">
            <a:avLst>
              <a:gd name="adj1" fmla="val 75693"/>
            </a:avLst>
          </a:prstGeom>
          <a:ln w="152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C:\03 Documents\01. 제안서\00. 제안서이미지\folder_do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53" y="1994353"/>
            <a:ext cx="717221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03 Documents\01. 제안서\00. 제안서이미지\folder_im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83" y="1994353"/>
            <a:ext cx="71722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03 Documents\01. 제안서\00. 제안서이미지\folder_mp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12" y="1994353"/>
            <a:ext cx="717219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03 Documents\01. 제안서\00. 제안서이미지\folder_mvi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24" y="1994353"/>
            <a:ext cx="71722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03 Documents\01. 제안서\00. 제안서이미지\business-process-icon-gear-arrow-around-d-31462462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74" y="3240128"/>
            <a:ext cx="696217" cy="6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365473" y="2982457"/>
            <a:ext cx="1655079" cy="2097588"/>
            <a:chOff x="384985" y="2885745"/>
            <a:chExt cx="1655079" cy="2097588"/>
          </a:xfrm>
        </p:grpSpPr>
        <p:sp>
          <p:nvSpPr>
            <p:cNvPr id="21" name="위쪽 화살표 설명선 20"/>
            <p:cNvSpPr/>
            <p:nvPr/>
          </p:nvSpPr>
          <p:spPr>
            <a:xfrm>
              <a:off x="384985" y="2885745"/>
              <a:ext cx="1655079" cy="2097588"/>
            </a:xfrm>
            <a:prstGeom prst="upArrowCallout">
              <a:avLst>
                <a:gd name="adj1" fmla="val 25000"/>
                <a:gd name="adj2" fmla="val 25000"/>
                <a:gd name="adj3" fmla="val 19586"/>
                <a:gd name="adj4" fmla="val 79960"/>
              </a:avLst>
            </a:prstGeom>
            <a:solidFill>
              <a:srgbClr val="FCFCF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8" name="Picture 2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61" y="3383368"/>
              <a:ext cx="1549264" cy="1564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7" name="Picture 9" descr="C:\03 Documents\01. 제안서\00. 제안서이미지\csv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0" y="2066296"/>
            <a:ext cx="846512" cy="8465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" descr="C:\03 Documents\01. 제안서\00. 제안서이미지\computador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04" y="4165348"/>
            <a:ext cx="840418" cy="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C:\03 Documents\01. 제안서\00. 제안서이미지\s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5675" y="4233411"/>
            <a:ext cx="598333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오른쪽 화살표 123"/>
          <p:cNvSpPr/>
          <p:nvPr/>
        </p:nvSpPr>
        <p:spPr>
          <a:xfrm flipH="1">
            <a:off x="7745193" y="4218473"/>
            <a:ext cx="282866" cy="438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구부러진 연결선 124"/>
          <p:cNvCxnSpPr>
            <a:stCxn id="109" idx="1"/>
          </p:cNvCxnSpPr>
          <p:nvPr/>
        </p:nvCxnSpPr>
        <p:spPr>
          <a:xfrm rot="10800000" flipV="1">
            <a:off x="5821776" y="4433724"/>
            <a:ext cx="1116828" cy="315408"/>
          </a:xfrm>
          <a:prstGeom prst="curvedConnector3">
            <a:avLst>
              <a:gd name="adj1" fmla="val 39766"/>
            </a:avLst>
          </a:prstGeom>
          <a:ln w="152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1" name="Picture 23" descr="C:\03 Documents\01. 제안서\00. 제안서이미지\file_doc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51" y="3181016"/>
            <a:ext cx="6002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:\03 Documents\01. 제안서\00. 제안서이미지\file_img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31" y="3181016"/>
            <a:ext cx="6002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C:\03 Documents\01. 제안서\00. 제안서이미지\file_mav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798" y="3181016"/>
            <a:ext cx="6002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C:\03 Documents\01. 제안서\00. 제안서이미지\file_mvi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80" y="3181016"/>
            <a:ext cx="60025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4222014" y="4280860"/>
            <a:ext cx="1652514" cy="806138"/>
            <a:chOff x="3342723" y="4283235"/>
            <a:chExt cx="1652514" cy="806138"/>
          </a:xfrm>
        </p:grpSpPr>
        <p:pic>
          <p:nvPicPr>
            <p:cNvPr id="2059" name="Picture 11" descr="C:\03 Documents\01. 제안서\00. 제안서이미지\folder_dft.jp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2723" y="4283235"/>
              <a:ext cx="667216" cy="80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1" descr="C:\03 Documents\01. 제안서\00. 제안서이미지\folder_dft.jp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470" y="4285610"/>
              <a:ext cx="667216" cy="80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1" descr="C:\03 Documents\01. 제안서\00. 제안서이미지\folder_dft.jp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021" y="4285610"/>
              <a:ext cx="667216" cy="80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1" name="모서리가 둥근 직사각형 140"/>
          <p:cNvSpPr/>
          <p:nvPr/>
        </p:nvSpPr>
        <p:spPr>
          <a:xfrm>
            <a:off x="3673924" y="4554942"/>
            <a:ext cx="50405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구축자료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6776698" y="4749132"/>
            <a:ext cx="96937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외부체계 프로그램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776698" y="3685848"/>
            <a:ext cx="96937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Excel, CSV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967596" y="1664598"/>
            <a:ext cx="193048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구축 자료</a:t>
            </a:r>
            <a:endParaRPr lang="ko-KR" altLang="en-US" sz="1200" dirty="0"/>
          </a:p>
        </p:txBody>
      </p:sp>
      <p:sp>
        <p:nvSpPr>
          <p:cNvPr id="160" name="직사각형 159"/>
          <p:cNvSpPr/>
          <p:nvPr/>
        </p:nvSpPr>
        <p:spPr>
          <a:xfrm>
            <a:off x="2151777" y="1657729"/>
            <a:ext cx="1180852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자동 구축</a:t>
            </a:r>
            <a:endParaRPr lang="ko-KR" altLang="en-US" sz="1200" dirty="0"/>
          </a:p>
        </p:txBody>
      </p:sp>
      <p:sp>
        <p:nvSpPr>
          <p:cNvPr id="162" name="직사각형 161"/>
          <p:cNvSpPr/>
          <p:nvPr/>
        </p:nvSpPr>
        <p:spPr>
          <a:xfrm>
            <a:off x="430448" y="1657729"/>
            <a:ext cx="147725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수신파일</a:t>
            </a:r>
            <a:r>
              <a:rPr lang="en-US" altLang="ko-KR" sz="1200" dirty="0" smtClean="0"/>
              <a:t>/CSV</a:t>
            </a:r>
            <a:r>
              <a:rPr lang="ko-KR" altLang="en-US" sz="1200" dirty="0" smtClean="0"/>
              <a:t>파일</a:t>
            </a:r>
            <a:endParaRPr lang="ko-KR" altLang="en-US" sz="12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2108725" y="1664598"/>
            <a:ext cx="0" cy="3523754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456368" y="1664598"/>
            <a:ext cx="0" cy="3523754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4" name="모서리가 둥근 직사각형 163"/>
          <p:cNvSpPr/>
          <p:nvPr/>
        </p:nvSpPr>
        <p:spPr>
          <a:xfrm>
            <a:off x="2473222" y="3960642"/>
            <a:ext cx="678366" cy="30183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자동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자료구축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449874" y="2392554"/>
            <a:ext cx="50405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CSV</a:t>
            </a:r>
            <a:r>
              <a:rPr lang="ko-KR" altLang="en-US" sz="800" dirty="0" smtClean="0">
                <a:solidFill>
                  <a:schemeClr val="tx1"/>
                </a:solidFill>
              </a:rPr>
              <a:t>파일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718880" y="2885745"/>
            <a:ext cx="50405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동영</a:t>
            </a:r>
            <a:r>
              <a:rPr lang="ko-KR" altLang="en-US" sz="800" dirty="0">
                <a:solidFill>
                  <a:schemeClr val="tx1"/>
                </a:solidFill>
              </a:rPr>
              <a:t>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427984" y="2885745"/>
            <a:ext cx="50405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문서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5162552" y="2885745"/>
            <a:ext cx="50405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</a:t>
            </a:r>
            <a:r>
              <a:rPr lang="ko-KR" altLang="en-US" sz="800" dirty="0">
                <a:solidFill>
                  <a:schemeClr val="tx1"/>
                </a:solidFill>
              </a:rPr>
              <a:t>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5856898" y="2885745"/>
            <a:ext cx="504056" cy="2047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</TotalTime>
  <Words>1131</Words>
  <Application>Microsoft Office PowerPoint</Application>
  <PresentationFormat>화면 슬라이드 쇼(4:3)</PresentationFormat>
  <Paragraphs>265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ORUMI</dc:creator>
  <cp:lastModifiedBy>ORUMI</cp:lastModifiedBy>
  <cp:revision>132</cp:revision>
  <cp:lastPrinted>2015-06-02T01:23:59Z</cp:lastPrinted>
  <dcterms:created xsi:type="dcterms:W3CDTF">2015-05-21T01:50:30Z</dcterms:created>
  <dcterms:modified xsi:type="dcterms:W3CDTF">2015-07-29T04:14:04Z</dcterms:modified>
</cp:coreProperties>
</file>