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2"/>
  </p:notesMasterIdLst>
  <p:handoutMasterIdLst>
    <p:handoutMasterId r:id="rId13"/>
  </p:handoutMasterIdLst>
  <p:sldIdLst>
    <p:sldId id="256" r:id="rId5"/>
    <p:sldId id="260" r:id="rId6"/>
    <p:sldId id="258" r:id="rId7"/>
    <p:sldId id="259"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12/28/2020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F99DEDA-34AA-4AFC-8264-D09E1A5AF732}" type="datetime1">
              <a:rPr lang="en-US" smtClean="0"/>
              <a:t>12/28/2020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9E6D34-B7A1-4403-AF32-FBDD1F1F3D02}" type="datetime1">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46272A-5EFE-4D7B-A9D3-E574EA37ADF5}" type="datetime1">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853B39-D20E-4FF3-AC60-B07A223C59E2}" type="datetime1">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6D001F-A4A1-46FF-8477-BAF0E53C26C1}" type="datetime1">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042138F-1E65-4A0F-9073-184B59A035D0}" type="datetime1">
              <a:rPr lang="en-US" smtClean="0"/>
              <a:t>12/28/2020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3BA712F-9F1C-4B93-9035-157EDE66A227}" type="datetime1">
              <a:rPr lang="en-US" smtClean="0"/>
              <a:t>12/28/2020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A86D6B-988F-4685-85E8-6D2503FB174C}" type="datetime1">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6ACFB2-2BCE-407F-8465-4131C1D7CF36}" type="datetime1">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85C30D-A369-4A5F-8AAB-E4FE7378030F}" type="datetime1">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4A2803-C864-4F7D-BD3D-558AFF0F15B0}" type="datetime1">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21CD0D-18CD-4FD0-BB72-DE7A1FD876EF}" type="datetime1">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E6D221-6FD1-42D2-92E4-CF1BED0ECEB2}" type="datetime1">
              <a:rPr lang="en-US" smtClean="0"/>
              <a:t>12/28/2020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BAA906-F286-4607-ABA0-F0C05FD5C817}" type="datetime1">
              <a:rPr lang="en-US" smtClean="0"/>
              <a:t>12/28/2020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D17207-02FC-4F88-A41B-4B67136E0C98}" type="datetime1">
              <a:rPr lang="en-US" smtClean="0"/>
              <a:t>12/28/2020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7DF6FF-5DFC-4272-B81C-13D2B411A4F4}" type="datetime1">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0DEA89-49AB-45BD-93CC-091C53C0A1FF}" type="datetime1">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07EF1C-CB70-43EA-9941-C0610326389E}" type="datetime1">
              <a:rPr lang="en-US" smtClean="0"/>
              <a:t>12/28/2020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fontScale="90000"/>
          </a:bodyPr>
          <a:lstStyle/>
          <a:p>
            <a:pPr algn="ctr"/>
            <a:r>
              <a:rPr lang="en-US" sz="5400" dirty="0" smtClean="0"/>
              <a:t>improvement of noise reduction of Knee </a:t>
            </a:r>
            <a:r>
              <a:rPr lang="en-US" sz="5400" dirty="0"/>
              <a:t>Joint </a:t>
            </a:r>
            <a:r>
              <a:rPr lang="en-US" sz="5400" dirty="0" err="1" smtClean="0"/>
              <a:t>Vibroarthrographic</a:t>
            </a:r>
            <a:r>
              <a:rPr lang="en-US" sz="5400" dirty="0" smtClean="0"/>
              <a:t>(VAG) Signals By analyzing different filtering methods  </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lnSpcReduction="10000"/>
          </a:bodyPr>
          <a:lstStyle/>
          <a:p>
            <a:pPr algn="ctr"/>
            <a:r>
              <a:rPr lang="en-US" sz="2400" dirty="0" err="1" smtClean="0">
                <a:latin typeface="Tahoma" panose="020B0604030504040204" pitchFamily="34" charset="0"/>
                <a:ea typeface="Tahoma" panose="020B0604030504040204" pitchFamily="34" charset="0"/>
                <a:cs typeface="Tahoma" panose="020B0604030504040204" pitchFamily="34" charset="0"/>
              </a:rPr>
              <a:t>Thasin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abedin</a:t>
            </a: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smtClean="0">
                <a:latin typeface="Tahoma" panose="020B0604030504040204" pitchFamily="34" charset="0"/>
                <a:ea typeface="Tahoma" panose="020B0604030504040204" pitchFamily="34" charset="0"/>
                <a:cs typeface="Tahoma" panose="020B0604030504040204" pitchFamily="34" charset="0"/>
              </a:rPr>
              <a:t>Id:160021139</a:t>
            </a:r>
          </a:p>
          <a:p>
            <a:pPr algn="ctr"/>
            <a:r>
              <a:rPr lang="en-US" sz="2400" dirty="0" smtClean="0">
                <a:latin typeface="Tahoma" panose="020B0604030504040204" pitchFamily="34" charset="0"/>
                <a:ea typeface="Tahoma" panose="020B0604030504040204" pitchFamily="34" charset="0"/>
                <a:cs typeface="Tahoma" panose="020B0604030504040204" pitchFamily="34" charset="0"/>
              </a:rPr>
              <a:t>Section: c 2</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8368347" cy="259306"/>
          </a:xfrm>
        </p:spPr>
        <p:txBody>
          <a:bodyPr>
            <a:noAutofit/>
          </a:bodyPr>
          <a:lstStyle/>
          <a:p>
            <a:r>
              <a:rPr lang="en-US" sz="3200" dirty="0" smtClean="0">
                <a:latin typeface="Rockwell" panose="02060603020205020403" pitchFamily="18" charset="0"/>
              </a:rPr>
              <a:t>Definition:</a:t>
            </a:r>
            <a:endParaRPr lang="en-US" sz="3200" dirty="0">
              <a:latin typeface="Rockwell" panose="02060603020205020403" pitchFamily="18" charset="0"/>
            </a:endParaRPr>
          </a:p>
        </p:txBody>
      </p:sp>
      <p:sp>
        <p:nvSpPr>
          <p:cNvPr id="7" name="TextBox 6"/>
          <p:cNvSpPr txBox="1"/>
          <p:nvPr/>
        </p:nvSpPr>
        <p:spPr>
          <a:xfrm>
            <a:off x="868680" y="923544"/>
            <a:ext cx="9930384"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Vibro</a:t>
            </a:r>
            <a:r>
              <a:rPr lang="en-US" dirty="0" smtClean="0"/>
              <a:t> </a:t>
            </a:r>
            <a:r>
              <a:rPr lang="en-US" dirty="0" err="1"/>
              <a:t>arthro</a:t>
            </a:r>
            <a:r>
              <a:rPr lang="en-US" dirty="0"/>
              <a:t> </a:t>
            </a:r>
            <a:r>
              <a:rPr lang="en-US" dirty="0" err="1" smtClean="0"/>
              <a:t>graphy</a:t>
            </a:r>
            <a:r>
              <a:rPr lang="en-US" dirty="0" smtClean="0"/>
              <a:t> (VAG) is </a:t>
            </a:r>
            <a:r>
              <a:rPr lang="en-US" dirty="0"/>
              <a:t>the recording of vibrations or acoustic signals from the human knee joint during active movement of the leg and can be used as a noninvasive diagnostic tool to detect articular </a:t>
            </a:r>
            <a:r>
              <a:rPr lang="en-US" dirty="0" smtClean="0"/>
              <a:t>cartilage degeneration.</a:t>
            </a:r>
          </a:p>
          <a:p>
            <a:pPr marL="285750" indent="-285750">
              <a:buFont typeface="Arial" panose="020B0604020202020204" pitchFamily="34" charset="0"/>
              <a:buChar char="•"/>
            </a:pPr>
            <a:r>
              <a:rPr lang="en-US" dirty="0" smtClean="0"/>
              <a:t> Economical choice in terms of cost and time with respect to other diagnostic methods like CT scans, MRI for knee joint disorder</a:t>
            </a:r>
          </a:p>
          <a:p>
            <a:pPr marL="285750" indent="-285750">
              <a:buFont typeface="Arial" panose="020B0604020202020204" pitchFamily="34" charset="0"/>
              <a:buChar char="•"/>
            </a:pPr>
            <a:r>
              <a:rPr lang="en-US" dirty="0" smtClean="0"/>
              <a:t>Part of biomedical domain diagnostic tool with the help of signals  </a:t>
            </a:r>
          </a:p>
          <a:p>
            <a:endParaRPr lang="en-US" dirty="0"/>
          </a:p>
        </p:txBody>
      </p:sp>
      <p:sp>
        <p:nvSpPr>
          <p:cNvPr id="9" name="TextBox 8"/>
          <p:cNvSpPr txBox="1"/>
          <p:nvPr/>
        </p:nvSpPr>
        <p:spPr>
          <a:xfrm>
            <a:off x="1141413" y="2765530"/>
            <a:ext cx="9683496" cy="584775"/>
          </a:xfrm>
          <a:prstGeom prst="rect">
            <a:avLst/>
          </a:prstGeom>
          <a:noFill/>
        </p:spPr>
        <p:txBody>
          <a:bodyPr wrap="square" rtlCol="0">
            <a:spAutoFit/>
          </a:bodyPr>
          <a:lstStyle/>
          <a:p>
            <a:r>
              <a:rPr lang="en-US" sz="3200" dirty="0" smtClean="0"/>
              <a:t>PROBLEMS ASSOCIATED WITH VAG SIGNALS:</a:t>
            </a:r>
            <a:endParaRPr lang="en-US" sz="3200" dirty="0"/>
          </a:p>
        </p:txBody>
      </p:sp>
      <p:sp>
        <p:nvSpPr>
          <p:cNvPr id="11" name="TextBox 10"/>
          <p:cNvSpPr txBox="1"/>
          <p:nvPr/>
        </p:nvSpPr>
        <p:spPr>
          <a:xfrm>
            <a:off x="932688" y="3273111"/>
            <a:ext cx="9866376"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a:t>
            </a:r>
            <a:r>
              <a:rPr lang="en-US" dirty="0" err="1" smtClean="0"/>
              <a:t>diagonosation</a:t>
            </a:r>
            <a:r>
              <a:rPr lang="en-US" dirty="0"/>
              <a:t>, we need to extract the vibration signals from the knee and the time-frequency analysis of these signals is </a:t>
            </a:r>
            <a:r>
              <a:rPr lang="en-US" dirty="0" smtClean="0"/>
              <a:t>done.</a:t>
            </a:r>
          </a:p>
          <a:p>
            <a:pPr marL="285750" indent="-285750">
              <a:buFont typeface="Arial" panose="020B0604020202020204" pitchFamily="34" charset="0"/>
              <a:buChar char="•"/>
            </a:pPr>
            <a:r>
              <a:rPr lang="en-US" dirty="0" smtClean="0"/>
              <a:t>This </a:t>
            </a:r>
            <a:r>
              <a:rPr lang="en-US" dirty="0"/>
              <a:t>task can become complicated when quality is degraded due to </a:t>
            </a:r>
            <a:r>
              <a:rPr lang="en-US" dirty="0" smtClean="0"/>
              <a:t>interferences from noises </a:t>
            </a:r>
            <a:r>
              <a:rPr lang="en-US" dirty="0"/>
              <a:t>in VAG </a:t>
            </a:r>
            <a:r>
              <a:rPr lang="en-US" dirty="0" smtClean="0"/>
              <a:t>signal</a:t>
            </a:r>
          </a:p>
          <a:p>
            <a:pPr marL="285750" indent="-285750">
              <a:buFont typeface="Arial" panose="020B0604020202020204" pitchFamily="34" charset="0"/>
              <a:buChar char="•"/>
            </a:pPr>
            <a:r>
              <a:rPr lang="en-US" dirty="0" smtClean="0"/>
              <a:t>One significant noise causing this problem is the existence of ‘Baseline Drift’ in VAG signal</a:t>
            </a:r>
          </a:p>
          <a:p>
            <a:pPr marL="285750" indent="-285750">
              <a:buFont typeface="Arial" panose="020B0604020202020204" pitchFamily="34" charset="0"/>
              <a:buChar char="•"/>
            </a:pPr>
            <a:r>
              <a:rPr lang="en-US" dirty="0" smtClean="0"/>
              <a:t>As a result, removal/reduction of noises is mandatory in VAG signal for correct </a:t>
            </a:r>
            <a:r>
              <a:rPr lang="en-US" dirty="0"/>
              <a:t>d</a:t>
            </a:r>
            <a:r>
              <a:rPr lang="en-US" dirty="0" smtClean="0"/>
              <a:t>iagnosis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12" name="TextBox 11"/>
          <p:cNvSpPr txBox="1"/>
          <p:nvPr/>
        </p:nvSpPr>
        <p:spPr>
          <a:xfrm>
            <a:off x="932688" y="5171050"/>
            <a:ext cx="9244584" cy="861774"/>
          </a:xfrm>
          <a:prstGeom prst="rect">
            <a:avLst/>
          </a:prstGeom>
          <a:noFill/>
        </p:spPr>
        <p:txBody>
          <a:bodyPr wrap="square" rtlCol="0">
            <a:spAutoFit/>
          </a:bodyPr>
          <a:lstStyle/>
          <a:p>
            <a:r>
              <a:rPr lang="en-US" sz="3200" dirty="0" smtClean="0"/>
              <a:t> RELEVANT RESOURCE:</a:t>
            </a:r>
          </a:p>
          <a:p>
            <a:r>
              <a:rPr lang="en-US" dirty="0"/>
              <a:t> </a:t>
            </a:r>
            <a:r>
              <a:rPr lang="en-US" dirty="0" smtClean="0"/>
              <a:t> http</a:t>
            </a:r>
            <a:r>
              <a:rPr lang="en-US" dirty="0"/>
              <a:t>://www.idosi.org/mejsr/mejsr20(12)14/139.pdf</a:t>
            </a:r>
          </a:p>
        </p:txBody>
      </p:sp>
      <p:sp>
        <p:nvSpPr>
          <p:cNvPr id="13" name="Slide Number Placeholder 12"/>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39841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96277" y="399062"/>
            <a:ext cx="9905998" cy="707362"/>
          </a:xfrm>
        </p:spPr>
        <p:txBody>
          <a:bodyPr>
            <a:normAutofit/>
          </a:bodyPr>
          <a:lstStyle/>
          <a:p>
            <a:r>
              <a:rPr lang="en-US" sz="3200" dirty="0" smtClean="0">
                <a:latin typeface="Rockwell" panose="02060603020205020403" pitchFamily="18" charset="0"/>
              </a:rPr>
              <a:t>DATA ACQUISATION</a:t>
            </a:r>
            <a:endParaRPr lang="en-US" sz="32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96276" y="1033335"/>
            <a:ext cx="5423979" cy="1947609"/>
          </a:xfrm>
        </p:spPr>
        <p:txBody>
          <a:bodyPr>
            <a:normAutofit fontScale="70000" lnSpcReduction="20000"/>
          </a:bodyPr>
          <a:lstStyle/>
          <a:p>
            <a:r>
              <a:rPr lang="en-US" dirty="0" smtClean="0">
                <a:latin typeface="Tahoma" panose="020B0604030504040204" pitchFamily="34" charset="0"/>
                <a:ea typeface="Tahoma" panose="020B0604030504040204" pitchFamily="34" charset="0"/>
                <a:cs typeface="Tahoma" panose="020B0604030504040204" pitchFamily="34" charset="0"/>
              </a:rPr>
              <a:t>To collect data accelerometers are attached to the patient’s skin</a:t>
            </a:r>
          </a:p>
          <a:p>
            <a:r>
              <a:rPr lang="en-US" dirty="0"/>
              <a:t>The accelerometers were positioned such that </a:t>
            </a:r>
            <a:r>
              <a:rPr lang="en-US" dirty="0" smtClean="0"/>
              <a:t>the </a:t>
            </a:r>
            <a:r>
              <a:rPr lang="en-US" dirty="0"/>
              <a:t>sensors detected the VAG signal, while the or acoustic signals from the human knee joint during remainder monitored variations in the signal along the leg</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102" y="962349"/>
            <a:ext cx="4752905" cy="1817427"/>
          </a:xfrm>
          <a:prstGeom prst="rect">
            <a:avLst/>
          </a:prstGeom>
        </p:spPr>
      </p:pic>
      <p:sp>
        <p:nvSpPr>
          <p:cNvPr id="5" name="TextBox 4"/>
          <p:cNvSpPr txBox="1"/>
          <p:nvPr/>
        </p:nvSpPr>
        <p:spPr>
          <a:xfrm>
            <a:off x="1196276" y="3072384"/>
            <a:ext cx="5241100" cy="584775"/>
          </a:xfrm>
          <a:prstGeom prst="rect">
            <a:avLst/>
          </a:prstGeom>
          <a:noFill/>
        </p:spPr>
        <p:txBody>
          <a:bodyPr wrap="square" rtlCol="0">
            <a:spAutoFit/>
          </a:bodyPr>
          <a:lstStyle/>
          <a:p>
            <a:r>
              <a:rPr lang="en-US" sz="3200" dirty="0" smtClean="0"/>
              <a:t>PARAMETERS:</a:t>
            </a:r>
            <a:endParaRPr lang="en-US"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102" y="3145095"/>
            <a:ext cx="4387025" cy="2808430"/>
          </a:xfrm>
          <a:prstGeom prst="rect">
            <a:avLst/>
          </a:prstGeom>
        </p:spPr>
      </p:pic>
      <p:sp>
        <p:nvSpPr>
          <p:cNvPr id="8" name="TextBox 7"/>
          <p:cNvSpPr txBox="1"/>
          <p:nvPr/>
        </p:nvSpPr>
        <p:spPr>
          <a:xfrm>
            <a:off x="1196276" y="3730752"/>
            <a:ext cx="5341684"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this lab, I chose the patella and </a:t>
            </a:r>
            <a:r>
              <a:rPr lang="en-US" dirty="0" err="1" smtClean="0"/>
              <a:t>tibial</a:t>
            </a:r>
            <a:r>
              <a:rPr lang="en-US" dirty="0" smtClean="0"/>
              <a:t> plateau region signal information of the knee joint </a:t>
            </a:r>
          </a:p>
          <a:p>
            <a:pPr marL="285750" indent="-285750">
              <a:buFont typeface="Arial" panose="020B0604020202020204" pitchFamily="34" charset="0"/>
              <a:buChar char="•"/>
            </a:pPr>
            <a:r>
              <a:rPr lang="en-US" dirty="0" smtClean="0"/>
              <a:t> From the resource given in a paper, I took the frequency (11000 Hz) given in the accelerometer specification</a:t>
            </a:r>
          </a:p>
          <a:p>
            <a:pPr marL="285750" indent="-285750">
              <a:buFont typeface="Arial" panose="020B0604020202020204" pitchFamily="34" charset="0"/>
              <a:buChar char="•"/>
            </a:pPr>
            <a:r>
              <a:rPr lang="en-US" dirty="0" smtClean="0"/>
              <a:t>Sampling frequency taken = 48000 Hz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618518"/>
            <a:ext cx="9849675" cy="725650"/>
          </a:xfrm>
        </p:spPr>
        <p:txBody>
          <a:bodyPr>
            <a:normAutofit/>
          </a:bodyPr>
          <a:lstStyle/>
          <a:p>
            <a:r>
              <a:rPr lang="en-US" sz="3200" dirty="0" smtClean="0"/>
              <a:t>WHY is fir not a good choice for our task?</a:t>
            </a:r>
            <a:endParaRPr lang="en-US" sz="3200" dirty="0"/>
          </a:p>
        </p:txBody>
      </p:sp>
      <p:sp>
        <p:nvSpPr>
          <p:cNvPr id="7" name="TextBox 6"/>
          <p:cNvSpPr txBox="1"/>
          <p:nvPr/>
        </p:nvSpPr>
        <p:spPr>
          <a:xfrm>
            <a:off x="1261872" y="1463040"/>
            <a:ext cx="8842248" cy="4924425"/>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FIR Filters cannot implement analog filter responses</a:t>
            </a:r>
          </a:p>
          <a:p>
            <a:pPr marL="285750" indent="-285750">
              <a:buFont typeface="Arial" panose="020B0604020202020204" pitchFamily="34" charset="0"/>
              <a:buChar char="•"/>
            </a:pPr>
            <a:r>
              <a:rPr lang="en-US" sz="3200" dirty="0" smtClean="0"/>
              <a:t>Our biomedical accelerometer records analog signals from knee joint during the movement of the knee joint</a:t>
            </a:r>
          </a:p>
          <a:p>
            <a:pPr marL="285750" indent="-285750">
              <a:buFont typeface="Arial" panose="020B0604020202020204" pitchFamily="34" charset="0"/>
              <a:buChar char="•"/>
            </a:pPr>
            <a:r>
              <a:rPr lang="en-US" sz="3200" dirty="0" smtClean="0"/>
              <a:t>Under such cases, FIR filters will not be a good choice to deal with real life analog signals</a:t>
            </a:r>
          </a:p>
          <a:p>
            <a:endParaRPr lang="en-US" sz="3200" dirty="0" smtClean="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endParaRPr lang="en-US" sz="4000" dirty="0" smtClean="0"/>
          </a:p>
          <a:p>
            <a:pPr marL="285750" indent="-285750">
              <a:buFont typeface="Arial" panose="020B0604020202020204" pitchFamily="34" charset="0"/>
              <a:buChar char="•"/>
            </a:pPr>
            <a:endParaRPr lang="en-US" dirty="0"/>
          </a:p>
        </p:txBody>
      </p:sp>
      <p:sp>
        <p:nvSpPr>
          <p:cNvPr id="8" name="TextBox 7"/>
          <p:cNvSpPr txBox="1"/>
          <p:nvPr/>
        </p:nvSpPr>
        <p:spPr>
          <a:xfrm>
            <a:off x="1150557" y="4745736"/>
            <a:ext cx="9301035" cy="1077218"/>
          </a:xfrm>
          <a:prstGeom prst="rect">
            <a:avLst/>
          </a:prstGeom>
          <a:noFill/>
        </p:spPr>
        <p:txBody>
          <a:bodyPr wrap="square" rtlCol="0">
            <a:spAutoFit/>
          </a:bodyPr>
          <a:lstStyle/>
          <a:p>
            <a:r>
              <a:rPr lang="en-US" sz="3200" dirty="0" smtClean="0"/>
              <a:t>What is the solution?</a:t>
            </a:r>
          </a:p>
          <a:p>
            <a:r>
              <a:rPr lang="en-US" sz="3200" dirty="0" smtClean="0"/>
              <a:t>- USE IIR FILTERS</a:t>
            </a:r>
            <a:endParaRPr lang="en-US" sz="3200" dirty="0"/>
          </a:p>
        </p:txBody>
      </p:sp>
      <p:sp>
        <p:nvSpPr>
          <p:cNvPr id="9" name="Slide Number Placeholder 8"/>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7883715" cy="606778"/>
          </a:xfrm>
        </p:spPr>
        <p:txBody>
          <a:bodyPr>
            <a:normAutofit/>
          </a:bodyPr>
          <a:lstStyle/>
          <a:p>
            <a:r>
              <a:rPr lang="en-US" sz="3200" dirty="0" smtClean="0">
                <a:latin typeface="Rockwell" panose="02060603020205020403" pitchFamily="18" charset="0"/>
              </a:rPr>
              <a:t>Proposed Solution</a:t>
            </a:r>
            <a:endParaRPr lang="en-US" sz="3200" dirty="0">
              <a:latin typeface="Rockwell" panose="02060603020205020403" pitchFamily="18" charset="0"/>
            </a:endParaRPr>
          </a:p>
        </p:txBody>
      </p:sp>
      <p:sp>
        <p:nvSpPr>
          <p:cNvPr id="4" name="Content Placeholder 3"/>
          <p:cNvSpPr>
            <a:spLocks noGrp="1"/>
          </p:cNvSpPr>
          <p:nvPr>
            <p:ph idx="1"/>
          </p:nvPr>
        </p:nvSpPr>
        <p:spPr>
          <a:xfrm>
            <a:off x="1141413" y="1325943"/>
            <a:ext cx="9905999" cy="3541714"/>
          </a:xfrm>
        </p:spPr>
        <p:txBody>
          <a:bodyPr/>
          <a:lstStyle/>
          <a:p>
            <a:pPr marL="0" indent="0">
              <a:buNone/>
            </a:pPr>
            <a:r>
              <a:rPr lang="en-US" dirty="0"/>
              <a:t>To extract the very low frequency VAG </a:t>
            </a:r>
            <a:r>
              <a:rPr lang="en-US" dirty="0" smtClean="0"/>
              <a:t>signals, we firstly implemented the Butterworth Filter with an order of 25</a:t>
            </a:r>
          </a:p>
          <a:p>
            <a:pPr marL="0" indent="0">
              <a:buNone/>
            </a:pPr>
            <a:endParaRPr lang="en-US" dirty="0"/>
          </a:p>
        </p:txBody>
      </p:sp>
      <p:sp>
        <p:nvSpPr>
          <p:cNvPr id="5" name="TextBox 4"/>
          <p:cNvSpPr txBox="1"/>
          <p:nvPr/>
        </p:nvSpPr>
        <p:spPr>
          <a:xfrm>
            <a:off x="1141413" y="2459736"/>
            <a:ext cx="5186235" cy="1077218"/>
          </a:xfrm>
          <a:prstGeom prst="rect">
            <a:avLst/>
          </a:prstGeom>
          <a:noFill/>
        </p:spPr>
        <p:txBody>
          <a:bodyPr wrap="square" rtlCol="0">
            <a:spAutoFit/>
          </a:bodyPr>
          <a:lstStyle/>
          <a:p>
            <a:r>
              <a:rPr lang="en-US" sz="2800" dirty="0" smtClean="0"/>
              <a:t>OBSERVATION</a:t>
            </a:r>
            <a:r>
              <a:rPr lang="en-US" sz="2400" dirty="0" smtClean="0"/>
              <a:t>:</a:t>
            </a:r>
          </a:p>
          <a:p>
            <a:endParaRPr lang="en-US" dirty="0" smtClean="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107" y="3095902"/>
            <a:ext cx="4755602" cy="2481938"/>
          </a:xfrm>
          <a:prstGeom prst="rect">
            <a:avLst/>
          </a:prstGeom>
        </p:spPr>
      </p:pic>
      <p:sp>
        <p:nvSpPr>
          <p:cNvPr id="11" name="TextBox 10"/>
          <p:cNvSpPr txBox="1"/>
          <p:nvPr/>
        </p:nvSpPr>
        <p:spPr>
          <a:xfrm>
            <a:off x="7040880" y="5696712"/>
            <a:ext cx="3648456" cy="369332"/>
          </a:xfrm>
          <a:prstGeom prst="rect">
            <a:avLst/>
          </a:prstGeom>
          <a:noFill/>
        </p:spPr>
        <p:txBody>
          <a:bodyPr wrap="square" rtlCol="0">
            <a:spAutoFit/>
          </a:bodyPr>
          <a:lstStyle/>
          <a:p>
            <a:r>
              <a:rPr lang="en-US" dirty="0" smtClean="0"/>
              <a:t>Fig: Characteristics Curve</a:t>
            </a:r>
            <a:endParaRPr lang="en-US" dirty="0"/>
          </a:p>
        </p:txBody>
      </p:sp>
      <p:sp>
        <p:nvSpPr>
          <p:cNvPr id="12" name="TextBox 11"/>
          <p:cNvSpPr txBox="1"/>
          <p:nvPr/>
        </p:nvSpPr>
        <p:spPr>
          <a:xfrm>
            <a:off x="1152144" y="3200400"/>
            <a:ext cx="4169664" cy="3410712"/>
          </a:xfrm>
          <a:prstGeom prst="rect">
            <a:avLst/>
          </a:prstGeom>
          <a:noFill/>
        </p:spPr>
        <p:txBody>
          <a:bodyPr wrap="square" rtlCol="0">
            <a:spAutoFit/>
          </a:bodyPr>
          <a:lstStyle/>
          <a:p>
            <a:r>
              <a:rPr lang="en-US" sz="2400" dirty="0" smtClean="0"/>
              <a:t>In this design, there is much interference due to noise in the transition band. The curve is not smooth enough. But for accurate diagnosis, we need to eliminate/reduce the noises as much as possible. So this design has plenty of scope for improvement. </a:t>
            </a:r>
            <a:endParaRPr lang="en-US" sz="2400" dirty="0"/>
          </a:p>
        </p:txBody>
      </p:sp>
      <p:sp>
        <p:nvSpPr>
          <p:cNvPr id="13" name="Slide Number Placeholder 12"/>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34831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8459787" cy="661642"/>
          </a:xfrm>
        </p:spPr>
        <p:txBody>
          <a:bodyPr>
            <a:normAutofit/>
          </a:bodyPr>
          <a:lstStyle/>
          <a:p>
            <a:r>
              <a:rPr lang="en-US" sz="3200" dirty="0" smtClean="0">
                <a:latin typeface="Rockwell" panose="02060603020205020403" pitchFamily="18" charset="0"/>
              </a:rPr>
              <a:t>Improvement of noise reduction</a:t>
            </a:r>
            <a:endParaRPr lang="en-US" sz="3200" dirty="0">
              <a:latin typeface="Rockwell" panose="02060603020205020403" pitchFamily="18" charset="0"/>
            </a:endParaRPr>
          </a:p>
        </p:txBody>
      </p:sp>
      <p:sp>
        <p:nvSpPr>
          <p:cNvPr id="5" name="TextBox 4"/>
          <p:cNvSpPr txBox="1"/>
          <p:nvPr/>
        </p:nvSpPr>
        <p:spPr>
          <a:xfrm>
            <a:off x="1216152" y="1389888"/>
            <a:ext cx="923544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improvement in performance, I used </a:t>
            </a:r>
            <a:r>
              <a:rPr lang="en-US" dirty="0" err="1" smtClean="0"/>
              <a:t>Chebyshev</a:t>
            </a:r>
            <a:r>
              <a:rPr lang="en-US" dirty="0" smtClean="0"/>
              <a:t> Type -1 replacing Butterworth Filter for the same task</a:t>
            </a:r>
          </a:p>
          <a:p>
            <a:pPr marL="285750" indent="-285750">
              <a:buFont typeface="Arial" panose="020B0604020202020204" pitchFamily="34" charset="0"/>
              <a:buChar char="•"/>
            </a:pPr>
            <a:r>
              <a:rPr lang="en-US" dirty="0" smtClean="0"/>
              <a:t>Filter order = 25</a:t>
            </a:r>
          </a:p>
          <a:p>
            <a:pPr marL="285750" indent="-285750">
              <a:buFont typeface="Arial" panose="020B0604020202020204" pitchFamily="34" charset="0"/>
              <a:buChar char="•"/>
            </a:pPr>
            <a:r>
              <a:rPr lang="en-US" dirty="0" smtClean="0"/>
              <a:t>The characteristic curve became much smooth and noise was drastically reduced which made it more suitable for diagnosis</a:t>
            </a:r>
          </a:p>
          <a:p>
            <a:r>
              <a:rPr lang="en-US" dirty="0" smtClean="0"/>
              <a:t>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096" y="3205544"/>
            <a:ext cx="4589984" cy="2372296"/>
          </a:xfrm>
          <a:prstGeom prst="rect">
            <a:avLst/>
          </a:prstGeom>
        </p:spPr>
      </p:pic>
      <p:sp>
        <p:nvSpPr>
          <p:cNvPr id="8" name="TextBox 7"/>
          <p:cNvSpPr txBox="1"/>
          <p:nvPr/>
        </p:nvSpPr>
        <p:spPr>
          <a:xfrm>
            <a:off x="7040880" y="5696712"/>
            <a:ext cx="3648456" cy="369332"/>
          </a:xfrm>
          <a:prstGeom prst="rect">
            <a:avLst/>
          </a:prstGeom>
          <a:noFill/>
        </p:spPr>
        <p:txBody>
          <a:bodyPr wrap="square" rtlCol="0">
            <a:spAutoFit/>
          </a:bodyPr>
          <a:lstStyle/>
          <a:p>
            <a:r>
              <a:rPr lang="en-US" dirty="0" smtClean="0"/>
              <a:t>Fig: Improved Characteristics Curve</a:t>
            </a:r>
            <a:endParaRPr lang="en-US" dirty="0"/>
          </a:p>
        </p:txBody>
      </p:sp>
      <p:sp>
        <p:nvSpPr>
          <p:cNvPr id="9" name="TextBox 8"/>
          <p:cNvSpPr txBox="1"/>
          <p:nvPr/>
        </p:nvSpPr>
        <p:spPr>
          <a:xfrm>
            <a:off x="1141413" y="2903792"/>
            <a:ext cx="4884483" cy="4278094"/>
          </a:xfrm>
          <a:prstGeom prst="rect">
            <a:avLst/>
          </a:prstGeom>
          <a:noFill/>
        </p:spPr>
        <p:txBody>
          <a:bodyPr wrap="square" rtlCol="0">
            <a:spAutoFit/>
          </a:bodyPr>
          <a:lstStyle/>
          <a:p>
            <a:r>
              <a:rPr lang="en-US" sz="2800" dirty="0" smtClean="0"/>
              <a:t>OBSERVATION:</a:t>
            </a:r>
          </a:p>
          <a:p>
            <a:r>
              <a:rPr lang="en-US" sz="2400" dirty="0" smtClean="0"/>
              <a:t>We can clearly see that our result become much better. The </a:t>
            </a:r>
            <a:r>
              <a:rPr lang="en-US" sz="2400" dirty="0" err="1" smtClean="0"/>
              <a:t>Chebyshev</a:t>
            </a:r>
            <a:r>
              <a:rPr lang="en-US" sz="2400" dirty="0" smtClean="0"/>
              <a:t> Type – 1 filter </a:t>
            </a:r>
            <a:r>
              <a:rPr lang="en-US" sz="2400" dirty="0" err="1" smtClean="0"/>
              <a:t>manged</a:t>
            </a:r>
            <a:r>
              <a:rPr lang="en-US" sz="2400" dirty="0" smtClean="0"/>
              <a:t> to eliminate the noise far better and make it suitable to extract the VAG signal with low frequency. Another important fact is, as the order of the filter was increased, we could eliminate more and more noise. </a:t>
            </a:r>
          </a:p>
          <a:p>
            <a:endParaRPr lang="en-US" sz="2800" dirty="0"/>
          </a:p>
        </p:txBody>
      </p:sp>
      <p:sp>
        <p:nvSpPr>
          <p:cNvPr id="10" name="Slide Number Placeholder 9"/>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91955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8523795" cy="725650"/>
          </a:xfrm>
        </p:spPr>
        <p:txBody>
          <a:bodyPr>
            <a:normAutofit/>
          </a:bodyPr>
          <a:lstStyle/>
          <a:p>
            <a:r>
              <a:rPr lang="en-US" sz="3200" dirty="0" err="1" smtClean="0">
                <a:latin typeface="Rockwell" panose="02060603020205020403" pitchFamily="18" charset="0"/>
              </a:rPr>
              <a:t>CONcluding</a:t>
            </a:r>
            <a:r>
              <a:rPr lang="en-US" sz="3200" dirty="0" smtClean="0">
                <a:latin typeface="Rockwell" panose="02060603020205020403" pitchFamily="18" charset="0"/>
              </a:rPr>
              <a:t> remarks:</a:t>
            </a:r>
            <a:endParaRPr lang="en-US" sz="3200" dirty="0">
              <a:latin typeface="Rockwell" panose="02060603020205020403" pitchFamily="18" charset="0"/>
            </a:endParaRPr>
          </a:p>
        </p:txBody>
      </p:sp>
      <p:sp>
        <p:nvSpPr>
          <p:cNvPr id="5" name="TextBox 4"/>
          <p:cNvSpPr txBox="1"/>
          <p:nvPr/>
        </p:nvSpPr>
        <p:spPr>
          <a:xfrm>
            <a:off x="1106424" y="1289304"/>
            <a:ext cx="6437376" cy="923330"/>
          </a:xfrm>
          <a:prstGeom prst="rect">
            <a:avLst/>
          </a:prstGeom>
          <a:noFill/>
        </p:spPr>
        <p:txBody>
          <a:bodyPr wrap="square" rtlCol="0">
            <a:spAutoFit/>
          </a:bodyPr>
          <a:lstStyle/>
          <a:p>
            <a:r>
              <a:rPr lang="en-US" dirty="0" smtClean="0"/>
              <a:t>DESIGN EFFICIENCY: Even with the same order, the </a:t>
            </a:r>
            <a:r>
              <a:rPr lang="en-US" dirty="0" err="1" smtClean="0"/>
              <a:t>Chebyshev</a:t>
            </a:r>
            <a:r>
              <a:rPr lang="en-US" dirty="0" smtClean="0"/>
              <a:t> Type – 1 filter outperformed the Butterworth Filter and improves the performance</a:t>
            </a:r>
            <a:endParaRPr lang="en-US" dirty="0"/>
          </a:p>
        </p:txBody>
      </p:sp>
      <p:sp>
        <p:nvSpPr>
          <p:cNvPr id="6" name="TextBox 5"/>
          <p:cNvSpPr txBox="1"/>
          <p:nvPr/>
        </p:nvSpPr>
        <p:spPr>
          <a:xfrm>
            <a:off x="1113981" y="2212848"/>
            <a:ext cx="5862891" cy="646331"/>
          </a:xfrm>
          <a:prstGeom prst="rect">
            <a:avLst/>
          </a:prstGeom>
          <a:noFill/>
        </p:spPr>
        <p:txBody>
          <a:bodyPr wrap="square" rtlCol="0">
            <a:spAutoFit/>
          </a:bodyPr>
          <a:lstStyle/>
          <a:p>
            <a:r>
              <a:rPr lang="en-US" dirty="0" smtClean="0"/>
              <a:t>STABILITY: The improved filter response is stable as all the poles are in the right half plane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640" y="1535068"/>
            <a:ext cx="3547872" cy="1721319"/>
          </a:xfrm>
          <a:prstGeom prst="rect">
            <a:avLst/>
          </a:prstGeom>
        </p:spPr>
      </p:pic>
      <p:sp>
        <p:nvSpPr>
          <p:cNvPr id="8" name="TextBox 7"/>
          <p:cNvSpPr txBox="1"/>
          <p:nvPr/>
        </p:nvSpPr>
        <p:spPr>
          <a:xfrm>
            <a:off x="8531352" y="3219811"/>
            <a:ext cx="2505456" cy="365760"/>
          </a:xfrm>
          <a:prstGeom prst="rect">
            <a:avLst/>
          </a:prstGeom>
          <a:noFill/>
        </p:spPr>
        <p:txBody>
          <a:bodyPr wrap="square" rtlCol="0">
            <a:spAutoFit/>
          </a:bodyPr>
          <a:lstStyle/>
          <a:p>
            <a:r>
              <a:rPr lang="en-US" dirty="0" smtClean="0"/>
              <a:t>Fig: Stability</a:t>
            </a:r>
            <a:endParaRPr lang="en-US" dirty="0"/>
          </a:p>
        </p:txBody>
      </p:sp>
      <p:sp>
        <p:nvSpPr>
          <p:cNvPr id="9" name="TextBox 8"/>
          <p:cNvSpPr txBox="1"/>
          <p:nvPr/>
        </p:nvSpPr>
        <p:spPr>
          <a:xfrm>
            <a:off x="1097280" y="2854051"/>
            <a:ext cx="6080760" cy="923330"/>
          </a:xfrm>
          <a:prstGeom prst="rect">
            <a:avLst/>
          </a:prstGeom>
          <a:noFill/>
        </p:spPr>
        <p:txBody>
          <a:bodyPr wrap="square" rtlCol="0">
            <a:spAutoFit/>
          </a:bodyPr>
          <a:lstStyle/>
          <a:p>
            <a:r>
              <a:rPr lang="en-US" dirty="0" smtClean="0"/>
              <a:t>COMPLEXITY: As the order of the filter is increased, even though the performance becomes more better, the complexity of the filter also increases</a:t>
            </a:r>
            <a:endParaRPr lang="en-US" dirty="0"/>
          </a:p>
        </p:txBody>
      </p:sp>
      <p:sp>
        <p:nvSpPr>
          <p:cNvPr id="10" name="TextBox 9"/>
          <p:cNvSpPr txBox="1"/>
          <p:nvPr/>
        </p:nvSpPr>
        <p:spPr>
          <a:xfrm>
            <a:off x="1077405" y="3749040"/>
            <a:ext cx="9813099" cy="646331"/>
          </a:xfrm>
          <a:prstGeom prst="rect">
            <a:avLst/>
          </a:prstGeom>
          <a:noFill/>
        </p:spPr>
        <p:txBody>
          <a:bodyPr wrap="square" rtlCol="0">
            <a:spAutoFit/>
          </a:bodyPr>
          <a:lstStyle/>
          <a:p>
            <a:r>
              <a:rPr lang="en-US" dirty="0" smtClean="0"/>
              <a:t>COST: The more the complexity of the filter increases, the more the cost increases. So there is a trade-off involved between the cost and performance of the filter which needs to e balanced according to the need</a:t>
            </a:r>
            <a:endParaRPr lang="en-US" dirty="0"/>
          </a:p>
        </p:txBody>
      </p:sp>
      <p:sp>
        <p:nvSpPr>
          <p:cNvPr id="11" name="TextBox 10"/>
          <p:cNvSpPr txBox="1"/>
          <p:nvPr/>
        </p:nvSpPr>
        <p:spPr>
          <a:xfrm>
            <a:off x="1088136" y="4553712"/>
            <a:ext cx="9665208" cy="1477328"/>
          </a:xfrm>
          <a:prstGeom prst="rect">
            <a:avLst/>
          </a:prstGeom>
          <a:noFill/>
        </p:spPr>
        <p:txBody>
          <a:bodyPr wrap="square" rtlCol="0">
            <a:spAutoFit/>
          </a:bodyPr>
          <a:lstStyle/>
          <a:p>
            <a:r>
              <a:rPr lang="en-US" dirty="0" smtClean="0"/>
              <a:t>ADDED ADVANTAGE OF OUR DIAGNOSIS DESIGN OVER OTHER EXISTING METHODS:</a:t>
            </a:r>
          </a:p>
          <a:p>
            <a:pPr marL="285750" indent="-285750">
              <a:buFont typeface="Arial" panose="020B0604020202020204" pitchFamily="34" charset="0"/>
              <a:buChar char="•"/>
            </a:pPr>
            <a:r>
              <a:rPr lang="en-US" dirty="0" smtClean="0"/>
              <a:t>Less cost and time needed compared to CT scans and MRI</a:t>
            </a:r>
          </a:p>
          <a:p>
            <a:pPr marL="285750" indent="-285750">
              <a:buFont typeface="Arial" panose="020B0604020202020204" pitchFamily="34" charset="0"/>
              <a:buChar char="•"/>
            </a:pPr>
            <a:r>
              <a:rPr lang="en-US" dirty="0" smtClean="0"/>
              <a:t>Helps in early detection of cartilage degeneration, not possible by most other methods</a:t>
            </a:r>
          </a:p>
          <a:p>
            <a:pPr marL="285750" indent="-285750">
              <a:buFont typeface="Arial" panose="020B0604020202020204" pitchFamily="34" charset="0"/>
              <a:buChar char="•"/>
            </a:pPr>
            <a:r>
              <a:rPr lang="en-US" dirty="0" smtClean="0"/>
              <a:t>Amongst the VAG signal extraction methods, the </a:t>
            </a:r>
            <a:r>
              <a:rPr lang="en-US" dirty="0" err="1" smtClean="0"/>
              <a:t>Chebyshev</a:t>
            </a:r>
            <a:r>
              <a:rPr lang="en-US" dirty="0" smtClean="0"/>
              <a:t> filter implementation performs the best compared to other existing methods like </a:t>
            </a:r>
            <a:r>
              <a:rPr lang="en-US" dirty="0" err="1" smtClean="0"/>
              <a:t>Chebyshev</a:t>
            </a:r>
            <a:r>
              <a:rPr lang="en-US" dirty="0" smtClean="0"/>
              <a:t> filters, Adaptive Filter Method </a:t>
            </a:r>
            <a:r>
              <a:rPr lang="en-US" dirty="0" err="1" smtClean="0"/>
              <a:t>etc</a:t>
            </a:r>
            <a:r>
              <a:rPr lang="en-US" dirty="0" smtClean="0"/>
              <a:t>   </a:t>
            </a:r>
            <a:endParaRPr lang="en-US" dirty="0"/>
          </a:p>
        </p:txBody>
      </p:sp>
      <p:sp>
        <p:nvSpPr>
          <p:cNvPr id="12" name="Slide Number Placeholder 11"/>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infopath/2007/PartnerControls"/>
    <ds:schemaRef ds:uri="16c05727-aa75-4e4a-9b5f-8a80a1165891"/>
    <ds:schemaRef ds:uri="http://purl.org/dc/elements/1.1/"/>
    <ds:schemaRef ds:uri="http://schemas.openxmlformats.org/package/2006/metadata/core-properties"/>
    <ds:schemaRef ds:uri="http://purl.org/dc/dcmitype/"/>
    <ds:schemaRef ds:uri="http://www.w3.org/XML/1998/namespace"/>
    <ds:schemaRef ds:uri="http://schemas.microsoft.com/office/2006/metadata/properties"/>
    <ds:schemaRef ds:uri="http://schemas.microsoft.com/office/2006/documentManagement/types"/>
    <ds:schemaRef ds:uri="71af3243-3dd4-4a8d-8c0d-dd76da1f02a5"/>
    <ds:schemaRef ds:uri="http://purl.org/dc/terms/"/>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711</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Rockwell</vt:lpstr>
      <vt:lpstr>Tahoma</vt:lpstr>
      <vt:lpstr>Trebuchet MS</vt:lpstr>
      <vt:lpstr>Tw Cen MT</vt:lpstr>
      <vt:lpstr>Circuit</vt:lpstr>
      <vt:lpstr>improvement of noise reduction of Knee Joint Vibroarthrographic(VAG) Signals By analyzing different filtering methods  </vt:lpstr>
      <vt:lpstr>Definition:</vt:lpstr>
      <vt:lpstr>DATA ACQUISATION</vt:lpstr>
      <vt:lpstr>WHY is fir not a good choice for our task?</vt:lpstr>
      <vt:lpstr>Proposed Solution</vt:lpstr>
      <vt:lpstr>Improvement of noise reduction</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2020-12-27T17:15:56Z</dcterms:created>
  <dcterms:modified xsi:type="dcterms:W3CDTF">2020-12-27T21:02:59Z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