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68" r:id="rId5"/>
    <p:sldId id="286" r:id="rId6"/>
    <p:sldId id="275" r:id="rId7"/>
    <p:sldId id="277" r:id="rId8"/>
    <p:sldId id="278" r:id="rId9"/>
    <p:sldId id="279" r:id="rId10"/>
    <p:sldId id="280" r:id="rId11"/>
    <p:sldId id="285" r:id="rId12"/>
    <p:sldId id="283" r:id="rId13"/>
    <p:sldId id="282" r:id="rId14"/>
    <p:sldId id="276" r:id="rId15"/>
    <p:sldId id="28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406" y="580699"/>
            <a:ext cx="9812813" cy="213360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tx2"/>
                </a:solidFill>
                <a:latin typeface="Roboto"/>
              </a:rPr>
              <a:t>REAL-time</a:t>
            </a:r>
            <a:r>
              <a:rPr lang="en-US" sz="3600" dirty="0">
                <a:solidFill>
                  <a:schemeClr val="tx2"/>
                </a:solidFill>
                <a:latin typeface="Roboto"/>
              </a:rPr>
              <a:t> AGE, GENDER &amp; EMOTION 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Roboto"/>
              </a:rPr>
              <a:t>Classification based on Face detection and feature extraction</a:t>
            </a:r>
            <a:br>
              <a:rPr lang="en-US" sz="3600" b="0" i="0" dirty="0">
                <a:solidFill>
                  <a:schemeClr val="tx2"/>
                </a:solidFill>
                <a:effectLst/>
                <a:latin typeface="Roboto"/>
              </a:rPr>
            </a:br>
            <a:r>
              <a:rPr lang="en-US" sz="3600" dirty="0">
                <a:solidFill>
                  <a:schemeClr val="tx2"/>
                </a:solidFill>
                <a:latin typeface="Roboto"/>
              </a:rPr>
              <a:t> using </a:t>
            </a:r>
            <a:r>
              <a:rPr lang="en-US" sz="3600" dirty="0" err="1">
                <a:solidFill>
                  <a:schemeClr val="tx2"/>
                </a:solidFill>
                <a:latin typeface="Roboto"/>
              </a:rPr>
              <a:t>cnn</a:t>
            </a:r>
            <a:endParaRPr lang="en-US" sz="3600" dirty="0">
              <a:solidFill>
                <a:schemeClr val="tx2"/>
              </a:solidFill>
              <a:latin typeface="Robot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3727" y="3592945"/>
            <a:ext cx="3836219" cy="26843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Dsp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softWARE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PROJECT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GROUP- C2_01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Thasin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abedin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id: 160021139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Khondokar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s. s.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prottoy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id:160021165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Saad </a:t>
            </a:r>
            <a:r>
              <a:rPr lang="en-US" sz="1600" i="0" dirty="0" err="1">
                <a:solidFill>
                  <a:schemeClr val="tx1"/>
                </a:solidFill>
                <a:effectLst/>
                <a:latin typeface="+mj-lt"/>
              </a:rPr>
              <a:t>Ebna</a:t>
            </a: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 Azad, id: 160021122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58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206445" cy="354171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>
                <a:latin typeface="Roboto"/>
              </a:rPr>
              <a:t>Step- 5: Testing</a:t>
            </a:r>
          </a:p>
          <a:p>
            <a:pPr marL="0" indent="0">
              <a:buNone/>
            </a:pPr>
            <a:r>
              <a:rPr lang="en-US" sz="1800" dirty="0">
                <a:latin typeface="Roboto"/>
              </a:rPr>
              <a:t>After training, testing will be handled by KERAS itself. It will give validation accuracy by testing the trained model using completely different data.</a:t>
            </a:r>
          </a:p>
          <a:p>
            <a:pPr marL="0" indent="0">
              <a:buNone/>
            </a:pPr>
            <a:endParaRPr lang="en-US" sz="2200" u="sng" dirty="0">
              <a:latin typeface="Roboto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7016F8-D853-4DEB-9B05-05F735484C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7" y="711201"/>
            <a:ext cx="4875213" cy="495069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22D7F0E-6A37-41B9-A00A-B4841F579FEA}"/>
              </a:ext>
            </a:extLst>
          </p:cNvPr>
          <p:cNvSpPr txBox="1">
            <a:spLocks/>
          </p:cNvSpPr>
          <p:nvPr/>
        </p:nvSpPr>
        <p:spPr>
          <a:xfrm>
            <a:off x="6172199" y="5791199"/>
            <a:ext cx="4875211" cy="44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DC6DE-3DA8-4117-9022-80C579C5C171}"/>
              </a:ext>
            </a:extLst>
          </p:cNvPr>
          <p:cNvSpPr txBox="1"/>
          <p:nvPr/>
        </p:nvSpPr>
        <p:spPr>
          <a:xfrm>
            <a:off x="6172197" y="5726865"/>
            <a:ext cx="4762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Fig: </a:t>
            </a:r>
            <a:r>
              <a:rPr lang="en-US" dirty="0"/>
              <a:t>Training history showing training &amp; test accuracy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224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206445" cy="354171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>
                <a:latin typeface="Roboto"/>
              </a:rPr>
              <a:t>Step- 6: Adding </a:t>
            </a:r>
            <a:r>
              <a:rPr lang="en-US" sz="2200" u="sng" dirty="0" err="1">
                <a:latin typeface="Roboto"/>
              </a:rPr>
              <a:t>Haar</a:t>
            </a:r>
            <a:r>
              <a:rPr lang="en-US" sz="2200" u="sng" dirty="0">
                <a:latin typeface="Roboto"/>
              </a:rPr>
              <a:t> Cascade classifier</a:t>
            </a:r>
          </a:p>
          <a:p>
            <a:pPr marL="0" indent="0">
              <a:buNone/>
            </a:pPr>
            <a:r>
              <a:rPr lang="en-US" sz="1800" dirty="0">
                <a:latin typeface="Roboto"/>
              </a:rPr>
              <a:t>We added </a:t>
            </a:r>
            <a:r>
              <a:rPr lang="en-US" sz="1800" dirty="0" err="1">
                <a:latin typeface="Roboto"/>
              </a:rPr>
              <a:t>Haar</a:t>
            </a:r>
            <a:r>
              <a:rPr lang="en-US" sz="1800" dirty="0">
                <a:latin typeface="Roboto"/>
              </a:rPr>
              <a:t> Cascade classifier for face detection. It detects face as soon as possible and helps classifier to understand where to look for.</a:t>
            </a:r>
          </a:p>
          <a:p>
            <a:pPr marL="0" indent="0">
              <a:buNone/>
            </a:pPr>
            <a:endParaRPr lang="en-US" sz="2200" u="sng" dirty="0">
              <a:latin typeface="Roboto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2D7F0E-6A37-41B9-A00A-B4841F579FEA}"/>
              </a:ext>
            </a:extLst>
          </p:cNvPr>
          <p:cNvSpPr txBox="1">
            <a:spLocks/>
          </p:cNvSpPr>
          <p:nvPr/>
        </p:nvSpPr>
        <p:spPr>
          <a:xfrm>
            <a:off x="6172199" y="5791199"/>
            <a:ext cx="4875211" cy="44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DC6DE-3DA8-4117-9022-80C579C5C171}"/>
              </a:ext>
            </a:extLst>
          </p:cNvPr>
          <p:cNvSpPr txBox="1"/>
          <p:nvPr/>
        </p:nvSpPr>
        <p:spPr>
          <a:xfrm>
            <a:off x="6115622" y="4765271"/>
            <a:ext cx="4762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Fig: Including </a:t>
            </a:r>
            <a:r>
              <a:rPr lang="en-US" sz="1800" dirty="0" err="1"/>
              <a:t>Haar</a:t>
            </a:r>
            <a:r>
              <a:rPr lang="en-US" sz="1800" dirty="0"/>
              <a:t> Cascade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5F989-AD46-4501-8FCA-77FCB17133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5622" y="2470778"/>
            <a:ext cx="4875213" cy="2290135"/>
          </a:xfrm>
        </p:spPr>
      </p:pic>
    </p:spTree>
    <p:extLst>
      <p:ext uri="{BB962C8B-B14F-4D97-AF65-F5344CB8AC3E}">
        <p14:creationId xmlns:p14="http://schemas.microsoft.com/office/powerpoint/2010/main" val="314418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814223" cy="1219518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9CA0AB-AC9C-45D7-AE8E-7A58C24CB619}"/>
              </a:ext>
            </a:extLst>
          </p:cNvPr>
          <p:cNvSpPr txBox="1">
            <a:spLocks/>
          </p:cNvSpPr>
          <p:nvPr/>
        </p:nvSpPr>
        <p:spPr>
          <a:xfrm>
            <a:off x="1141413" y="1731499"/>
            <a:ext cx="10126951" cy="42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CE601-C01D-4CAA-956F-5638FD49D7D5}"/>
              </a:ext>
            </a:extLst>
          </p:cNvPr>
          <p:cNvSpPr txBox="1"/>
          <p:nvPr/>
        </p:nvSpPr>
        <p:spPr>
          <a:xfrm>
            <a:off x="1141413" y="1838036"/>
            <a:ext cx="97928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 this section, we are going to show you some real world results. </a:t>
            </a:r>
            <a:r>
              <a:rPr lang="en-US" dirty="0"/>
              <a:t>Some</a:t>
            </a:r>
            <a:r>
              <a:rPr lang="en-US" sz="1800" dirty="0"/>
              <a:t> images were captured by webcam in real-time and some still images </a:t>
            </a:r>
            <a:r>
              <a:rPr lang="en-US" dirty="0"/>
              <a:t>we</a:t>
            </a:r>
            <a:r>
              <a:rPr lang="en-US" sz="1800" dirty="0"/>
              <a:t>re shown to webcam due to lack of people around us in this pandemic situation.</a:t>
            </a:r>
          </a:p>
          <a:p>
            <a:endParaRPr lang="en-US" dirty="0"/>
          </a:p>
          <a:p>
            <a:r>
              <a:rPr lang="en-US" dirty="0"/>
              <a:t>We made our classification processes easier by segmenting ages into different 5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0 to 14 = Group_0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14 to 25 = Group_1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25 to 40 = Group_2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40 to 60 = Group_3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above 60 = Group_4</a:t>
            </a:r>
          </a:p>
          <a:p>
            <a:endParaRPr lang="en-US" dirty="0"/>
          </a:p>
          <a:p>
            <a:r>
              <a:rPr lang="en-US" dirty="0"/>
              <a:t>Gender:  Male = M,    Female = F</a:t>
            </a:r>
          </a:p>
          <a:p>
            <a:endParaRPr lang="en-US" dirty="0"/>
          </a:p>
          <a:p>
            <a:r>
              <a:rPr lang="en-US" dirty="0"/>
              <a:t>Emotions:  ‘Neutral’ , ‘Happy’ , ‘Surprise’ , ‘Sad’ , ‘Angry’ , ‘Fear’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10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50" y="0"/>
            <a:ext cx="1814223" cy="1219518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40243-DE82-4512-9808-F73DD1B9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61" y="996441"/>
            <a:ext cx="2804106" cy="275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90029-4CD2-492D-B607-8646ECF6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50" y="996441"/>
            <a:ext cx="2804106" cy="2754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B7EF5-AD25-48FE-9F3E-4DD56F26B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086" y="996441"/>
            <a:ext cx="2804106" cy="2754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3A0B23-EC2C-46EE-9C1A-ED7F9AC7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251" y="3897744"/>
            <a:ext cx="2804105" cy="275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C02615-FF07-4E8F-9374-6124F2E4A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062" y="4103400"/>
            <a:ext cx="2804105" cy="2754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B4C79D-1DEB-4E14-AC5C-2640FC5CF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7087" y="4103400"/>
            <a:ext cx="2804105" cy="27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0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814223" cy="1219518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F17405-01ED-44DF-934B-B85B84BE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9" y="2373744"/>
            <a:ext cx="2804105" cy="27524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0C2FC9-857C-40F5-B699-00D44F33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77" y="2373744"/>
            <a:ext cx="2804105" cy="27524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214899-F53E-4AEB-97A2-124153215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454" y="2373744"/>
            <a:ext cx="2804105" cy="27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2876405" cy="1007082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97210-7CB1-4772-9ABE-A2BABBA2FFB3}"/>
              </a:ext>
            </a:extLst>
          </p:cNvPr>
          <p:cNvSpPr txBox="1"/>
          <p:nvPr/>
        </p:nvSpPr>
        <p:spPr>
          <a:xfrm>
            <a:off x="1141413" y="1838036"/>
            <a:ext cx="9792849" cy="426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684655" algn="l"/>
              </a:tabLst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Our project is a demo version to show the extent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upto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which ML models can be useful. There are plenty of scopes for improvement. Some of the pros and cons of our project are discussed below: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684655" algn="l"/>
              </a:tabLst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Pros: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Integrated 3 different difficult tasks that are very tough even for human eyes into a single model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Wide application ranging from using it as surveillance camera to mobile applications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Good result in spite of very limited training time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model detection is perfectly not accurate for commercial use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Lack of computational resources to train the model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Lack of a very large dataset for ML models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570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6BAD6-EF3D-4A6B-A111-8E9A41927E1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468084">
            <a:off x="2949156" y="2814055"/>
            <a:ext cx="7021607" cy="1229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rgbClr val="2E4548"/>
                </a:solidFill>
                <a:latin typeface="Calibri Light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3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42" y="433633"/>
            <a:ext cx="9905998" cy="857839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242" y="1895839"/>
            <a:ext cx="10180146" cy="3541714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0" i="0" dirty="0">
                <a:effectLst/>
                <a:latin typeface="Roboto"/>
              </a:rPr>
              <a:t>Automatic age, gender &amp; emotion classification has become relevant to an increasing amount of applications, particularly since the rise of social platforms and social media. Still, it is a challenge to detect age, gender and emotion of single or multiple person at the same time. Performance of existing methods on real-world images is still significantly lacking. We propose a simple convolutional neural net architecture that can be used to identify human gender, age &amp; emotion altogether in real-time. </a:t>
            </a:r>
            <a:endParaRPr lang="en-US" sz="2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09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42" y="433633"/>
            <a:ext cx="9905998" cy="85783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923" y="1716343"/>
            <a:ext cx="10180146" cy="482300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Roboto"/>
              </a:rPr>
              <a:t> Gather large datasets of labeled images(age, gender &amp; emotion)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Roboto"/>
              </a:rPr>
              <a:t> Preprocess images to be fed into our </a:t>
            </a:r>
            <a:r>
              <a:rPr lang="en-US" sz="2200" i="1" dirty="0">
                <a:latin typeface="Roboto"/>
              </a:rPr>
              <a:t>CNN</a:t>
            </a:r>
            <a:r>
              <a:rPr lang="en-US" sz="2200" dirty="0">
                <a:latin typeface="Roboto"/>
              </a:rPr>
              <a:t> model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Roboto"/>
              </a:rPr>
              <a:t> Build two </a:t>
            </a:r>
            <a:r>
              <a:rPr lang="en-US" sz="2200" i="1" dirty="0">
                <a:latin typeface="Roboto"/>
              </a:rPr>
              <a:t>CNN</a:t>
            </a:r>
            <a:r>
              <a:rPr lang="en-US" sz="2200" dirty="0">
                <a:latin typeface="Roboto"/>
              </a:rPr>
              <a:t> models one for classifying both age &amp; gender and another for emotion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Roboto"/>
              </a:rPr>
              <a:t> Train preprocessed image data using those two models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Roboto"/>
              </a:rPr>
              <a:t> Combine two models to get all three classification at the same time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Roboto"/>
              </a:rPr>
              <a:t> Include </a:t>
            </a:r>
            <a:r>
              <a:rPr lang="en-US" sz="2200" i="1" dirty="0" err="1">
                <a:latin typeface="Roboto"/>
              </a:rPr>
              <a:t>Haar</a:t>
            </a:r>
            <a:r>
              <a:rPr lang="en-US" sz="2200" i="1" dirty="0">
                <a:latin typeface="Roboto"/>
              </a:rPr>
              <a:t> Cascade</a:t>
            </a:r>
            <a:r>
              <a:rPr lang="en-US" sz="2200" dirty="0">
                <a:latin typeface="Roboto"/>
              </a:rPr>
              <a:t> classifier to detect face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Roboto"/>
              </a:rPr>
              <a:t> Add video capturing capability for real-time detection   </a:t>
            </a:r>
          </a:p>
        </p:txBody>
      </p:sp>
    </p:spTree>
    <p:extLst>
      <p:ext uri="{BB962C8B-B14F-4D97-AF65-F5344CB8AC3E}">
        <p14:creationId xmlns:p14="http://schemas.microsoft.com/office/powerpoint/2010/main" val="7193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376" y="232153"/>
            <a:ext cx="9819989" cy="819355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61DF03C-0E8D-4661-874D-EABC8EBAF4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332" b="7332"/>
          <a:stretch>
            <a:fillRect/>
          </a:stretch>
        </p:blipFill>
        <p:spPr>
          <a:xfrm>
            <a:off x="1335377" y="1533237"/>
            <a:ext cx="9910859" cy="3352799"/>
          </a:xfrm>
          <a:prstGeom prst="round2DiagRect">
            <a:avLst>
              <a:gd name="adj1" fmla="val 2059"/>
              <a:gd name="adj2" fmla="val 0"/>
            </a:avLst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2C7208-F15F-4B40-B5D4-08128AEC5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376" y="5133255"/>
            <a:ext cx="9910859" cy="6764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"/>
              </a:rPr>
              <a:t>Fig: An approximate visual representation of o</a:t>
            </a:r>
            <a:r>
              <a:rPr lang="en-US" b="0" i="0" dirty="0">
                <a:effectLst/>
                <a:latin typeface="Roboto"/>
              </a:rPr>
              <a:t>ur CNN model to classify gender, age &amp; emotion.</a:t>
            </a:r>
          </a:p>
        </p:txBody>
      </p:sp>
    </p:spTree>
    <p:extLst>
      <p:ext uri="{BB962C8B-B14F-4D97-AF65-F5344CB8AC3E}">
        <p14:creationId xmlns:p14="http://schemas.microsoft.com/office/powerpoint/2010/main" val="184360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45E46-B3B5-4370-A90E-CBC591F01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062" y="407407"/>
            <a:ext cx="2125428" cy="1505284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19472-4A51-484D-B0E5-C46EB6AB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57" y="407407"/>
            <a:ext cx="1476581" cy="1505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98816-DB7C-4FBD-BA74-420232BA3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05" y="407407"/>
            <a:ext cx="1678506" cy="1505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0BCB1-0B55-41F8-8DEF-D55A100B6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062" y="2152316"/>
            <a:ext cx="5846438" cy="2444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BE4985-05CC-4010-BAA4-82C6E6517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301" y="338611"/>
            <a:ext cx="2984516" cy="1574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367385-F16C-4CDE-A327-E6E1756AEC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9301" y="2152316"/>
            <a:ext cx="2984516" cy="24448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7A6DA-C76E-4A23-99D9-0F6D0D6B80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8062" y="4836792"/>
            <a:ext cx="2984516" cy="19052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D6D4A0-0008-459D-9520-3A2CC6C8D8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8420" y="4836792"/>
            <a:ext cx="2419491" cy="19052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172F51-9FB1-4CC4-AF7B-EFCC8E75F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3753" y="4836792"/>
            <a:ext cx="296006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7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206445" cy="354171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>
                <a:latin typeface="Roboto"/>
              </a:rPr>
              <a:t>Step- 1: Data Preprocessing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After downloading necessary datasets, all of them are l</a:t>
            </a:r>
            <a:r>
              <a:rPr lang="en-US" sz="1800" b="0" i="0" dirty="0">
                <a:effectLst/>
                <a:latin typeface="+mj-lt"/>
              </a:rPr>
              <a:t>oaded using </a:t>
            </a:r>
            <a:r>
              <a:rPr lang="en-US" sz="1800" b="0" i="0" dirty="0" err="1">
                <a:effectLst/>
                <a:latin typeface="+mj-lt"/>
              </a:rPr>
              <a:t>keras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datagenerator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Datagenerator</a:t>
            </a:r>
            <a:r>
              <a:rPr lang="en-US" sz="1800" b="0" i="0" dirty="0">
                <a:effectLst/>
                <a:latin typeface="+mj-lt"/>
              </a:rPr>
              <a:t> preprocesses the image data by resizing, augmenting, shifting to another </a:t>
            </a:r>
            <a:r>
              <a:rPr lang="en-US" sz="1800" b="0" i="0" dirty="0" err="1">
                <a:effectLst/>
                <a:latin typeface="+mj-lt"/>
              </a:rPr>
              <a:t>colour</a:t>
            </a:r>
            <a:r>
              <a:rPr lang="en-US" sz="1800" b="0" i="0" dirty="0">
                <a:effectLst/>
                <a:latin typeface="+mj-lt"/>
              </a:rPr>
              <a:t> space, rescaling etc. We also converted image data into </a:t>
            </a:r>
            <a:r>
              <a:rPr lang="en-US" sz="1800" b="0" i="0" dirty="0" err="1">
                <a:effectLst/>
                <a:latin typeface="+mj-lt"/>
              </a:rPr>
              <a:t>numpy</a:t>
            </a:r>
            <a:r>
              <a:rPr lang="en-US" sz="1800" b="0" i="0" dirty="0">
                <a:effectLst/>
                <a:latin typeface="+mj-lt"/>
              </a:rPr>
              <a:t> array for training.</a:t>
            </a:r>
            <a:endParaRPr lang="en-US" sz="1800" u="sng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43C40C-9745-47B7-B0C7-551C7397B5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2583" y="618519"/>
            <a:ext cx="5654244" cy="5389736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C3AAF1-FB02-4D12-AAC0-70D371C1BED0}"/>
              </a:ext>
            </a:extLst>
          </p:cNvPr>
          <p:cNvSpPr txBox="1">
            <a:spLocks/>
          </p:cNvSpPr>
          <p:nvPr/>
        </p:nvSpPr>
        <p:spPr>
          <a:xfrm>
            <a:off x="7001164" y="6022110"/>
            <a:ext cx="3716914" cy="596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Fig: Our image </a:t>
            </a:r>
            <a:r>
              <a:rPr lang="en-US" sz="1400" dirty="0" err="1"/>
              <a:t>datagenerator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21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716914" cy="1478570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206445" cy="259036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>
                <a:latin typeface="Roboto"/>
              </a:rPr>
              <a:t>Step- 2: Building CNN Models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To train those image data, we built a model for emotion classification from scratch with the help of KERAS. For age &amp; gender detection, we used a previously trained model called VGG16 using transfer learning. </a:t>
            </a:r>
            <a:endParaRPr lang="en-US" sz="1800" u="sng" dirty="0"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DB8934-B7B4-4E3C-A813-F9D30569F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3964" y="323272"/>
            <a:ext cx="5331272" cy="5781964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E4E5F68-8C6E-4DAB-9519-952B80C3F23E}"/>
              </a:ext>
            </a:extLst>
          </p:cNvPr>
          <p:cNvSpPr txBox="1">
            <a:spLocks/>
          </p:cNvSpPr>
          <p:nvPr/>
        </p:nvSpPr>
        <p:spPr>
          <a:xfrm>
            <a:off x="6807200" y="6008254"/>
            <a:ext cx="3716914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Fig: Summary of Pretrained model VGG16</a:t>
            </a:r>
          </a:p>
        </p:txBody>
      </p:sp>
    </p:spTree>
    <p:extLst>
      <p:ext uri="{BB962C8B-B14F-4D97-AF65-F5344CB8AC3E}">
        <p14:creationId xmlns:p14="http://schemas.microsoft.com/office/powerpoint/2010/main" val="85389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72336"/>
            <a:ext cx="9905998" cy="1478570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1" y="2050906"/>
            <a:ext cx="4206445" cy="417902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>
                <a:latin typeface="Roboto"/>
              </a:rPr>
              <a:t>Step- 3: Adding Optimizers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During training, NN always calculates errors and backpropagates accordingly to increase accuracy. In our case, we used ‘Cross Entropy’ for loss calculation &amp; ‘ADAM Optimizer’ to update our weights automatically. We also added two monitoring functions called callbacks like early stopping &amp; reduce learning rate </a:t>
            </a:r>
            <a:r>
              <a:rPr lang="en-US" sz="1800" b="0" i="0" dirty="0">
                <a:effectLst/>
                <a:latin typeface="+mj-lt"/>
              </a:rPr>
              <a:t>in order to reach global minima of the gradient descents to </a:t>
            </a:r>
            <a:r>
              <a:rPr lang="en-US" sz="1800" dirty="0">
                <a:latin typeface="+mj-lt"/>
              </a:rPr>
              <a:t>further improve our result.  </a:t>
            </a:r>
            <a:endParaRPr lang="en-US" sz="1800" u="sng" dirty="0"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250921-74E8-4572-A0CE-0102D5666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05527"/>
            <a:ext cx="5364018" cy="383396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6B1D8B0-8709-48E3-BFAD-D39F924CFA00}"/>
              </a:ext>
            </a:extLst>
          </p:cNvPr>
          <p:cNvSpPr txBox="1">
            <a:spLocks/>
          </p:cNvSpPr>
          <p:nvPr/>
        </p:nvSpPr>
        <p:spPr>
          <a:xfrm>
            <a:off x="7866351" y="5250873"/>
            <a:ext cx="2512291" cy="62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Fig: Optimizers &amp; callbacks </a:t>
            </a:r>
          </a:p>
        </p:txBody>
      </p:sp>
    </p:spTree>
    <p:extLst>
      <p:ext uri="{BB962C8B-B14F-4D97-AF65-F5344CB8AC3E}">
        <p14:creationId xmlns:p14="http://schemas.microsoft.com/office/powerpoint/2010/main" val="46604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206445" cy="354171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>
                <a:latin typeface="Roboto"/>
              </a:rPr>
              <a:t>Step- 4: </a:t>
            </a:r>
            <a:r>
              <a:rPr lang="en-US" sz="2200" u="sng" dirty="0" err="1">
                <a:latin typeface="Roboto"/>
              </a:rPr>
              <a:t>Trainning</a:t>
            </a:r>
            <a:endParaRPr lang="en-US" sz="2200" u="sng" dirty="0">
              <a:latin typeface="Roboto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After downloading necessary datasets, all of them are l</a:t>
            </a:r>
            <a:r>
              <a:rPr lang="en-US" sz="1800" b="0" i="0" dirty="0">
                <a:effectLst/>
                <a:latin typeface="+mj-lt"/>
              </a:rPr>
              <a:t>oaded using </a:t>
            </a:r>
            <a:r>
              <a:rPr lang="en-US" sz="1800" b="0" i="0" dirty="0" err="1">
                <a:effectLst/>
                <a:latin typeface="+mj-lt"/>
              </a:rPr>
              <a:t>keras</a:t>
            </a:r>
            <a:r>
              <a:rPr lang="en-US" sz="1800" b="0" i="0" dirty="0">
                <a:effectLst/>
                <a:latin typeface="+mj-lt"/>
              </a:rPr>
              <a:t> </a:t>
            </a:r>
            <a:r>
              <a:rPr lang="en-US" sz="1800" b="0" i="0" dirty="0" err="1">
                <a:effectLst/>
                <a:latin typeface="+mj-lt"/>
              </a:rPr>
              <a:t>datagenerator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Datagenerator</a:t>
            </a:r>
            <a:r>
              <a:rPr lang="en-US" sz="1800" b="0" i="0" dirty="0">
                <a:effectLst/>
                <a:latin typeface="+mj-lt"/>
              </a:rPr>
              <a:t> preprocesses the image data by resizing, augmenting, shifting to another </a:t>
            </a:r>
            <a:r>
              <a:rPr lang="en-US" sz="1800" b="0" i="0" dirty="0" err="1">
                <a:effectLst/>
                <a:latin typeface="+mj-lt"/>
              </a:rPr>
              <a:t>colour</a:t>
            </a:r>
            <a:r>
              <a:rPr lang="en-US" sz="1800" b="0" i="0" dirty="0">
                <a:effectLst/>
                <a:latin typeface="+mj-lt"/>
              </a:rPr>
              <a:t> space, rescaling etc.</a:t>
            </a:r>
            <a:endParaRPr lang="en-US" sz="1800" u="sng" dirty="0">
              <a:latin typeface="+mj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6ABB38-8BB9-4FA1-A766-081229EEF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9290" y="1659729"/>
            <a:ext cx="4875213" cy="11795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CE1A9-DA8A-4D06-9032-D1068925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90" y="3429001"/>
            <a:ext cx="4875213" cy="149398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ED323ED-181B-459A-AB4A-F87A2254CB61}"/>
              </a:ext>
            </a:extLst>
          </p:cNvPr>
          <p:cNvSpPr txBox="1">
            <a:spLocks/>
          </p:cNvSpPr>
          <p:nvPr/>
        </p:nvSpPr>
        <p:spPr>
          <a:xfrm>
            <a:off x="6449290" y="2964872"/>
            <a:ext cx="4875213" cy="332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Fig: training module for age &amp; gender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A3DA78-C0F5-4DC6-9BBB-EC1AFC690E84}"/>
              </a:ext>
            </a:extLst>
          </p:cNvPr>
          <p:cNvSpPr txBox="1">
            <a:spLocks/>
          </p:cNvSpPr>
          <p:nvPr/>
        </p:nvSpPr>
        <p:spPr>
          <a:xfrm>
            <a:off x="6449290" y="4922983"/>
            <a:ext cx="4875213" cy="69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Fig: training module for emotion</a:t>
            </a:r>
          </a:p>
        </p:txBody>
      </p:sp>
    </p:spTree>
    <p:extLst>
      <p:ext uri="{BB962C8B-B14F-4D97-AF65-F5344CB8AC3E}">
        <p14:creationId xmlns:p14="http://schemas.microsoft.com/office/powerpoint/2010/main" val="102116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797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 Light</vt:lpstr>
      <vt:lpstr>Roboto</vt:lpstr>
      <vt:lpstr>Tw Cen MT</vt:lpstr>
      <vt:lpstr>Wingdings</vt:lpstr>
      <vt:lpstr>Circuit</vt:lpstr>
      <vt:lpstr>REAL-time AGE, GENDER &amp; EMOTION Classification based on Face detection and feature extraction  using cnn</vt:lpstr>
      <vt:lpstr>Abstract</vt:lpstr>
      <vt:lpstr>METHODOLOGY</vt:lpstr>
      <vt:lpstr>ARCHITECTURE</vt:lpstr>
      <vt:lpstr>PowerPoint Presentation</vt:lpstr>
      <vt:lpstr>WORKFLOW</vt:lpstr>
      <vt:lpstr>WORKFLOW</vt:lpstr>
      <vt:lpstr>WORKFLOW</vt:lpstr>
      <vt:lpstr>WORKFLOW</vt:lpstr>
      <vt:lpstr>WORKFLOW</vt:lpstr>
      <vt:lpstr>WORKFLOW</vt:lpstr>
      <vt:lpstr>result</vt:lpstr>
      <vt:lpstr>result</vt:lpstr>
      <vt:lpstr>result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hamza tada</dc:creator>
  <cp:lastModifiedBy>User</cp:lastModifiedBy>
  <cp:revision>92</cp:revision>
  <dcterms:created xsi:type="dcterms:W3CDTF">2018-07-22T16:13:21Z</dcterms:created>
  <dcterms:modified xsi:type="dcterms:W3CDTF">2020-07-18T12:28:44Z</dcterms:modified>
</cp:coreProperties>
</file>