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9" r:id="rId5"/>
    <p:sldId id="260" r:id="rId6"/>
    <p:sldId id="263" r:id="rId7"/>
    <p:sldId id="272" r:id="rId8"/>
    <p:sldId id="264" r:id="rId9"/>
    <p:sldId id="270" r:id="rId10"/>
    <p:sldId id="271" r:id="rId11"/>
    <p:sldId id="273" r:id="rId12"/>
    <p:sldId id="274" r:id="rId13"/>
    <p:sldId id="262" r:id="rId14"/>
    <p:sldId id="265" r:id="rId15"/>
    <p:sldId id="266" r:id="rId16"/>
    <p:sldId id="267" r:id="rId17"/>
    <p:sldId id="268"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E37716-8A8A-4B6E-8BF4-435DAC64F1FC}"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24209-266B-4D91-B536-1B088A9B7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37716-8A8A-4B6E-8BF4-435DAC64F1FC}"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24209-266B-4D91-B536-1B088A9B7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37716-8A8A-4B6E-8BF4-435DAC64F1FC}"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24209-266B-4D91-B536-1B088A9B7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E37716-8A8A-4B6E-8BF4-435DAC64F1FC}"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24209-266B-4D91-B536-1B088A9B7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E37716-8A8A-4B6E-8BF4-435DAC64F1FC}" type="datetimeFigureOut">
              <a:rPr lang="en-US" smtClean="0"/>
              <a:pPr/>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24209-266B-4D91-B536-1B088A9B7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E37716-8A8A-4B6E-8BF4-435DAC64F1FC}" type="datetimeFigureOut">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24209-266B-4D91-B536-1B088A9B7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E37716-8A8A-4B6E-8BF4-435DAC64F1FC}" type="datetimeFigureOut">
              <a:rPr lang="en-US" smtClean="0"/>
              <a:pPr/>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D24209-266B-4D91-B536-1B088A9B7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E37716-8A8A-4B6E-8BF4-435DAC64F1FC}" type="datetimeFigureOut">
              <a:rPr lang="en-US" smtClean="0"/>
              <a:pPr/>
              <a:t>8/16/2018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24209-266B-4D91-B536-1B088A9B7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37716-8A8A-4B6E-8BF4-435DAC64F1FC}" type="datetimeFigureOut">
              <a:rPr lang="en-US" smtClean="0"/>
              <a:pPr/>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D24209-266B-4D91-B536-1B088A9B7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37716-8A8A-4B6E-8BF4-435DAC64F1FC}" type="datetimeFigureOut">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24209-266B-4D91-B536-1B088A9B7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37716-8A8A-4B6E-8BF4-435DAC64F1FC}" type="datetimeFigureOut">
              <a:rPr lang="en-US" smtClean="0"/>
              <a:pPr/>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24209-266B-4D91-B536-1B088A9B7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37716-8A8A-4B6E-8BF4-435DAC64F1FC}" type="datetimeFigureOut">
              <a:rPr lang="en-US" smtClean="0"/>
              <a:pPr/>
              <a:t>8/16/2018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24209-266B-4D91-B536-1B088A9B7B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1676400"/>
            <a:ext cx="8001000" cy="1470025"/>
          </a:xfrm>
        </p:spPr>
        <p:txBody>
          <a:bodyPr>
            <a:normAutofit/>
          </a:bodyPr>
          <a:lstStyle/>
          <a:p>
            <a:r>
              <a:rPr lang="en-US" dirty="0" smtClean="0">
                <a:solidFill>
                  <a:schemeClr val="tx2"/>
                </a:solidFill>
              </a:rPr>
              <a:t>Study of the Structure of Photonic Crystal </a:t>
            </a:r>
            <a:r>
              <a:rPr lang="en-US" dirty="0" smtClean="0">
                <a:solidFill>
                  <a:schemeClr val="tx2"/>
                </a:solidFill>
              </a:rPr>
              <a:t>Fiber</a:t>
            </a:r>
            <a:endParaRPr lang="en-US" dirty="0">
              <a:solidFill>
                <a:schemeClr val="tx2"/>
              </a:solidFill>
            </a:endParaRPr>
          </a:p>
        </p:txBody>
      </p:sp>
      <p:sp>
        <p:nvSpPr>
          <p:cNvPr id="3" name="Subtitle 2"/>
          <p:cNvSpPr>
            <a:spLocks noGrp="1"/>
          </p:cNvSpPr>
          <p:nvPr>
            <p:ph type="subTitle" idx="1"/>
          </p:nvPr>
        </p:nvSpPr>
        <p:spPr>
          <a:xfrm>
            <a:off x="1371600" y="3810000"/>
            <a:ext cx="6400800" cy="1828800"/>
          </a:xfrm>
        </p:spPr>
        <p:txBody>
          <a:bodyPr>
            <a:normAutofit fontScale="92500" lnSpcReduction="20000"/>
          </a:bodyPr>
          <a:lstStyle/>
          <a:p>
            <a:r>
              <a:rPr lang="en-US" dirty="0" smtClean="0"/>
              <a:t>Submitted by: group 29</a:t>
            </a:r>
          </a:p>
          <a:p>
            <a:r>
              <a:rPr lang="en-US" dirty="0" smtClean="0"/>
              <a:t> student id’s: 160021137,160021139, 160021141,160021161</a:t>
            </a:r>
          </a:p>
          <a:p>
            <a:r>
              <a:rPr lang="en-US" dirty="0" smtClean="0"/>
              <a:t>Supervisor: Reza Khan</a:t>
            </a:r>
          </a:p>
          <a:p>
            <a:endParaRPr lang="en-US" sz="2400" dirty="0"/>
          </a:p>
        </p:txBody>
      </p:sp>
      <p:sp>
        <p:nvSpPr>
          <p:cNvPr id="4" name="TextBox 3"/>
          <p:cNvSpPr txBox="1"/>
          <p:nvPr/>
        </p:nvSpPr>
        <p:spPr>
          <a:xfrm flipH="1">
            <a:off x="1752600" y="2514600"/>
            <a:ext cx="304801" cy="769441"/>
          </a:xfrm>
          <a:prstGeom prst="rect">
            <a:avLst/>
          </a:prstGeom>
          <a:noFill/>
        </p:spPr>
        <p:txBody>
          <a:bodyPr wrap="square" rtlCol="0">
            <a:spAutoFit/>
          </a:bodyPr>
          <a:lstStyle/>
          <a:p>
            <a:endParaRPr lang="en-US" sz="4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458200" cy="2308324"/>
          </a:xfrm>
          <a:prstGeom prst="rect">
            <a:avLst/>
          </a:prstGeom>
          <a:noFill/>
        </p:spPr>
        <p:txBody>
          <a:bodyPr wrap="square" rtlCol="0">
            <a:spAutoFit/>
          </a:bodyPr>
          <a:lstStyle/>
          <a:p>
            <a:r>
              <a:rPr lang="en-US" sz="2400" dirty="0" smtClean="0"/>
              <a:t>Disadvantages of photonic crystal fibers:</a:t>
            </a:r>
          </a:p>
          <a:p>
            <a:pPr marL="457200" indent="-457200">
              <a:buAutoNum type="arabicPeriod"/>
            </a:pPr>
            <a:r>
              <a:rPr lang="en-US" sz="2400" dirty="0" smtClean="0"/>
              <a:t>Short manufacture length.</a:t>
            </a:r>
          </a:p>
          <a:p>
            <a:pPr marL="457200" indent="-457200">
              <a:buAutoNum type="arabicPeriod"/>
            </a:pPr>
            <a:r>
              <a:rPr lang="en-US" sz="2400" dirty="0" smtClean="0"/>
              <a:t>High price is one of the biggest disadvantages pf PCFs as it is not very available worldwide.</a:t>
            </a:r>
          </a:p>
          <a:p>
            <a:pPr marL="457200" indent="-457200">
              <a:buAutoNum type="arabicPeriod"/>
            </a:pPr>
            <a:r>
              <a:rPr lang="en-US" sz="2400" dirty="0" smtClean="0"/>
              <a:t>Confinement loss exists in photonic crystal fiber as there are finite number of air holes in the cladding.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8610600" cy="3416320"/>
          </a:xfrm>
          <a:prstGeom prst="rect">
            <a:avLst/>
          </a:prstGeom>
          <a:noFill/>
        </p:spPr>
        <p:txBody>
          <a:bodyPr wrap="square" rtlCol="0">
            <a:spAutoFit/>
          </a:bodyPr>
          <a:lstStyle/>
          <a:p>
            <a:r>
              <a:rPr lang="en-US" sz="2400" dirty="0" smtClean="0"/>
              <a:t>Researches on PCF:</a:t>
            </a:r>
          </a:p>
          <a:p>
            <a:r>
              <a:rPr lang="en-US" sz="2400" dirty="0" smtClean="0"/>
              <a:t>Many researchers have shown interest in PCFs and there are a good number of books about it. Some important books about PCFs are:</a:t>
            </a:r>
          </a:p>
          <a:p>
            <a:pPr marL="457200" indent="-457200">
              <a:buAutoNum type="arabicPeriod"/>
            </a:pPr>
            <a:r>
              <a:rPr lang="en-US" sz="2400" dirty="0" smtClean="0"/>
              <a:t>Photonic Crystals: Molding the Flow of Light </a:t>
            </a:r>
          </a:p>
          <a:p>
            <a:pPr marL="457200" indent="-457200">
              <a:buAutoNum type="arabicPeriod"/>
            </a:pPr>
            <a:r>
              <a:rPr lang="en-US" sz="2400" dirty="0" smtClean="0"/>
              <a:t>photonic crystal fibers: properties and </a:t>
            </a:r>
            <a:r>
              <a:rPr lang="en-US" sz="2400" dirty="0" err="1" smtClean="0"/>
              <a:t>aplications</a:t>
            </a:r>
            <a:r>
              <a:rPr lang="en-US" sz="2400" dirty="0" smtClean="0"/>
              <a:t> </a:t>
            </a:r>
          </a:p>
          <a:p>
            <a:pPr marL="457200" indent="-457200">
              <a:buAutoNum type="arabicPeriod"/>
            </a:pPr>
            <a:r>
              <a:rPr lang="en-US" sz="2400" dirty="0" smtClean="0"/>
              <a:t>Foundations of Photonic Crystal </a:t>
            </a:r>
            <a:r>
              <a:rPr lang="en-US" sz="2400" dirty="0" err="1" smtClean="0"/>
              <a:t>Fibres</a:t>
            </a:r>
            <a:endParaRPr lang="en-US" sz="2400" dirty="0" smtClean="0"/>
          </a:p>
          <a:p>
            <a:pPr marL="457200" indent="-457200">
              <a:buAutoNum type="arabicPeriod"/>
            </a:pPr>
            <a:r>
              <a:rPr lang="en-US" sz="2400" dirty="0" smtClean="0"/>
              <a:t>Photonic </a:t>
            </a:r>
            <a:r>
              <a:rPr lang="en-US" sz="2400" dirty="0" err="1" smtClean="0"/>
              <a:t>bandgap</a:t>
            </a:r>
            <a:r>
              <a:rPr lang="en-US" sz="2400" dirty="0" smtClean="0"/>
              <a:t> structures</a:t>
            </a:r>
          </a:p>
          <a:p>
            <a:pPr marL="457200" indent="-457200">
              <a:buAutoNum type="arabicPeriod"/>
            </a:pPr>
            <a:r>
              <a:rPr lang="en-US" sz="2400" dirty="0" smtClean="0"/>
              <a:t>Photonic crystal fibers by </a:t>
            </a:r>
            <a:r>
              <a:rPr lang="en-US" sz="2400" b="1" dirty="0" smtClean="0"/>
              <a:t> </a:t>
            </a:r>
            <a:r>
              <a:rPr lang="en-US" sz="2400" b="1" dirty="0" err="1" smtClean="0"/>
              <a:t>Bjarklev</a:t>
            </a:r>
            <a:endParaRPr lang="en-US" sz="2400" dirty="0" smtClean="0"/>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3785652"/>
          </a:xfrm>
          <a:prstGeom prst="rect">
            <a:avLst/>
          </a:prstGeom>
          <a:noFill/>
        </p:spPr>
        <p:txBody>
          <a:bodyPr wrap="square" rtlCol="0">
            <a:spAutoFit/>
          </a:bodyPr>
          <a:lstStyle/>
          <a:p>
            <a:r>
              <a:rPr lang="en-US" sz="2400" dirty="0" smtClean="0"/>
              <a:t>Study of the Structure of Photonic Crystal Fiber with High Negative Dispersion Coefficient:</a:t>
            </a:r>
          </a:p>
          <a:p>
            <a:r>
              <a:rPr lang="en-US" sz="2400" dirty="0" smtClean="0"/>
              <a:t> For long distance transport information, its difficult to solve the dispersion compensate for the traditional optical fiber. Its also hard to do practical experiment about this on photonic crystals. The COMSOL software is used for this experiment.  The structure is kept as  the traditional hexagonal photonic crystal fiber and the negative dispersion coefficient is obtained as larger as possible. This high negative dispersion coefficient will help to reduce the confinement  loss that exists in photonic crystal fibers.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5029200"/>
            <a:ext cx="5486400" cy="338138"/>
          </a:xfrm>
        </p:spPr>
        <p:txBody>
          <a:bodyPr>
            <a:normAutofit fontScale="90000"/>
          </a:bodyPr>
          <a:lstStyle/>
          <a:p>
            <a:r>
              <a:rPr lang="en-US" dirty="0" smtClean="0"/>
              <a:t> </a:t>
            </a:r>
            <a:endParaRPr lang="en-US" dirty="0"/>
          </a:p>
        </p:txBody>
      </p:sp>
      <p:pic>
        <p:nvPicPr>
          <p:cNvPr id="6" name="Picture Placeholder 5" descr="received_238932330288380.png"/>
          <p:cNvPicPr>
            <a:picLocks noGrp="1" noChangeAspect="1"/>
          </p:cNvPicPr>
          <p:nvPr>
            <p:ph type="pic" idx="1"/>
          </p:nvPr>
        </p:nvPicPr>
        <p:blipFill>
          <a:blip r:embed="rId2"/>
          <a:srcRect l="18000" t="8454"/>
          <a:stretch>
            <a:fillRect/>
          </a:stretch>
        </p:blipFill>
        <p:spPr>
          <a:xfrm>
            <a:off x="609600" y="685800"/>
            <a:ext cx="7739496" cy="3981917"/>
          </a:xfrm>
        </p:spPr>
      </p:pic>
      <p:sp>
        <p:nvSpPr>
          <p:cNvPr id="4" name="Text Placeholder 3"/>
          <p:cNvSpPr>
            <a:spLocks noGrp="1"/>
          </p:cNvSpPr>
          <p:nvPr>
            <p:ph type="body" sz="half" idx="2"/>
          </p:nvPr>
        </p:nvSpPr>
        <p:spPr/>
        <p:txBody>
          <a:bodyPr/>
          <a:lstStyle/>
          <a:p>
            <a:r>
              <a:rPr lang="en-US" dirty="0" smtClean="0"/>
              <a:t>Figure: Simulation model</a:t>
            </a:r>
            <a:endParaRPr lang="en-US" dirty="0"/>
          </a:p>
        </p:txBody>
      </p:sp>
      <p:sp>
        <p:nvSpPr>
          <p:cNvPr id="5" name="TextBox 4"/>
          <p:cNvSpPr txBox="1"/>
          <p:nvPr/>
        </p:nvSpPr>
        <p:spPr>
          <a:xfrm>
            <a:off x="1066800" y="304800"/>
            <a:ext cx="3476977" cy="400110"/>
          </a:xfrm>
          <a:prstGeom prst="rect">
            <a:avLst/>
          </a:prstGeom>
          <a:noFill/>
        </p:spPr>
        <p:txBody>
          <a:bodyPr wrap="none" rtlCol="0">
            <a:spAutoFit/>
          </a:bodyPr>
          <a:lstStyle/>
          <a:p>
            <a:r>
              <a:rPr lang="en-US" sz="2000" dirty="0" smtClean="0"/>
              <a:t>Simulation results of our group:</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endParaRPr lang="en-US" dirty="0"/>
          </a:p>
        </p:txBody>
      </p:sp>
      <p:pic>
        <p:nvPicPr>
          <p:cNvPr id="5" name="Picture Placeholder 4" descr="received_431898313999775.png"/>
          <p:cNvPicPr>
            <a:picLocks noGrp="1" noChangeAspect="1"/>
          </p:cNvPicPr>
          <p:nvPr>
            <p:ph type="pic" idx="1"/>
          </p:nvPr>
        </p:nvPicPr>
        <p:blipFill>
          <a:blip r:embed="rId2"/>
          <a:stretch>
            <a:fillRect/>
          </a:stretch>
        </p:blipFill>
        <p:spPr>
          <a:xfrm>
            <a:off x="1981200" y="1524000"/>
            <a:ext cx="5038725" cy="3076575"/>
          </a:xfrm>
        </p:spPr>
      </p:pic>
      <p:sp>
        <p:nvSpPr>
          <p:cNvPr id="4" name="Text Placeholder 3"/>
          <p:cNvSpPr>
            <a:spLocks noGrp="1"/>
          </p:cNvSpPr>
          <p:nvPr>
            <p:ph type="body" sz="half" idx="2"/>
          </p:nvPr>
        </p:nvSpPr>
        <p:spPr/>
        <p:txBody>
          <a:bodyPr>
            <a:normAutofit/>
          </a:bodyPr>
          <a:lstStyle/>
          <a:p>
            <a:r>
              <a:rPr lang="en-US" sz="2000" dirty="0" smtClean="0"/>
              <a:t>Materials used</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endParaRPr lang="en-US" dirty="0"/>
          </a:p>
        </p:txBody>
      </p:sp>
      <p:sp>
        <p:nvSpPr>
          <p:cNvPr id="6" name="Text Placeholder 5"/>
          <p:cNvSpPr>
            <a:spLocks noGrp="1"/>
          </p:cNvSpPr>
          <p:nvPr>
            <p:ph type="body" idx="1"/>
          </p:nvPr>
        </p:nvSpPr>
        <p:spPr/>
        <p:txBody>
          <a:bodyPr/>
          <a:lstStyle/>
          <a:p>
            <a:r>
              <a:rPr lang="en-US" dirty="0" smtClean="0"/>
              <a:t> </a:t>
            </a:r>
            <a:endParaRPr lang="en-US" dirty="0"/>
          </a:p>
        </p:txBody>
      </p:sp>
      <p:pic>
        <p:nvPicPr>
          <p:cNvPr id="10" name="Content Placeholder 9" descr="received_457614104725285.png"/>
          <p:cNvPicPr>
            <a:picLocks noGrp="1" noChangeAspect="1"/>
          </p:cNvPicPr>
          <p:nvPr>
            <p:ph sz="half" idx="2"/>
          </p:nvPr>
        </p:nvPicPr>
        <p:blipFill>
          <a:blip r:embed="rId2"/>
          <a:stretch>
            <a:fillRect/>
          </a:stretch>
        </p:blipFill>
        <p:spPr>
          <a:xfrm>
            <a:off x="276035" y="1030019"/>
            <a:ext cx="4040188" cy="2289711"/>
          </a:xfrm>
        </p:spPr>
      </p:pic>
      <p:sp>
        <p:nvSpPr>
          <p:cNvPr id="8" name="Text Placeholder 7"/>
          <p:cNvSpPr>
            <a:spLocks noGrp="1"/>
          </p:cNvSpPr>
          <p:nvPr>
            <p:ph type="body" sz="quarter" idx="3"/>
          </p:nvPr>
        </p:nvSpPr>
        <p:spPr/>
        <p:txBody>
          <a:bodyPr/>
          <a:lstStyle/>
          <a:p>
            <a:r>
              <a:rPr lang="en-US" dirty="0" smtClean="0"/>
              <a:t> </a:t>
            </a:r>
            <a:endParaRPr lang="en-US" dirty="0"/>
          </a:p>
        </p:txBody>
      </p:sp>
      <p:pic>
        <p:nvPicPr>
          <p:cNvPr id="11" name="Content Placeholder 10" descr="received_307335856493196.png"/>
          <p:cNvPicPr>
            <a:picLocks noGrp="1" noChangeAspect="1"/>
          </p:cNvPicPr>
          <p:nvPr>
            <p:ph sz="quarter" idx="4"/>
          </p:nvPr>
        </p:nvPicPr>
        <p:blipFill>
          <a:blip r:embed="rId3"/>
          <a:stretch>
            <a:fillRect/>
          </a:stretch>
        </p:blipFill>
        <p:spPr>
          <a:xfrm>
            <a:off x="4648073" y="990600"/>
            <a:ext cx="4041775" cy="2220666"/>
          </a:xfrm>
        </p:spPr>
      </p:pic>
      <p:sp>
        <p:nvSpPr>
          <p:cNvPr id="13" name="TextBox 12"/>
          <p:cNvSpPr txBox="1"/>
          <p:nvPr/>
        </p:nvSpPr>
        <p:spPr>
          <a:xfrm>
            <a:off x="1752600" y="4114800"/>
            <a:ext cx="5241115" cy="400110"/>
          </a:xfrm>
          <a:prstGeom prst="rect">
            <a:avLst/>
          </a:prstGeom>
          <a:noFill/>
        </p:spPr>
        <p:txBody>
          <a:bodyPr wrap="none" rtlCol="0">
            <a:spAutoFit/>
          </a:bodyPr>
          <a:lstStyle/>
          <a:p>
            <a:r>
              <a:rPr lang="en-US" sz="2000" dirty="0" smtClean="0"/>
              <a:t>Figure: electromagnetic waves, </a:t>
            </a:r>
            <a:r>
              <a:rPr lang="en-US" sz="2000" dirty="0" err="1" smtClean="0"/>
              <a:t>freuency</a:t>
            </a:r>
            <a:r>
              <a:rPr lang="en-US" sz="2000" dirty="0" smtClean="0"/>
              <a:t> domain</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Picture Placeholder 4" descr="received_639219339796150.png"/>
          <p:cNvPicPr>
            <a:picLocks noGrp="1" noChangeAspect="1"/>
          </p:cNvPicPr>
          <p:nvPr>
            <p:ph type="pic" idx="1"/>
          </p:nvPr>
        </p:nvPicPr>
        <p:blipFill>
          <a:blip r:embed="rId2"/>
          <a:srcRect/>
          <a:stretch>
            <a:fillRect/>
          </a:stretch>
        </p:blipFill>
        <p:spPr>
          <a:xfrm>
            <a:off x="1066800" y="518606"/>
            <a:ext cx="6705600" cy="4434499"/>
          </a:xfrm>
        </p:spPr>
      </p:pic>
      <p:sp>
        <p:nvSpPr>
          <p:cNvPr id="4" name="Text Placeholder 3"/>
          <p:cNvSpPr>
            <a:spLocks noGrp="1"/>
          </p:cNvSpPr>
          <p:nvPr>
            <p:ph type="body" sz="half" idx="2"/>
          </p:nvPr>
        </p:nvSpPr>
        <p:spPr/>
        <p:txBody>
          <a:bodyPr>
            <a:normAutofit/>
          </a:bodyPr>
          <a:lstStyle/>
          <a:p>
            <a:r>
              <a:rPr lang="en-US" sz="2000" dirty="0" smtClean="0"/>
              <a:t>Figure: mesh </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endParaRPr lang="en-US" dirty="0"/>
          </a:p>
        </p:txBody>
      </p:sp>
      <p:pic>
        <p:nvPicPr>
          <p:cNvPr id="5" name="Picture Placeholder 4" descr="received_2283453288538832.png"/>
          <p:cNvPicPr>
            <a:picLocks noGrp="1" noChangeAspect="1"/>
          </p:cNvPicPr>
          <p:nvPr>
            <p:ph type="pic" idx="1"/>
          </p:nvPr>
        </p:nvPicPr>
        <p:blipFill>
          <a:blip r:embed="rId2"/>
          <a:srcRect l="14092" r="14092"/>
          <a:stretch>
            <a:fillRect/>
          </a:stretch>
        </p:blipFill>
        <p:spPr/>
      </p:pic>
      <p:sp>
        <p:nvSpPr>
          <p:cNvPr id="4" name="Text Placeholder 3"/>
          <p:cNvSpPr>
            <a:spLocks noGrp="1"/>
          </p:cNvSpPr>
          <p:nvPr>
            <p:ph type="body" sz="half" idx="2"/>
          </p:nvPr>
        </p:nvSpPr>
        <p:spPr/>
        <p:txBody>
          <a:bodyPr>
            <a:normAutofit/>
          </a:bodyPr>
          <a:lstStyle/>
          <a:p>
            <a:r>
              <a:rPr lang="en-US" sz="3600" dirty="0" smtClean="0"/>
              <a:t>Figure: simulation result</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3124200"/>
            <a:ext cx="3074881" cy="795602"/>
          </a:xfrm>
          <a:prstGeom prst="rect">
            <a:avLst/>
          </a:prstGeom>
          <a:noFill/>
        </p:spPr>
        <p:txBody>
          <a:bodyPr wrap="none" rtlCol="0">
            <a:spAutoFit/>
          </a:bodyPr>
          <a:lstStyle/>
          <a:p>
            <a:r>
              <a:rPr lang="en-US" sz="4570" dirty="0" smtClean="0">
                <a:latin typeface="Aharoni" pitchFamily="2" charset="-79"/>
                <a:cs typeface="Aharoni" pitchFamily="2" charset="-79"/>
              </a:rPr>
              <a:t>Thank</a:t>
            </a:r>
            <a:r>
              <a:rPr lang="en-US" sz="4400" dirty="0" smtClean="0">
                <a:latin typeface="Aharoni" pitchFamily="2" charset="-79"/>
                <a:cs typeface="Aharoni" pitchFamily="2" charset="-79"/>
              </a:rPr>
              <a:t> You</a:t>
            </a:r>
            <a:endParaRPr lang="en-US" sz="4400" dirty="0">
              <a:latin typeface="Aharoni" pitchFamily="2" charset="-79"/>
              <a:cs typeface="Aharoni" pitchFamily="2"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152400"/>
            <a:ext cx="8382000" cy="6001643"/>
          </a:xfrm>
          <a:prstGeom prst="rect">
            <a:avLst/>
          </a:prstGeom>
          <a:noFill/>
        </p:spPr>
        <p:txBody>
          <a:bodyPr wrap="square" rtlCol="0">
            <a:spAutoFit/>
          </a:bodyPr>
          <a:lstStyle/>
          <a:p>
            <a:r>
              <a:rPr lang="en-US" sz="2400" dirty="0" smtClean="0"/>
              <a:t>Introduction: Photonic crystal fiber is a new kind of optical fiber based on the property of photonic crystals. Now, a photonic crystal is a periodic</a:t>
            </a:r>
            <a:r>
              <a:rPr lang="en-US" sz="2400" dirty="0"/>
              <a:t> </a:t>
            </a:r>
            <a:r>
              <a:rPr lang="en-US" sz="2400" dirty="0" smtClean="0"/>
              <a:t>optical nanostructure </a:t>
            </a:r>
            <a:r>
              <a:rPr lang="en-US" sz="2400" dirty="0"/>
              <a:t> that affects the motion of </a:t>
            </a:r>
            <a:r>
              <a:rPr lang="en-US" sz="2400" dirty="0" smtClean="0"/>
              <a:t>photons in </a:t>
            </a:r>
            <a:r>
              <a:rPr lang="en-US" sz="2400" dirty="0"/>
              <a:t>much the same way that ionic lattices affect electrons in </a:t>
            </a:r>
            <a:r>
              <a:rPr lang="en-US" sz="2400" dirty="0" smtClean="0"/>
              <a:t>solids. So it has the ability to </a:t>
            </a:r>
            <a:r>
              <a:rPr lang="en-US" sz="2400" dirty="0"/>
              <a:t>confine light in hollow cores </a:t>
            </a:r>
            <a:r>
              <a:rPr lang="en-US" sz="2400" dirty="0" smtClean="0"/>
              <a:t>which is not </a:t>
            </a:r>
            <a:r>
              <a:rPr lang="en-US" sz="2400" dirty="0"/>
              <a:t>possible in conventional optical </a:t>
            </a:r>
            <a:r>
              <a:rPr lang="en-US" sz="2400" dirty="0" smtClean="0"/>
              <a:t>fiber. As a result, photonic crystal fiber is taking  the place of conventional optical fiber and is showing us a brighter future in the field of optical fiber. Photonic </a:t>
            </a:r>
            <a:r>
              <a:rPr lang="en-US" sz="2400" dirty="0"/>
              <a:t>crystal fibers may be considered a subgroup of a more general class of </a:t>
            </a:r>
            <a:r>
              <a:rPr lang="en-US" sz="2400" dirty="0" err="1"/>
              <a:t>microstructured</a:t>
            </a:r>
            <a:r>
              <a:rPr lang="en-US" sz="2400" dirty="0"/>
              <a:t> optical fibers, where light is guided by structural modifications, and not only by refractive index differences</a:t>
            </a:r>
            <a:r>
              <a:rPr lang="en-US" sz="2400" dirty="0" smtClean="0"/>
              <a:t>. </a:t>
            </a:r>
            <a:r>
              <a:rPr lang="en-US" sz="2400" dirty="0"/>
              <a:t>photonic crystal fibers, have a cross-section (normally uniform along the fiber length) </a:t>
            </a:r>
            <a:r>
              <a:rPr lang="en-US" sz="2400" dirty="0" err="1"/>
              <a:t>microstructured</a:t>
            </a:r>
            <a:r>
              <a:rPr lang="en-US" sz="2400" dirty="0"/>
              <a:t> from one, two or more </a:t>
            </a:r>
            <a:r>
              <a:rPr lang="en-US" sz="2400" dirty="0" smtClean="0"/>
              <a:t>materials. They are arranged </a:t>
            </a:r>
            <a:r>
              <a:rPr lang="en-US" sz="2400" dirty="0"/>
              <a:t>periodically over much of the </a:t>
            </a:r>
            <a:r>
              <a:rPr lang="en-US" sz="2400" dirty="0" smtClean="0"/>
              <a:t>cross-section surrounding a core where light is guided.</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Figure: micrographs </a:t>
            </a:r>
            <a:r>
              <a:rPr lang="en-US" b="0" dirty="0"/>
              <a:t>of a photonic-crystal fiber </a:t>
            </a:r>
            <a:endParaRPr lang="en-US" dirty="0"/>
          </a:p>
        </p:txBody>
      </p:sp>
      <p:pic>
        <p:nvPicPr>
          <p:cNvPr id="5" name="Picture Placeholder 4" descr="Photonic-crystal-fiber-from-NRL.jpg"/>
          <p:cNvPicPr>
            <a:picLocks noGrp="1" noChangeAspect="1"/>
          </p:cNvPicPr>
          <p:nvPr>
            <p:ph type="pic" idx="1"/>
          </p:nvPr>
        </p:nvPicPr>
        <p:blipFill>
          <a:blip r:embed="rId2"/>
          <a:srcRect/>
          <a:stretch>
            <a:fillRect/>
          </a:stretch>
        </p:blipFill>
        <p:spPr>
          <a:xfrm>
            <a:off x="874769" y="612775"/>
            <a:ext cx="7321411" cy="4114800"/>
          </a:xfrm>
        </p:spPr>
      </p:pic>
      <p:sp>
        <p:nvSpPr>
          <p:cNvPr id="4" name="Text Placeholder 3"/>
          <p:cNvSpPr>
            <a:spLocks noGrp="1"/>
          </p:cNvSpPr>
          <p:nvPr>
            <p:ph type="body" sz="half" idx="2"/>
          </p:nvPr>
        </p:nvSpPr>
        <p:spPr/>
        <p:txBody>
          <a:bodyPr/>
          <a:lstStyle/>
          <a:p>
            <a:r>
              <a:rPr lang="en-US" dirty="0" smtClean="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t>
            </a:r>
            <a:br>
              <a:rPr lang="en-US" dirty="0" smtClean="0"/>
            </a:br>
            <a:r>
              <a:rPr lang="en-US" dirty="0"/>
              <a:t> </a:t>
            </a:r>
          </a:p>
        </p:txBody>
      </p:sp>
      <p:pic>
        <p:nvPicPr>
          <p:cNvPr id="6" name="Picture Placeholder 5" descr="cons.PNG"/>
          <p:cNvPicPr>
            <a:picLocks noGrp="1" noChangeAspect="1"/>
          </p:cNvPicPr>
          <p:nvPr>
            <p:ph type="pic" idx="1"/>
          </p:nvPr>
        </p:nvPicPr>
        <p:blipFill>
          <a:blip r:embed="rId2"/>
          <a:srcRect/>
          <a:stretch>
            <a:fillRect/>
          </a:stretch>
        </p:blipFill>
        <p:spPr>
          <a:xfrm>
            <a:off x="1676400" y="228600"/>
            <a:ext cx="5486400" cy="4495800"/>
          </a:xfrm>
        </p:spPr>
      </p:pic>
      <p:sp>
        <p:nvSpPr>
          <p:cNvPr id="5" name="Text Placeholder 4"/>
          <p:cNvSpPr>
            <a:spLocks noGrp="1"/>
          </p:cNvSpPr>
          <p:nvPr>
            <p:ph type="body" sz="half" idx="2"/>
          </p:nvPr>
        </p:nvSpPr>
        <p:spPr/>
        <p:txBody>
          <a:bodyPr>
            <a:normAutofit/>
          </a:bodyPr>
          <a:lstStyle/>
          <a:p>
            <a:r>
              <a:rPr lang="en-US" sz="2000" dirty="0" smtClean="0"/>
              <a:t>Figure: cross-section of a photonic crystal fiber</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381000"/>
            <a:ext cx="8534400" cy="5632311"/>
          </a:xfrm>
          <a:prstGeom prst="rect">
            <a:avLst/>
          </a:prstGeom>
          <a:noFill/>
        </p:spPr>
        <p:txBody>
          <a:bodyPr wrap="square" rtlCol="0">
            <a:spAutoFit/>
          </a:bodyPr>
          <a:lstStyle/>
          <a:p>
            <a:r>
              <a:rPr lang="en-US" sz="2400" dirty="0" smtClean="0"/>
              <a:t>Types of PCFs: </a:t>
            </a:r>
          </a:p>
          <a:p>
            <a:r>
              <a:rPr lang="en-US" sz="2400" dirty="0" smtClean="0"/>
              <a:t>Generally</a:t>
            </a:r>
            <a:r>
              <a:rPr lang="en-US" sz="2400" dirty="0"/>
              <a:t>, </a:t>
            </a:r>
            <a:r>
              <a:rPr lang="en-US" sz="2400" dirty="0" smtClean="0"/>
              <a:t>photonic optica</a:t>
            </a:r>
            <a:r>
              <a:rPr lang="en-US" sz="2400" dirty="0"/>
              <a:t>l</a:t>
            </a:r>
            <a:r>
              <a:rPr lang="en-US" sz="2400" dirty="0" smtClean="0"/>
              <a:t> </a:t>
            </a:r>
            <a:r>
              <a:rPr lang="en-US" sz="2400" dirty="0"/>
              <a:t>fibers are constructed by the same methods as </a:t>
            </a:r>
            <a:r>
              <a:rPr lang="en-US" sz="2400" dirty="0" smtClean="0"/>
              <a:t>the conventional optical fibers. But they can be divided into two modes of  operation</a:t>
            </a:r>
            <a:r>
              <a:rPr lang="en-US" sz="2400" dirty="0"/>
              <a:t>, according to their </a:t>
            </a:r>
            <a:r>
              <a:rPr lang="en-US" sz="2400" dirty="0" smtClean="0"/>
              <a:t>mechanism. The first one is </a:t>
            </a:r>
            <a:r>
              <a:rPr lang="en-US" sz="2400" dirty="0"/>
              <a:t>with a solid core, or a core with a higher average index </a:t>
            </a:r>
            <a:r>
              <a:rPr lang="en-US" sz="2400" dirty="0" smtClean="0"/>
              <a:t> which </a:t>
            </a:r>
            <a:r>
              <a:rPr lang="en-US" sz="2400" dirty="0"/>
              <a:t>can operate on the same index-guiding principle as conventional optical fiber </a:t>
            </a:r>
            <a:r>
              <a:rPr lang="en-US" sz="2400" dirty="0" smtClean="0"/>
              <a:t>. But t</a:t>
            </a:r>
            <a:r>
              <a:rPr lang="en-US" sz="2400" dirty="0"/>
              <a:t>hey can have a much higher effective- refractive index contrast between core and </a:t>
            </a:r>
            <a:r>
              <a:rPr lang="en-US" sz="2400" dirty="0" smtClean="0"/>
              <a:t>cladding. And so </a:t>
            </a:r>
            <a:r>
              <a:rPr lang="en-US" sz="2400" dirty="0"/>
              <a:t> can have much stronger confinement for applications in nonlinear optical </a:t>
            </a:r>
            <a:r>
              <a:rPr lang="en-US" sz="2400" dirty="0" smtClean="0"/>
              <a:t>devices. And the second one is hollow core PCFs  which enables the guidance of the light in the hollow core with lower attenuation than in the solid core. </a:t>
            </a:r>
          </a:p>
          <a:p>
            <a:r>
              <a:rPr lang="en-US" sz="2400" dirty="0" smtClean="0"/>
              <a:t>There are also 1-D PCFs which is also called </a:t>
            </a:r>
            <a:r>
              <a:rPr lang="en-US" sz="2400" dirty="0" err="1" smtClean="0"/>
              <a:t>bragg</a:t>
            </a:r>
            <a:r>
              <a:rPr lang="en-US" sz="2400" dirty="0" smtClean="0"/>
              <a:t> fiber and 2-D PCFs  (index guiding photonic crystal fiber) and 3-D PCFs are also available.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endParaRPr lang="en-US" dirty="0"/>
          </a:p>
        </p:txBody>
      </p:sp>
      <p:pic>
        <p:nvPicPr>
          <p:cNvPr id="5" name="Picture Placeholder 4" descr="Capture sf.PNG"/>
          <p:cNvPicPr>
            <a:picLocks noGrp="1" noChangeAspect="1"/>
          </p:cNvPicPr>
          <p:nvPr>
            <p:ph type="pic" idx="1"/>
          </p:nvPr>
        </p:nvPicPr>
        <p:blipFill>
          <a:blip r:embed="rId2"/>
          <a:stretch>
            <a:fillRect/>
          </a:stretch>
        </p:blipFill>
        <p:spPr>
          <a:xfrm>
            <a:off x="1524000" y="612774"/>
            <a:ext cx="6629400" cy="3883025"/>
          </a:xfrm>
        </p:spPr>
      </p:pic>
      <p:sp>
        <p:nvSpPr>
          <p:cNvPr id="4" name="Text Placeholder 3"/>
          <p:cNvSpPr>
            <a:spLocks noGrp="1"/>
          </p:cNvSpPr>
          <p:nvPr>
            <p:ph type="body" sz="half" idx="2"/>
          </p:nvPr>
        </p:nvSpPr>
        <p:spPr/>
        <p:txBody>
          <a:bodyPr/>
          <a:lstStyle/>
          <a:p>
            <a:r>
              <a:rPr lang="en-US" i="1" dirty="0" smtClean="0"/>
              <a:t>Figure:  (left) Solid-core and (right) hollow-core fiber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endParaRPr lang="en-US" dirty="0"/>
          </a:p>
        </p:txBody>
      </p:sp>
      <p:pic>
        <p:nvPicPr>
          <p:cNvPr id="5" name="Picture Placeholder 4" descr="Capture.PNG"/>
          <p:cNvPicPr>
            <a:picLocks noGrp="1" noChangeAspect="1"/>
          </p:cNvPicPr>
          <p:nvPr>
            <p:ph type="pic" idx="1"/>
          </p:nvPr>
        </p:nvPicPr>
        <p:blipFill>
          <a:blip r:embed="rId2"/>
          <a:srcRect t="2900"/>
          <a:stretch>
            <a:fillRect/>
          </a:stretch>
        </p:blipFill>
        <p:spPr>
          <a:xfrm>
            <a:off x="1792288" y="761999"/>
            <a:ext cx="5486400" cy="4191001"/>
          </a:xfrm>
        </p:spPr>
      </p:pic>
      <p:sp>
        <p:nvSpPr>
          <p:cNvPr id="4" name="Text Placeholder 3"/>
          <p:cNvSpPr>
            <a:spLocks noGrp="1"/>
          </p:cNvSpPr>
          <p:nvPr>
            <p:ph type="body" sz="half" idx="2"/>
          </p:nvPr>
        </p:nvSpPr>
        <p:spPr/>
        <p:txBody>
          <a:bodyPr>
            <a:normAutofit/>
          </a:bodyPr>
          <a:lstStyle/>
          <a:p>
            <a:r>
              <a:rPr lang="en-US" sz="2000" dirty="0" smtClean="0"/>
              <a:t>figure: (up) index guiding PCF (2-D PCF)</a:t>
            </a:r>
          </a:p>
          <a:p>
            <a:r>
              <a:rPr lang="en-US" sz="2000" dirty="0" smtClean="0"/>
              <a:t>              (down) </a:t>
            </a:r>
            <a:r>
              <a:rPr lang="en-US" sz="2000" dirty="0" err="1" smtClean="0"/>
              <a:t>bragg</a:t>
            </a:r>
            <a:r>
              <a:rPr lang="en-US" sz="2000" dirty="0" smtClean="0"/>
              <a:t> fiber (1-D PCF)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458200" cy="4524315"/>
          </a:xfrm>
          <a:prstGeom prst="rect">
            <a:avLst/>
          </a:prstGeom>
          <a:noFill/>
        </p:spPr>
        <p:txBody>
          <a:bodyPr wrap="square" rtlCol="0">
            <a:spAutoFit/>
          </a:bodyPr>
          <a:lstStyle/>
          <a:p>
            <a:r>
              <a:rPr lang="en-US" sz="2400" dirty="0" smtClean="0"/>
              <a:t>Different  uses of </a:t>
            </a:r>
            <a:r>
              <a:rPr lang="en-US" sz="2400" dirty="0" err="1" smtClean="0"/>
              <a:t>pcf</a:t>
            </a:r>
            <a:r>
              <a:rPr lang="en-US" sz="2400" dirty="0" smtClean="0"/>
              <a:t>:</a:t>
            </a:r>
          </a:p>
          <a:p>
            <a:r>
              <a:rPr lang="en-US" sz="2400" dirty="0" smtClean="0"/>
              <a:t> Photonic crystal fibers have recently become  commercially available to support  a rapidly growing range of applications. The uses are:</a:t>
            </a:r>
          </a:p>
          <a:p>
            <a:pPr marL="457200" indent="-457200">
              <a:buAutoNum type="arabicPeriod"/>
            </a:pPr>
            <a:r>
              <a:rPr lang="en-US" sz="2400" dirty="0" smtClean="0"/>
              <a:t>Used in fiber optic communication.</a:t>
            </a:r>
          </a:p>
          <a:p>
            <a:pPr marL="457200" indent="-457200">
              <a:buAutoNum type="arabicPeriod"/>
            </a:pPr>
            <a:r>
              <a:rPr lang="en-US" sz="2400" dirty="0" smtClean="0"/>
              <a:t>Photonic crystal fiber lasers.</a:t>
            </a:r>
          </a:p>
          <a:p>
            <a:pPr marL="457200" indent="-457200">
              <a:buAutoNum type="arabicPeriod"/>
            </a:pPr>
            <a:r>
              <a:rPr lang="en-US" sz="2400" dirty="0" smtClean="0"/>
              <a:t>Used as humidity sensor.</a:t>
            </a:r>
          </a:p>
          <a:p>
            <a:pPr marL="457200" indent="-457200">
              <a:buAutoNum type="arabicPeriod"/>
            </a:pPr>
            <a:r>
              <a:rPr lang="en-US" sz="2400" dirty="0" smtClean="0"/>
              <a:t>Used as pH sensor.</a:t>
            </a:r>
          </a:p>
          <a:p>
            <a:pPr marL="457200" indent="-457200">
              <a:buAutoNum type="arabicPeriod"/>
            </a:pPr>
            <a:r>
              <a:rPr lang="en-US" sz="2400" dirty="0" smtClean="0"/>
              <a:t>Used in non linear devices.</a:t>
            </a:r>
          </a:p>
          <a:p>
            <a:pPr marL="457200" indent="-457200">
              <a:buAutoNum type="arabicPeriod"/>
            </a:pPr>
            <a:r>
              <a:rPr lang="en-US" sz="2400" dirty="0" err="1" smtClean="0"/>
              <a:t>Pcf’s</a:t>
            </a:r>
            <a:r>
              <a:rPr lang="en-US" sz="2400" dirty="0" smtClean="0"/>
              <a:t> are used where high power transmission is required.</a:t>
            </a:r>
          </a:p>
          <a:p>
            <a:pPr marL="457200" indent="-457200">
              <a:buAutoNum type="arabicPeriod"/>
            </a:pPr>
            <a:r>
              <a:rPr lang="en-US" sz="2400" dirty="0" smtClean="0"/>
              <a:t>Used in highly sensitive gas sensors.</a:t>
            </a: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534400" cy="5632311"/>
          </a:xfrm>
          <a:prstGeom prst="rect">
            <a:avLst/>
          </a:prstGeom>
          <a:noFill/>
        </p:spPr>
        <p:txBody>
          <a:bodyPr wrap="square" rtlCol="0">
            <a:spAutoFit/>
          </a:bodyPr>
          <a:lstStyle/>
          <a:p>
            <a:r>
              <a:rPr lang="en-US" sz="2400" dirty="0" smtClean="0"/>
              <a:t>Advantages of using photonic crystal fiber:</a:t>
            </a:r>
          </a:p>
          <a:p>
            <a:r>
              <a:rPr lang="en-US" sz="2400" dirty="0" smtClean="0"/>
              <a:t>Photonic crystal fibers have become very popular by overcoming many of the limitations of the conventional optical fibers. Among many of the advantages of using </a:t>
            </a:r>
            <a:r>
              <a:rPr lang="en-US" sz="2400" dirty="0" err="1" smtClean="0"/>
              <a:t>pcf</a:t>
            </a:r>
            <a:r>
              <a:rPr lang="en-US" sz="2400" dirty="0" smtClean="0"/>
              <a:t>, some are:</a:t>
            </a:r>
          </a:p>
          <a:p>
            <a:pPr marL="457200" indent="-457200">
              <a:buAutoNum type="arabicPeriod"/>
            </a:pPr>
            <a:r>
              <a:rPr lang="en-US" sz="2400" dirty="0" smtClean="0"/>
              <a:t>PCFs with larger cores may carry more power than conventional fibers. </a:t>
            </a:r>
          </a:p>
          <a:p>
            <a:pPr marL="457200" indent="-457200">
              <a:buAutoNum type="arabicPeriod"/>
            </a:pPr>
            <a:r>
              <a:rPr lang="en-US" sz="2400" dirty="0" smtClean="0"/>
              <a:t>It has smaller attenuation than with fiber with solid core.</a:t>
            </a:r>
          </a:p>
          <a:p>
            <a:pPr marL="457200" indent="-457200">
              <a:buAutoNum type="arabicPeriod"/>
            </a:pPr>
            <a:r>
              <a:rPr lang="en-US" sz="2400" dirty="0" smtClean="0"/>
              <a:t>Larger contrast available for effective-index guidance. </a:t>
            </a:r>
          </a:p>
          <a:p>
            <a:pPr marL="457200" indent="-457200">
              <a:buAutoNum type="arabicPeriod"/>
            </a:pPr>
            <a:r>
              <a:rPr lang="en-US" sz="2400" dirty="0" smtClean="0"/>
              <a:t>It’s attenuation effects are better than the conventional fibers.</a:t>
            </a:r>
          </a:p>
          <a:p>
            <a:pPr marL="457200" indent="-457200">
              <a:buAutoNum type="arabicPeriod"/>
            </a:pPr>
            <a:r>
              <a:rPr lang="en-US" sz="2400" dirty="0" smtClean="0"/>
              <a:t>Size of air holes may be tuned to shift point of zero dispersion into visible range of the light. </a:t>
            </a:r>
            <a:endParaRPr lang="en-US" sz="2400" dirty="0"/>
          </a:p>
          <a:p>
            <a:r>
              <a:rPr lang="en-US" sz="2400" dirty="0" smtClean="0"/>
              <a:t>6.    In </a:t>
            </a:r>
            <a:r>
              <a:rPr lang="en-US" sz="2400" dirty="0" err="1" smtClean="0"/>
              <a:t>pcf</a:t>
            </a:r>
            <a:r>
              <a:rPr lang="en-US" sz="2400" dirty="0" smtClean="0"/>
              <a:t>, light is trapped in the core which provides much better      	wave guidance to photons.</a:t>
            </a:r>
          </a:p>
          <a:p>
            <a:r>
              <a:rPr lang="en-US" sz="2400" dirty="0" smtClean="0"/>
              <a:t>7.   The </a:t>
            </a:r>
            <a:r>
              <a:rPr lang="en-US" sz="2400" dirty="0" err="1" smtClean="0"/>
              <a:t>polymersused</a:t>
            </a:r>
            <a:r>
              <a:rPr lang="en-US" sz="2400" dirty="0" smtClean="0"/>
              <a:t> in </a:t>
            </a:r>
            <a:r>
              <a:rPr lang="en-US" sz="2400" dirty="0" err="1" smtClean="0"/>
              <a:t>pcf</a:t>
            </a:r>
            <a:r>
              <a:rPr lang="en-US" sz="2400" dirty="0" smtClean="0"/>
              <a:t> </a:t>
            </a:r>
            <a:r>
              <a:rPr lang="en-US" sz="2400" dirty="0" err="1" smtClean="0"/>
              <a:t>provies</a:t>
            </a:r>
            <a:r>
              <a:rPr lang="en-US" sz="2400" dirty="0" smtClean="0"/>
              <a:t> a flexible fiber than </a:t>
            </a:r>
            <a:r>
              <a:rPr lang="en-US" sz="2400" smtClean="0"/>
              <a:t>traditional 	optical </a:t>
            </a:r>
            <a:r>
              <a:rPr lang="en-US" sz="2400" dirty="0" smtClean="0"/>
              <a:t>fiber.</a:t>
            </a:r>
            <a:r>
              <a:rPr lang="en-US" sz="2400" dirty="0" smtClean="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TotalTime>
  <Words>492</Words>
  <Application>Microsoft Office PowerPoint</Application>
  <PresentationFormat>On-screen Show (4:3)</PresentationFormat>
  <Paragraphs>62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Aharoni</vt:lpstr>
      <vt:lpstr>Arial</vt:lpstr>
      <vt:lpstr>Calibri</vt:lpstr>
      <vt:lpstr>Office Theme</vt:lpstr>
      <vt:lpstr>Study of the Structure of Photonic Crystal Fiber</vt:lpstr>
      <vt:lpstr>PowerPoint Presentation</vt:lpstr>
      <vt:lpstr>Figure: micrographs of a photonic-crystal fiber </vt:lpstr>
      <vt:lpstr>    </vt:lpstr>
      <vt:lpstr>PowerPoint Presentation</vt:lpstr>
      <vt:lpstr>   </vt:lpstr>
      <vt:lpstr>   </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Photonic Crystal Fiber</dc:title>
  <dc:creator>dell</dc:creator>
  <cp:lastModifiedBy>sadmanrcc2511@gmail.com</cp:lastModifiedBy>
  <cp:revision>49</cp:revision>
  <dcterms:created xsi:type="dcterms:W3CDTF">2018-08-14T19:33:04Z</dcterms:created>
  <dcterms:modified xsi:type="dcterms:W3CDTF">2018-08-16T07:43:28Z</dcterms:modified>
</cp:coreProperties>
</file>