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1" r:id="rId5"/>
    <p:sldId id="270" r:id="rId6"/>
    <p:sldId id="260" r:id="rId7"/>
    <p:sldId id="261" r:id="rId8"/>
    <p:sldId id="264" r:id="rId9"/>
    <p:sldId id="267" r:id="rId10"/>
    <p:sldId id="265" r:id="rId11"/>
    <p:sldId id="272" r:id="rId12"/>
    <p:sldId id="262" r:id="rId13"/>
    <p:sldId id="263" r:id="rId14"/>
    <p:sldId id="268" r:id="rId15"/>
    <p:sldId id="269"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C70AE7-DFAA-41AA-B884-6F194831BB3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70AE7-DFAA-41AA-B884-6F194831BB3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70AE7-DFAA-41AA-B884-6F194831BB3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70AE7-DFAA-41AA-B884-6F194831BB3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70AE7-DFAA-41AA-B884-6F194831BB3D}"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C70AE7-DFAA-41AA-B884-6F194831BB3D}"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C70AE7-DFAA-41AA-B884-6F194831BB3D}"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C70AE7-DFAA-41AA-B884-6F194831BB3D}"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70AE7-DFAA-41AA-B884-6F194831BB3D}"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70AE7-DFAA-41AA-B884-6F194831BB3D}"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70AE7-DFAA-41AA-B884-6F194831BB3D}"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2FE9F-34BE-4319-B8BB-983BCF9F4B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70AE7-DFAA-41AA-B884-6F194831BB3D}" type="datetimeFigureOut">
              <a:rPr lang="en-US" smtClean="0"/>
              <a:t>10/10/2018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2FE9F-34BE-4319-B8BB-983BCF9F4BD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hotonic_crystal" TargetMode="External"/><Relationship Id="rId2" Type="http://schemas.openxmlformats.org/officeDocument/2006/relationships/hyperlink" Target="https://en.wikipedia.org/wiki/Optical_fiber"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Terahertz_radi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Terahertz </a:t>
            </a:r>
            <a:r>
              <a:rPr lang="en-US" dirty="0" smtClean="0"/>
              <a:t>frequency </a:t>
            </a:r>
            <a:r>
              <a:rPr lang="en-US" dirty="0" smtClean="0"/>
              <a:t>generation using Photonic Crystal Fiber</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Submitted by</a:t>
            </a:r>
          </a:p>
          <a:p>
            <a:pPr marL="514350" indent="-514350">
              <a:buAutoNum type="arabicPeriod"/>
            </a:pPr>
            <a:r>
              <a:rPr lang="en-US" dirty="0" err="1" smtClean="0"/>
              <a:t>Moumita</a:t>
            </a:r>
            <a:r>
              <a:rPr lang="en-US" dirty="0" smtClean="0"/>
              <a:t> Khan, 160021137</a:t>
            </a:r>
          </a:p>
          <a:p>
            <a:pPr marL="514350" indent="-514350">
              <a:buAutoNum type="arabicPeriod"/>
            </a:pPr>
            <a:r>
              <a:rPr lang="en-US" dirty="0" err="1" smtClean="0"/>
              <a:t>Thasin</a:t>
            </a:r>
            <a:r>
              <a:rPr lang="en-US" dirty="0" smtClean="0"/>
              <a:t> </a:t>
            </a:r>
            <a:r>
              <a:rPr lang="en-US" dirty="0" err="1" smtClean="0"/>
              <a:t>Abedin</a:t>
            </a:r>
            <a:r>
              <a:rPr lang="en-US" dirty="0" smtClean="0"/>
              <a:t>, 160021139</a:t>
            </a:r>
          </a:p>
          <a:p>
            <a:pPr marL="514350" indent="-514350">
              <a:buAutoNum type="arabicPeriod"/>
            </a:pPr>
            <a:r>
              <a:rPr lang="en-US" dirty="0" err="1" smtClean="0"/>
              <a:t>Sadman</a:t>
            </a:r>
            <a:r>
              <a:rPr lang="en-US" dirty="0" smtClean="0"/>
              <a:t> Sadat </a:t>
            </a:r>
            <a:r>
              <a:rPr lang="en-US" dirty="0" err="1" smtClean="0"/>
              <a:t>Showmik</a:t>
            </a:r>
            <a:r>
              <a:rPr lang="en-US" dirty="0" smtClean="0"/>
              <a:t>, 160021161</a:t>
            </a:r>
          </a:p>
          <a:p>
            <a:pPr marL="514350" indent="-514350"/>
            <a:r>
              <a:rPr lang="en-US" dirty="0" smtClean="0"/>
              <a:t>Advisor: Reza Khan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terahertz spectrum</a:t>
            </a:r>
            <a:endParaRPr lang="en-US" dirty="0"/>
          </a:p>
        </p:txBody>
      </p:sp>
      <p:sp>
        <p:nvSpPr>
          <p:cNvPr id="3" name="Content Placeholder 2"/>
          <p:cNvSpPr>
            <a:spLocks noGrp="1"/>
          </p:cNvSpPr>
          <p:nvPr>
            <p:ph idx="1"/>
          </p:nvPr>
        </p:nvSpPr>
        <p:spPr/>
        <p:txBody>
          <a:bodyPr>
            <a:noAutofit/>
          </a:bodyPr>
          <a:lstStyle/>
          <a:p>
            <a:r>
              <a:rPr lang="en-US" sz="3600" dirty="0" smtClean="0"/>
              <a:t>The terahertz spectroscopy is used to detect  explosives and toxic agents  besides detecting illicit drugs like opiates, ecstasy and cocaine.</a:t>
            </a:r>
            <a:r>
              <a:rPr lang="en-US" sz="3600" dirty="0"/>
              <a:t> </a:t>
            </a:r>
            <a:r>
              <a:rPr lang="en-US" sz="3600" dirty="0" smtClean="0"/>
              <a:t>Terahertz </a:t>
            </a:r>
            <a:r>
              <a:rPr lang="en-US" sz="3600" dirty="0" smtClean="0"/>
              <a:t>spectroscopy is also used in </a:t>
            </a:r>
            <a:r>
              <a:rPr lang="en-US" sz="3600" dirty="0"/>
              <a:t>developing and producing pharmaceutical </a:t>
            </a:r>
            <a:r>
              <a:rPr lang="en-US" sz="3600" dirty="0" smtClean="0"/>
              <a:t>drugs. Not only these, the </a:t>
            </a:r>
            <a:r>
              <a:rPr lang="en-US" sz="3600" dirty="0"/>
              <a:t>quality of food that is in air-tight packages can also be tested by this </a:t>
            </a:r>
            <a:r>
              <a:rPr lang="en-US" sz="3600" dirty="0" smtClean="0"/>
              <a:t>radiation. </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Placeholder 4" descr="hj.PNG"/>
          <p:cNvPicPr>
            <a:picLocks noGrp="1" noChangeAspect="1"/>
          </p:cNvPicPr>
          <p:nvPr>
            <p:ph type="pic" idx="1"/>
          </p:nvPr>
        </p:nvPicPr>
        <p:blipFill>
          <a:blip r:embed="rId2"/>
          <a:srcRect/>
          <a:stretch>
            <a:fillRect/>
          </a:stretch>
        </p:blipFill>
        <p:spPr>
          <a:xfrm>
            <a:off x="304799" y="612775"/>
            <a:ext cx="8798273" cy="4114800"/>
          </a:xfrm>
        </p:spPr>
      </p:pic>
      <p:sp>
        <p:nvSpPr>
          <p:cNvPr id="4" name="Text Placeholder 3"/>
          <p:cNvSpPr>
            <a:spLocks noGrp="1"/>
          </p:cNvSpPr>
          <p:nvPr>
            <p:ph type="body" sz="half" idx="2"/>
          </p:nvPr>
        </p:nvSpPr>
        <p:spPr>
          <a:xfrm>
            <a:off x="1752600" y="4876800"/>
            <a:ext cx="5486400" cy="804862"/>
          </a:xfrm>
        </p:spPr>
        <p:txBody>
          <a:bodyPr>
            <a:normAutofit fontScale="85000" lnSpcReduction="20000"/>
          </a:bodyPr>
          <a:lstStyle/>
          <a:p>
            <a:r>
              <a:rPr lang="en-US" sz="3200" dirty="0" smtClean="0"/>
              <a:t>Terahertz technology used for identification of chemical samples</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Pcf</a:t>
            </a:r>
            <a:r>
              <a:rPr lang="en-US" dirty="0" smtClean="0"/>
              <a:t> and terahertz radiation</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There are two kinds of photonic crystal fibers (solid core and hollow core). Now, solid-core </a:t>
            </a:r>
            <a:r>
              <a:rPr lang="en-US" sz="2800" dirty="0"/>
              <a:t>PCFs experience large material loss that is not suitable for terahertz signal transmission, while hollow-core PCFs limit electromagnetic waves to short propagation distances and have high bending losses that are inversely proportional to the diameter and bending radius of the fiber. Because these undesirable features have slowed the acceptance of solid- and hollow-core PCFs, porous-core fibers have been developed.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terahertz radiation</a:t>
            </a:r>
            <a:endParaRPr lang="en-US" dirty="0"/>
          </a:p>
        </p:txBody>
      </p:sp>
      <p:sp>
        <p:nvSpPr>
          <p:cNvPr id="3" name="Content Placeholder 2"/>
          <p:cNvSpPr>
            <a:spLocks noGrp="1"/>
          </p:cNvSpPr>
          <p:nvPr>
            <p:ph idx="1"/>
          </p:nvPr>
        </p:nvSpPr>
        <p:spPr/>
        <p:txBody>
          <a:bodyPr>
            <a:normAutofit lnSpcReduction="10000"/>
          </a:bodyPr>
          <a:lstStyle/>
          <a:p>
            <a:r>
              <a:rPr lang="en-US" sz="2800" dirty="0"/>
              <a:t>Identify skin cancers too small to see with the naked eye</a:t>
            </a:r>
          </a:p>
          <a:p>
            <a:r>
              <a:rPr lang="en-US" sz="2800" dirty="0"/>
              <a:t>Many of the complex organic chemicals used in explosives absorb terahertz radiation at particular frequencies, creating a "signature" that detectors can read</a:t>
            </a:r>
          </a:p>
          <a:p>
            <a:r>
              <a:rPr lang="en-US" sz="2800" dirty="0"/>
              <a:t>Because higher frequencies can carry more bandwidth, terahertz signals could make a sort of super-Bluetooth that could transfer an entire high-definition movie wirelessly in a few seconds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measures</a:t>
            </a:r>
            <a:endParaRPr lang="en-US" dirty="0"/>
          </a:p>
        </p:txBody>
      </p:sp>
      <p:sp>
        <p:nvSpPr>
          <p:cNvPr id="3" name="Content Placeholder 2"/>
          <p:cNvSpPr>
            <a:spLocks noGrp="1"/>
          </p:cNvSpPr>
          <p:nvPr>
            <p:ph idx="1"/>
          </p:nvPr>
        </p:nvSpPr>
        <p:spPr/>
        <p:txBody>
          <a:bodyPr>
            <a:normAutofit/>
          </a:bodyPr>
          <a:lstStyle/>
          <a:p>
            <a:r>
              <a:rPr lang="en-US" dirty="0"/>
              <a:t>The terahertz region is between the radio frequency region and the optical region generally associated with </a:t>
            </a:r>
            <a:r>
              <a:rPr lang="en-US" dirty="0" smtClean="0"/>
              <a:t>lasers.</a:t>
            </a:r>
            <a:r>
              <a:rPr lang="en-US" dirty="0"/>
              <a:t> Both the IEEE RF safety </a:t>
            </a:r>
            <a:r>
              <a:rPr lang="en-US" dirty="0" smtClean="0"/>
              <a:t>standard</a:t>
            </a:r>
            <a:r>
              <a:rPr lang="en-US" dirty="0"/>
              <a:t> and the ANSI Laser safety </a:t>
            </a:r>
            <a:r>
              <a:rPr lang="en-US" dirty="0" smtClean="0"/>
              <a:t>standard</a:t>
            </a:r>
            <a:r>
              <a:rPr lang="en-US" dirty="0"/>
              <a:t> have limits into the terahertz </a:t>
            </a:r>
            <a:r>
              <a:rPr lang="en-US" dirty="0" smtClean="0"/>
              <a:t>region.</a:t>
            </a:r>
            <a:r>
              <a:rPr lang="en-US" dirty="0"/>
              <a:t>  Research is underway to collect data to populate this region of the spectrum and validate safety </a:t>
            </a:r>
            <a:r>
              <a:rPr lang="en-US" dirty="0" smtClean="0"/>
              <a:t>limits.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endParaRPr lang="en-US" dirty="0"/>
          </a:p>
        </p:txBody>
      </p:sp>
      <p:sp>
        <p:nvSpPr>
          <p:cNvPr id="3" name="Content Placeholder 2"/>
          <p:cNvSpPr>
            <a:spLocks noGrp="1"/>
          </p:cNvSpPr>
          <p:nvPr>
            <p:ph idx="1"/>
          </p:nvPr>
        </p:nvSpPr>
        <p:spPr>
          <a:xfrm>
            <a:off x="533400" y="1295400"/>
            <a:ext cx="8229600" cy="4525963"/>
          </a:xfrm>
        </p:spPr>
        <p:txBody>
          <a:bodyPr>
            <a:noAutofit/>
          </a:bodyPr>
          <a:lstStyle/>
          <a:p>
            <a:pPr>
              <a:buNone/>
            </a:pPr>
            <a:r>
              <a:rPr lang="en-US" sz="2800" dirty="0" smtClean="0"/>
              <a:t>Although there has been enormous progress in the construction of sources and detectors of terahertz radiation, there are some limitations too. Some of them are:</a:t>
            </a:r>
          </a:p>
          <a:p>
            <a:pPr>
              <a:buNone/>
            </a:pPr>
            <a:r>
              <a:rPr lang="en-US" sz="2800" dirty="0" smtClean="0"/>
              <a:t>1. detecting terahertz signals is difficult because blackbody radiation at room temperatures is strong at terahertz frequencies.</a:t>
            </a:r>
          </a:p>
          <a:p>
            <a:pPr>
              <a:buNone/>
            </a:pPr>
            <a:r>
              <a:rPr lang="en-US" sz="2800" dirty="0" smtClean="0"/>
              <a:t>2. The big concern for THz imaging is atmospheric transmission. The atmospheric attenuation of the THz domain is much more severe than in the other spectral regions, such as infrared and visible-light regions.</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914400"/>
            <a:ext cx="8229600" cy="4525963"/>
          </a:xfrm>
        </p:spPr>
        <p:txBody>
          <a:bodyPr>
            <a:normAutofit/>
          </a:bodyPr>
          <a:lstStyle/>
          <a:p>
            <a:pPr>
              <a:buNone/>
            </a:pPr>
            <a:r>
              <a:rPr lang="en-US" sz="3600" dirty="0" smtClean="0"/>
              <a:t>3. selection of appropriate optics in imaging systems is hard in terahertz imaging system.</a:t>
            </a:r>
          </a:p>
          <a:p>
            <a:pPr>
              <a:buNone/>
            </a:pPr>
            <a:r>
              <a:rPr lang="en-US" sz="3600" dirty="0" smtClean="0"/>
              <a:t>Despite the limitations, terahertz radiation is helping in the field of science in a great way. </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Terahertz technology market</a:t>
            </a:r>
            <a:endParaRPr lang="en-US" dirty="0"/>
          </a:p>
        </p:txBody>
      </p:sp>
      <p:sp>
        <p:nvSpPr>
          <p:cNvPr id="3" name="Content Placeholder 2"/>
          <p:cNvSpPr>
            <a:spLocks noGrp="1"/>
          </p:cNvSpPr>
          <p:nvPr>
            <p:ph idx="1"/>
          </p:nvPr>
        </p:nvSpPr>
        <p:spPr/>
        <p:txBody>
          <a:bodyPr>
            <a:normAutofit/>
          </a:bodyPr>
          <a:lstStyle/>
          <a:p>
            <a:r>
              <a:rPr lang="en-US" sz="2800" dirty="0"/>
              <a:t>Over the past two decades, terahertz technology has been witnessing significant advancements on the scientific front.   The energy carried by terahertz radiation is low enough to pose no risk to any object </a:t>
            </a:r>
            <a:r>
              <a:rPr lang="en-US" sz="2800" dirty="0" smtClean="0"/>
              <a:t>under</a:t>
            </a:r>
            <a:r>
              <a:rPr lang="en-US" sz="2800" dirty="0"/>
              <a:t> </a:t>
            </a:r>
            <a:r>
              <a:rPr lang="en-US" sz="2800" dirty="0" smtClean="0"/>
              <a:t>investigation. Many </a:t>
            </a:r>
            <a:r>
              <a:rPr lang="en-US" sz="2800" dirty="0"/>
              <a:t>manufacturers are currently focused on developing new devices that can send and receive radiation of terahertz frequency range</a:t>
            </a:r>
            <a:r>
              <a:rPr lang="en-US" sz="2800" dirty="0" smtClean="0"/>
              <a:t>. </a:t>
            </a:r>
            <a:r>
              <a:rPr lang="en-US" sz="2800" dirty="0"/>
              <a:t>Terahertz technology has found various application in various fields such as spectroscopy, imaging and communication </a:t>
            </a:r>
            <a:r>
              <a:rPr lang="en-US" sz="2800" dirty="0" smtClean="0"/>
              <a:t>systems</a:t>
            </a:r>
            <a:r>
              <a:rPr lang="en-US" sz="28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Placeholder 4" descr="ggfh.PNG"/>
          <p:cNvPicPr>
            <a:picLocks noGrp="1" noChangeAspect="1"/>
          </p:cNvPicPr>
          <p:nvPr>
            <p:ph type="pic" idx="1"/>
          </p:nvPr>
        </p:nvPicPr>
        <p:blipFill>
          <a:blip r:embed="rId2"/>
          <a:srcRect/>
          <a:stretch>
            <a:fillRect/>
          </a:stretch>
        </p:blipFill>
        <p:spPr>
          <a:xfrm>
            <a:off x="353408" y="612775"/>
            <a:ext cx="8364066" cy="4114800"/>
          </a:xfrm>
        </p:spPr>
      </p:pic>
      <p:sp>
        <p:nvSpPr>
          <p:cNvPr id="4" name="Text Placeholder 3"/>
          <p:cNvSpPr>
            <a:spLocks noGrp="1"/>
          </p:cNvSpPr>
          <p:nvPr>
            <p:ph type="body" sz="half" idx="2"/>
          </p:nvPr>
        </p:nvSpPr>
        <p:spPr>
          <a:xfrm>
            <a:off x="1752600" y="4876800"/>
            <a:ext cx="5486400" cy="804862"/>
          </a:xfrm>
        </p:spPr>
        <p:txBody>
          <a:bodyPr>
            <a:normAutofit fontScale="77500" lnSpcReduction="20000"/>
          </a:bodyPr>
          <a:lstStyle/>
          <a:p>
            <a:r>
              <a:rPr lang="en-US" sz="3600" dirty="0" smtClean="0"/>
              <a:t>THz technology and market trends</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62200"/>
            <a:ext cx="5638800" cy="1295400"/>
          </a:xfrm>
        </p:spPr>
        <p:txBody>
          <a:bodyPr>
            <a:normAutofit/>
          </a:bodyPr>
          <a:lstStyle/>
          <a:p>
            <a:r>
              <a:rPr lang="en-US" dirty="0"/>
              <a:t> </a:t>
            </a:r>
            <a:r>
              <a:rPr lang="en-US" dirty="0" smtClean="0"/>
              <a:t>           </a:t>
            </a:r>
            <a:r>
              <a:rPr lang="en-US" sz="6600" dirty="0" smtClean="0"/>
              <a:t>Thank You</a:t>
            </a:r>
            <a:endParaRPr lang="en-US" dirty="0"/>
          </a:p>
        </p:txBody>
      </p:sp>
    </p:spTree>
    <p:extLst>
      <p:ext uri="{BB962C8B-B14F-4D97-AF65-F5344CB8AC3E}">
        <p14:creationId xmlns:p14="http://schemas.microsoft.com/office/powerpoint/2010/main" val="344342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Photonic crystal fibers</a:t>
            </a:r>
            <a:endParaRPr lang="en-US" dirty="0"/>
          </a:p>
        </p:txBody>
      </p:sp>
      <p:sp>
        <p:nvSpPr>
          <p:cNvPr id="3" name="Content Placeholder 2"/>
          <p:cNvSpPr>
            <a:spLocks noGrp="1"/>
          </p:cNvSpPr>
          <p:nvPr>
            <p:ph idx="1"/>
          </p:nvPr>
        </p:nvSpPr>
        <p:spPr/>
        <p:txBody>
          <a:bodyPr>
            <a:normAutofit/>
          </a:bodyPr>
          <a:lstStyle/>
          <a:p>
            <a:r>
              <a:rPr lang="en-US" sz="2800" b="1" dirty="0"/>
              <a:t>Photonic-crystal fiber</a:t>
            </a:r>
            <a:r>
              <a:rPr lang="en-US" sz="2800" dirty="0"/>
              <a:t> (</a:t>
            </a:r>
            <a:r>
              <a:rPr lang="en-US" sz="2800" b="1" dirty="0"/>
              <a:t>PCF</a:t>
            </a:r>
            <a:r>
              <a:rPr lang="en-US" sz="2800" dirty="0"/>
              <a:t>) is a new class of </a:t>
            </a:r>
            <a:r>
              <a:rPr lang="en-US" sz="2800" dirty="0">
                <a:hlinkClick r:id="rId2" tooltip="Optical fiber"/>
              </a:rPr>
              <a:t>optical fiber</a:t>
            </a:r>
            <a:r>
              <a:rPr lang="en-US" sz="2800" dirty="0"/>
              <a:t> based on the properties of </a:t>
            </a:r>
            <a:r>
              <a:rPr lang="en-US" sz="2800" dirty="0">
                <a:hlinkClick r:id="rId3" tooltip="Photonic crystal"/>
              </a:rPr>
              <a:t>photonic crystals</a:t>
            </a:r>
            <a:r>
              <a:rPr lang="en-US" sz="2800" dirty="0"/>
              <a:t>. Because of its ability to confine light in hollow </a:t>
            </a:r>
            <a:r>
              <a:rPr lang="en-US" sz="2800" dirty="0" smtClean="0"/>
              <a:t>cores, its different from the conventional optical fibers and much more useful.</a:t>
            </a:r>
            <a:endParaRPr lang="en-US" sz="2800" dirty="0"/>
          </a:p>
        </p:txBody>
      </p:sp>
      <p:pic>
        <p:nvPicPr>
          <p:cNvPr id="4" name="Picture 3" descr="Photonic-crystal-fiber-from-NRL.jpg"/>
          <p:cNvPicPr>
            <a:picLocks noChangeAspect="1"/>
          </p:cNvPicPr>
          <p:nvPr/>
        </p:nvPicPr>
        <p:blipFill>
          <a:blip r:embed="rId4"/>
          <a:stretch>
            <a:fillRect/>
          </a:stretch>
        </p:blipFill>
        <p:spPr>
          <a:xfrm>
            <a:off x="1524000" y="3886200"/>
            <a:ext cx="6705600" cy="21125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Terahertz radiation</a:t>
            </a:r>
            <a:endParaRPr lang="en-US" dirty="0"/>
          </a:p>
        </p:txBody>
      </p:sp>
      <p:sp>
        <p:nvSpPr>
          <p:cNvPr id="3" name="Content Placeholder 2"/>
          <p:cNvSpPr>
            <a:spLocks noGrp="1"/>
          </p:cNvSpPr>
          <p:nvPr>
            <p:ph idx="1"/>
          </p:nvPr>
        </p:nvSpPr>
        <p:spPr/>
        <p:txBody>
          <a:bodyPr>
            <a:normAutofit/>
          </a:bodyPr>
          <a:lstStyle/>
          <a:p>
            <a:r>
              <a:rPr lang="en-US" sz="2800" dirty="0" smtClean="0"/>
              <a:t>Terahertz </a:t>
            </a:r>
            <a:r>
              <a:rPr lang="en-US" sz="2800" dirty="0" smtClean="0"/>
              <a:t>radiation is </a:t>
            </a:r>
            <a:r>
              <a:rPr lang="en-US" sz="2800" dirty="0"/>
              <a:t> also known as </a:t>
            </a:r>
            <a:r>
              <a:rPr lang="en-US" sz="2800" b="1" dirty="0"/>
              <a:t>submillimeter </a:t>
            </a:r>
            <a:r>
              <a:rPr lang="en-US" sz="2800" b="1" dirty="0" smtClean="0"/>
              <a:t>radiation</a:t>
            </a:r>
            <a:r>
              <a:rPr lang="en-US" sz="2800" dirty="0" smtClean="0"/>
              <a:t>,</a:t>
            </a:r>
            <a:r>
              <a:rPr lang="en-US" sz="2800" dirty="0"/>
              <a:t> </a:t>
            </a:r>
            <a:r>
              <a:rPr lang="en-US" sz="2800" b="1" dirty="0"/>
              <a:t>terahertz waves</a:t>
            </a:r>
            <a:r>
              <a:rPr lang="en-US" sz="2800" dirty="0"/>
              <a:t>, </a:t>
            </a:r>
            <a:r>
              <a:rPr lang="en-US" sz="2800" b="1" dirty="0"/>
              <a:t>tremendously high </a:t>
            </a:r>
            <a:r>
              <a:rPr lang="en-US" sz="2800" b="1" dirty="0" smtClean="0"/>
              <a:t>frequency.</a:t>
            </a:r>
            <a:r>
              <a:rPr lang="en-US" sz="2800" dirty="0"/>
              <a:t>  Wavelengths of radiation in the terahertz band correspondingly range from 1 mm to 0.1 </a:t>
            </a:r>
            <a:r>
              <a:rPr lang="en-US" sz="2800" dirty="0" smtClean="0"/>
              <a:t>mm.</a:t>
            </a:r>
            <a:r>
              <a:rPr lang="en-US" sz="2800" dirty="0"/>
              <a:t> Terahertz radiation can penetrate thin layers of materials but is blocked by thicker objects.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4525963"/>
          </a:xfrm>
        </p:spPr>
        <p:txBody>
          <a:bodyPr>
            <a:normAutofit lnSpcReduction="10000"/>
          </a:bodyPr>
          <a:lstStyle/>
          <a:p>
            <a:pPr>
              <a:buNone/>
            </a:pPr>
            <a:r>
              <a:rPr lang="en-US" dirty="0" smtClean="0"/>
              <a:t>THz radiation is characterized by the following unique features:</a:t>
            </a:r>
          </a:p>
          <a:p>
            <a:pPr>
              <a:buNone/>
            </a:pPr>
            <a:r>
              <a:rPr lang="en-US" dirty="0" smtClean="0"/>
              <a:t> • It can penetrate through a wide variety of dielectric materials, such as fabric, paper, plastic, leather, and wood. </a:t>
            </a:r>
          </a:p>
          <a:p>
            <a:pPr>
              <a:buNone/>
            </a:pPr>
            <a:r>
              <a:rPr lang="en-US" dirty="0" smtClean="0"/>
              <a:t>• It is non-ionizing and has minimal effects on the human body. </a:t>
            </a:r>
          </a:p>
          <a:p>
            <a:pPr>
              <a:buNone/>
            </a:pPr>
            <a:r>
              <a:rPr lang="en-US" dirty="0" smtClean="0"/>
              <a:t>• It has very large absorption due to water.</a:t>
            </a:r>
          </a:p>
          <a:p>
            <a:pPr>
              <a:buNone/>
            </a:pPr>
            <a:r>
              <a:rPr lang="en-US" dirty="0" smtClean="0"/>
              <a:t> • Metals highly reflect terahertz radiation.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Placeholder 4" descr="jjj.PNG"/>
          <p:cNvPicPr>
            <a:picLocks noGrp="1" noChangeAspect="1"/>
          </p:cNvPicPr>
          <p:nvPr>
            <p:ph type="pic" idx="1"/>
          </p:nvPr>
        </p:nvPicPr>
        <p:blipFill>
          <a:blip r:embed="rId2"/>
          <a:srcRect/>
          <a:stretch>
            <a:fillRect/>
          </a:stretch>
        </p:blipFill>
        <p:spPr>
          <a:xfrm>
            <a:off x="381000" y="304800"/>
            <a:ext cx="8458201" cy="4114800"/>
          </a:xfrm>
        </p:spPr>
      </p:pic>
      <p:sp>
        <p:nvSpPr>
          <p:cNvPr id="4" name="Text Placeholder 3"/>
          <p:cNvSpPr>
            <a:spLocks noGrp="1"/>
          </p:cNvSpPr>
          <p:nvPr>
            <p:ph type="body" sz="half" idx="2"/>
          </p:nvPr>
        </p:nvSpPr>
        <p:spPr>
          <a:xfrm>
            <a:off x="1371600" y="4648200"/>
            <a:ext cx="5486400" cy="804862"/>
          </a:xfrm>
        </p:spPr>
        <p:txBody>
          <a:bodyPr>
            <a:normAutofit fontScale="85000" lnSpcReduction="10000"/>
          </a:bodyPr>
          <a:lstStyle/>
          <a:p>
            <a:r>
              <a:rPr lang="en-US" sz="3200" dirty="0" smtClean="0"/>
              <a:t>Electromagnetic spectrum wavebands</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terahertz radiation</a:t>
            </a:r>
            <a:endParaRPr lang="en-US" dirty="0"/>
          </a:p>
        </p:txBody>
      </p:sp>
      <p:sp>
        <p:nvSpPr>
          <p:cNvPr id="3" name="Content Placeholder 2"/>
          <p:cNvSpPr>
            <a:spLocks noGrp="1"/>
          </p:cNvSpPr>
          <p:nvPr>
            <p:ph idx="1"/>
          </p:nvPr>
        </p:nvSpPr>
        <p:spPr/>
        <p:txBody>
          <a:bodyPr>
            <a:normAutofit lnSpcReduction="10000"/>
          </a:bodyPr>
          <a:lstStyle/>
          <a:p>
            <a:pPr>
              <a:buNone/>
            </a:pPr>
            <a:r>
              <a:rPr lang="en-US" sz="2800" dirty="0" smtClean="0"/>
              <a:t>   The </a:t>
            </a:r>
            <a:r>
              <a:rPr lang="en-US" sz="2800" dirty="0" err="1" smtClean="0"/>
              <a:t>soure</a:t>
            </a:r>
            <a:r>
              <a:rPr lang="en-US" sz="2800" dirty="0" smtClean="0"/>
              <a:t> of terahertz radiation can either be natural or artificial. </a:t>
            </a:r>
            <a:r>
              <a:rPr lang="en-US" sz="2800" dirty="0"/>
              <a:t>Terahertz radiation is emitted as part of the black-body radiation from anything with a temperature greater than about 2 </a:t>
            </a:r>
            <a:r>
              <a:rPr lang="en-US" sz="2800" u="sng" dirty="0" smtClean="0"/>
              <a:t>Kelvin and this is an example of the natural source. artificial</a:t>
            </a:r>
            <a:r>
              <a:rPr lang="en-US" sz="2800" dirty="0" smtClean="0"/>
              <a:t> </a:t>
            </a:r>
            <a:r>
              <a:rPr lang="en-US" sz="2800" dirty="0"/>
              <a:t>sources of terahertz radiation are the </a:t>
            </a:r>
            <a:r>
              <a:rPr lang="en-US" sz="2800" dirty="0" err="1"/>
              <a:t>gyrotron</a:t>
            </a:r>
            <a:r>
              <a:rPr lang="en-US" sz="2800" dirty="0"/>
              <a:t>, the </a:t>
            </a:r>
            <a:r>
              <a:rPr lang="en-US" sz="2800" dirty="0" smtClean="0"/>
              <a:t>backward </a:t>
            </a:r>
            <a:r>
              <a:rPr lang="en-US" sz="2800" dirty="0"/>
              <a:t>wave oscillator ("BWO"), the organic gas far infrared </a:t>
            </a:r>
            <a:r>
              <a:rPr lang="en-US" sz="2800" dirty="0" smtClean="0"/>
              <a:t>laser("</a:t>
            </a:r>
            <a:r>
              <a:rPr lang="en-US" sz="2800" dirty="0"/>
              <a:t>FIR laser"), </a:t>
            </a:r>
            <a:r>
              <a:rPr lang="en-US" sz="2800" dirty="0" err="1"/>
              <a:t>Schottky</a:t>
            </a:r>
            <a:r>
              <a:rPr lang="en-US" sz="2800" dirty="0"/>
              <a:t> </a:t>
            </a:r>
            <a:r>
              <a:rPr lang="en-US" sz="2800" dirty="0" smtClean="0"/>
              <a:t>diode multipliers</a:t>
            </a:r>
            <a:r>
              <a:rPr lang="en-US" sz="2800" dirty="0"/>
              <a:t>,</a:t>
            </a:r>
            <a:r>
              <a:rPr lang="en-US" sz="2800" baseline="30000" dirty="0">
                <a:hlinkClick r:id="rId2"/>
              </a:rPr>
              <a:t>[5]</a:t>
            </a:r>
            <a:r>
              <a:rPr lang="en-US" sz="2800" dirty="0" err="1"/>
              <a:t>varactor</a:t>
            </a:r>
            <a:r>
              <a:rPr lang="en-US" sz="2800" dirty="0"/>
              <a:t> (</a:t>
            </a:r>
            <a:r>
              <a:rPr lang="en-US" sz="2800" dirty="0" err="1"/>
              <a:t>varicap</a:t>
            </a:r>
            <a:r>
              <a:rPr lang="en-US" sz="2800" dirty="0"/>
              <a:t>) multipliers, quantum cascade </a:t>
            </a:r>
            <a:r>
              <a:rPr lang="en-US" sz="2800" dirty="0" smtClean="0"/>
              <a:t>laser</a:t>
            </a:r>
            <a:r>
              <a:rPr lang="en-US" sz="2800" baseline="30000" dirty="0"/>
              <a:t>,</a:t>
            </a:r>
            <a:r>
              <a:rPr lang="en-US" sz="2800" dirty="0"/>
              <a:t> the free electron laser (</a:t>
            </a:r>
            <a:r>
              <a:rPr lang="en-US" sz="2800" i="1" dirty="0"/>
              <a:t>FEL</a:t>
            </a:r>
            <a:r>
              <a:rPr lang="en-US" sz="2800" dirty="0" smtClean="0"/>
              <a:t>) and many more.</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Producing method of terahertz radiation</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By the superiority of optoelectronic techniques, the field of terahertz application has extended beyond the laboratory. It </a:t>
            </a:r>
            <a:r>
              <a:rPr lang="en-US" sz="2800" dirty="0"/>
              <a:t>is possible to produce terahertz radiation using a combination of two effects: in one effect two laser beams of consecutive frequencies are focused at a semi-conductor and the other effect refers to the separation of photoconductive charge carriers using an ultrafast </a:t>
            </a:r>
            <a:r>
              <a:rPr lang="en-US" sz="2800" dirty="0" smtClean="0"/>
              <a:t>laser.</a:t>
            </a:r>
            <a:r>
              <a:rPr lang="en-US" sz="2800" dirty="0"/>
              <a:t> When these two effects are incorporated with appropriately structured antennas, electromagnetic radiation can be generated across </a:t>
            </a:r>
            <a:r>
              <a:rPr lang="en-US" sz="2800" dirty="0" smtClean="0"/>
              <a:t>the terahertz </a:t>
            </a:r>
            <a:r>
              <a:rPr lang="en-US" sz="2800" dirty="0" smtClean="0"/>
              <a:t>region.</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Terahertz </a:t>
            </a:r>
            <a:r>
              <a:rPr lang="en-US" dirty="0"/>
              <a:t>S</a:t>
            </a:r>
            <a:r>
              <a:rPr lang="en-US" dirty="0" smtClean="0"/>
              <a:t>pectrum</a:t>
            </a:r>
            <a:endParaRPr lang="en-US" dirty="0"/>
          </a:p>
        </p:txBody>
      </p:sp>
      <p:sp>
        <p:nvSpPr>
          <p:cNvPr id="3" name="Content Placeholder 2"/>
          <p:cNvSpPr>
            <a:spLocks noGrp="1"/>
          </p:cNvSpPr>
          <p:nvPr>
            <p:ph idx="1"/>
          </p:nvPr>
        </p:nvSpPr>
        <p:spPr/>
        <p:txBody>
          <a:bodyPr>
            <a:normAutofit/>
          </a:bodyPr>
          <a:lstStyle/>
          <a:p>
            <a:r>
              <a:rPr lang="en-US" dirty="0" smtClean="0"/>
              <a:t>Terahertz </a:t>
            </a:r>
            <a:r>
              <a:rPr lang="en-US" dirty="0"/>
              <a:t>radiation falls in between infrared radiation and microwave radiation in the electromagnetic spectrum, and it shares some properties with each of </a:t>
            </a:r>
            <a:r>
              <a:rPr lang="en-US" dirty="0" smtClean="0"/>
              <a:t>these. in </a:t>
            </a:r>
            <a:r>
              <a:rPr lang="en-US" dirty="0"/>
              <a:t>the electromagnetic spectrum, terahertz radiation spans from 100 GHz to 10 THz or from 3 mm to 30 µm wavelengths</a:t>
            </a:r>
            <a:r>
              <a:rPr lang="en-US" dirty="0" smtClean="0"/>
              <a:t>.</a:t>
            </a:r>
            <a:r>
              <a:rPr lang="en-US" dirty="0"/>
              <a:t> This radiation has the potential to penetrate via a number </a:t>
            </a:r>
            <a:r>
              <a:rPr lang="en-US" dirty="0" smtClean="0"/>
              <a:t>of materials.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Placeholder 4" descr="Optical,_THz_and_X-ray_Images.png"/>
          <p:cNvPicPr>
            <a:picLocks noGrp="1" noChangeAspect="1"/>
          </p:cNvPicPr>
          <p:nvPr>
            <p:ph type="pic" idx="1"/>
          </p:nvPr>
        </p:nvPicPr>
        <p:blipFill>
          <a:blip r:embed="rId2"/>
          <a:srcRect l="2059" r="2059"/>
          <a:stretch>
            <a:fillRect/>
          </a:stretch>
        </p:blipFill>
        <p:spPr/>
      </p:pic>
      <p:sp>
        <p:nvSpPr>
          <p:cNvPr id="4" name="Text Placeholder 3"/>
          <p:cNvSpPr>
            <a:spLocks noGrp="1"/>
          </p:cNvSpPr>
          <p:nvPr>
            <p:ph type="body" sz="half" idx="2"/>
          </p:nvPr>
        </p:nvSpPr>
        <p:spPr>
          <a:xfrm>
            <a:off x="1981200" y="4800600"/>
            <a:ext cx="5486400" cy="804862"/>
          </a:xfrm>
        </p:spPr>
        <p:txBody>
          <a:bodyPr>
            <a:noAutofit/>
          </a:bodyPr>
          <a:lstStyle/>
          <a:p>
            <a:r>
              <a:rPr lang="en-US" sz="1800" dirty="0"/>
              <a:t>(a) Optical image of an electronic chip. (b) Terahertz transmission image of the chip. (c) X-ray transmission image of the chip. Terahertz has the privilege of being non-ionizing (non-destructive) but the resolution of X-ray is higher</a:t>
            </a:r>
            <a:r>
              <a:rPr lang="en-US" sz="1800" dirty="0" smtClean="0"/>
              <a:t>.</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622</Words>
  <Application>Microsoft Office PowerPoint</Application>
  <PresentationFormat>On-screen Show (4:3)</PresentationFormat>
  <Paragraphs>50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Terahertz frequency generation using Photonic Crystal Fiber</vt:lpstr>
      <vt:lpstr>Photonic crystal fibers</vt:lpstr>
      <vt:lpstr>Terahertz radiation</vt:lpstr>
      <vt:lpstr>    </vt:lpstr>
      <vt:lpstr>    </vt:lpstr>
      <vt:lpstr>Sources of terahertz radiation</vt:lpstr>
      <vt:lpstr>Producing method of terahertz radiation</vt:lpstr>
      <vt:lpstr>The Terahertz Spectrum</vt:lpstr>
      <vt:lpstr>    </vt:lpstr>
      <vt:lpstr>Usage of terahertz spectrum</vt:lpstr>
      <vt:lpstr>   </vt:lpstr>
      <vt:lpstr>Pcf and terahertz radiation</vt:lpstr>
      <vt:lpstr>Advantages of terahertz radiation</vt:lpstr>
      <vt:lpstr>Safety measures</vt:lpstr>
      <vt:lpstr>Limitations </vt:lpstr>
      <vt:lpstr>  </vt:lpstr>
      <vt:lpstr>Terahertz technology market</vt:lpstr>
      <vt:lpstr>    </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sadmanrcc2511@gmail.com</cp:lastModifiedBy>
  <cp:revision>23</cp:revision>
  <dcterms:created xsi:type="dcterms:W3CDTF">2018-10-10T14:29:34Z</dcterms:created>
  <dcterms:modified xsi:type="dcterms:W3CDTF">2018-10-10T17:40:12Z</dcterms:modified>
</cp:coreProperties>
</file>