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9" r:id="rId2"/>
    <p:sldId id="257" r:id="rId3"/>
    <p:sldId id="262" r:id="rId4"/>
    <p:sldId id="260" r:id="rId5"/>
    <p:sldId id="265" r:id="rId6"/>
    <p:sldId id="266" r:id="rId7"/>
    <p:sldId id="258" r:id="rId8"/>
    <p:sldId id="263" r:id="rId9"/>
    <p:sldId id="264"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64985"/>
  </p:normalViewPr>
  <p:slideViewPr>
    <p:cSldViewPr snapToGrid="0" snapToObjects="1">
      <p:cViewPr varScale="1">
        <p:scale>
          <a:sx n="71" d="100"/>
          <a:sy n="71" d="100"/>
        </p:scale>
        <p:origin x="212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8AB018-80B3-AC43-A37D-F298F4F390A0}" type="datetimeFigureOut">
              <a:rPr lang="en-US" smtClean="0"/>
              <a:t>9/8/23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A9343B-2178-A243-8A89-C578A102CAE2}" type="slidenum">
              <a:rPr lang="en-US" smtClean="0"/>
              <a:t>‹#›</a:t>
            </a:fld>
            <a:endParaRPr lang="en-US"/>
          </a:p>
        </p:txBody>
      </p:sp>
    </p:spTree>
    <p:extLst>
      <p:ext uri="{BB962C8B-B14F-4D97-AF65-F5344CB8AC3E}">
        <p14:creationId xmlns:p14="http://schemas.microsoft.com/office/powerpoint/2010/main" val="2001369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PH" b="0" i="0" u="none" strike="noStrike" dirty="0">
                <a:solidFill>
                  <a:srgbClr val="D1D5DB"/>
                </a:solidFill>
                <a:effectLst/>
                <a:latin typeface="Söhne"/>
              </a:rPr>
              <a:t>Ladies and gentlemen, esteemed members of our community, and distinguished guests,</a:t>
            </a:r>
          </a:p>
          <a:p>
            <a:pPr algn="l"/>
            <a:r>
              <a:rPr lang="en-PH" b="0" i="0" u="none" strike="noStrike" dirty="0">
                <a:solidFill>
                  <a:srgbClr val="D1D5DB"/>
                </a:solidFill>
                <a:effectLst/>
                <a:latin typeface="Söhne"/>
              </a:rPr>
              <a:t>I am honored to stand before you today to delve into a critical topic that affects each and every one of us – the safety of our roads in the bustling metropolis of New York City. Over the next few moments, we will embark on a journey of analysis, discovery, and understanding, as we explore a decade's worth of data concerning motor vehicle collisions within the five boroughs of NYC, spanning from 2012 to 2022.</a:t>
            </a:r>
          </a:p>
          <a:p>
            <a:pPr algn="l"/>
            <a:r>
              <a:rPr lang="en-PH" b="0" i="0" u="none" strike="noStrike" dirty="0">
                <a:solidFill>
                  <a:srgbClr val="D1D5DB"/>
                </a:solidFill>
                <a:effectLst/>
                <a:latin typeface="Söhne"/>
              </a:rPr>
              <a:t>The roads of New York City are the arteries of our daily lives, connecting us to our homes, workplaces, schools, and countless other destinations. They are not just thoroughfares but the lifeblood of our city's existence. Therefore, ensuring their safety is paramount.</a:t>
            </a:r>
          </a:p>
          <a:p>
            <a:pPr algn="l"/>
            <a:r>
              <a:rPr lang="en-PH" b="0" i="0" u="none" strike="noStrike" dirty="0">
                <a:solidFill>
                  <a:srgbClr val="D1D5DB"/>
                </a:solidFill>
                <a:effectLst/>
                <a:latin typeface="Söhne"/>
              </a:rPr>
              <a:t>In recent years, the issue of road safety has garnered increasing attention as motor vehicle collisions have shown a concerning trend of escalation. In light of these developments, it becomes our collective responsibility to meticulously investigate the factors contributing to these incidents, to understand their patterns, and, most importantly, to advocate for comprehensive strategies aimed at mitigating the risks and making NYC roads safer for all.</a:t>
            </a:r>
          </a:p>
          <a:p>
            <a:pPr algn="l"/>
            <a:r>
              <a:rPr lang="en-PH" b="0" i="0" u="none" strike="noStrike" dirty="0">
                <a:solidFill>
                  <a:srgbClr val="D1D5DB"/>
                </a:solidFill>
                <a:effectLst/>
                <a:latin typeface="Söhne"/>
              </a:rPr>
              <a:t>Our presentation today will be a journey through data, analysis, and ultimately, recommendations. We aim to provide you with a comprehensive overview of the state of road safety in New York City, not merely as observers but as active participants in creating a safer, more secure urban environment.</a:t>
            </a:r>
          </a:p>
          <a:p>
            <a:pPr algn="l"/>
            <a:r>
              <a:rPr lang="en-PH" b="0" i="0" u="none" strike="noStrike" dirty="0">
                <a:solidFill>
                  <a:srgbClr val="D1D5DB"/>
                </a:solidFill>
                <a:effectLst/>
                <a:latin typeface="Söhne"/>
              </a:rPr>
              <a:t>Together, we shall explore the data collection methods, identify key trends, analyze high-risk areas, and delve into the contributing factors behind these collisions. I invite you all to engage with an open mind, ask questions, and participate in the dialogue that follows. Road safety is a challenge we must confront collectively, drawing from the expertise and commitment of each individual in this room. By the end of this presentation, we hope to not only raise awareness but also inspire concrete actions to ensure that every New Yorker can navigate our city's streets safely.</a:t>
            </a:r>
          </a:p>
          <a:p>
            <a:pPr algn="l"/>
            <a:r>
              <a:rPr lang="en-PH" b="0" i="0" u="none" strike="noStrike" dirty="0">
                <a:solidFill>
                  <a:srgbClr val="D1D5DB"/>
                </a:solidFill>
                <a:effectLst/>
                <a:latin typeface="Söhne"/>
              </a:rPr>
              <a:t>Without further ado, let us embark on this journey together, as we take the first step towards making NYC roads safer for all. Thank you for your attention and dedication to this crucial endeavor.</a:t>
            </a:r>
          </a:p>
          <a:p>
            <a:endParaRPr lang="en-US" dirty="0"/>
          </a:p>
        </p:txBody>
      </p:sp>
      <p:sp>
        <p:nvSpPr>
          <p:cNvPr id="4" name="Slide Number Placeholder 3"/>
          <p:cNvSpPr>
            <a:spLocks noGrp="1"/>
          </p:cNvSpPr>
          <p:nvPr>
            <p:ph type="sldNum" sz="quarter" idx="5"/>
          </p:nvPr>
        </p:nvSpPr>
        <p:spPr/>
        <p:txBody>
          <a:bodyPr/>
          <a:lstStyle/>
          <a:p>
            <a:fld id="{9DA9343B-2178-A243-8A89-C578A102CAE2}" type="slidenum">
              <a:rPr lang="en-US" smtClean="0"/>
              <a:t>1</a:t>
            </a:fld>
            <a:endParaRPr lang="en-US"/>
          </a:p>
        </p:txBody>
      </p:sp>
    </p:spTree>
    <p:extLst>
      <p:ext uri="{BB962C8B-B14F-4D97-AF65-F5344CB8AC3E}">
        <p14:creationId xmlns:p14="http://schemas.microsoft.com/office/powerpoint/2010/main" val="4144680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PH" b="0" i="1" u="none" strike="noStrike" dirty="0">
                <a:solidFill>
                  <a:srgbClr val="D1D5DB"/>
                </a:solidFill>
                <a:effectLst/>
                <a:latin typeface="Söhne"/>
              </a:rPr>
              <a:t>Dataset Source: NYC Open Data - Motor Vehicle Collisions - Crashes</a:t>
            </a:r>
            <a:endParaRPr lang="en-PH" b="0" i="0" u="none" strike="noStrike" dirty="0">
              <a:solidFill>
                <a:srgbClr val="D1D5DB"/>
              </a:solidFill>
              <a:effectLst/>
              <a:latin typeface="Söhne"/>
            </a:endParaRPr>
          </a:p>
          <a:p>
            <a:pPr algn="l"/>
            <a:r>
              <a:rPr lang="en-PH" b="0" i="0" u="none" strike="noStrike" dirty="0">
                <a:solidFill>
                  <a:srgbClr val="D1D5DB"/>
                </a:solidFill>
                <a:effectLst/>
                <a:latin typeface="Söhne"/>
              </a:rPr>
              <a:t>The foundation of our analysis lies in the extensive dataset obtained from NYC Open Data - specifically, the "Motor Vehicle Collisions - Crashes" dataset. This invaluable resource provides a comprehensive understanding of motor vehicle collision events within the five boroughs of New York City.</a:t>
            </a:r>
          </a:p>
          <a:p>
            <a:pPr algn="l"/>
            <a:r>
              <a:rPr lang="en-PH" b="1" i="0" u="none" strike="noStrike" dirty="0">
                <a:solidFill>
                  <a:srgbClr val="D1D5DB"/>
                </a:solidFill>
                <a:effectLst/>
                <a:latin typeface="Söhne"/>
              </a:rPr>
              <a:t>Dataset Details:</a:t>
            </a:r>
            <a:endParaRPr lang="en-PH" b="0" i="0" u="none" strike="noStrike" dirty="0">
              <a:solidFill>
                <a:srgbClr val="D1D5DB"/>
              </a:solidFill>
              <a:effectLst/>
              <a:latin typeface="Söhne"/>
            </a:endParaRPr>
          </a:p>
          <a:p>
            <a:pPr algn="l">
              <a:buFont typeface="Arial" panose="020B0604020202020204" pitchFamily="34" charset="0"/>
              <a:buChar char="•"/>
            </a:pPr>
            <a:r>
              <a:rPr lang="en-PH" b="0" i="0" u="none" strike="noStrike" dirty="0">
                <a:solidFill>
                  <a:srgbClr val="D1D5DB"/>
                </a:solidFill>
                <a:effectLst/>
                <a:latin typeface="Söhne"/>
              </a:rPr>
              <a:t>Each row in the dataset represents a unique crash event.</a:t>
            </a:r>
          </a:p>
          <a:p>
            <a:pPr algn="l">
              <a:buFont typeface="Arial" panose="020B0604020202020204" pitchFamily="34" charset="0"/>
              <a:buChar char="•"/>
            </a:pPr>
            <a:r>
              <a:rPr lang="en-PH" b="0" i="0" u="none" strike="noStrike" dirty="0">
                <a:solidFill>
                  <a:srgbClr val="D1D5DB"/>
                </a:solidFill>
                <a:effectLst/>
                <a:latin typeface="Söhne"/>
              </a:rPr>
              <a:t>The data encompasses information from all police-reported motor vehicle collisions in NYC.</a:t>
            </a:r>
          </a:p>
          <a:p>
            <a:pPr algn="l">
              <a:buFont typeface="Arial" panose="020B0604020202020204" pitchFamily="34" charset="0"/>
              <a:buChar char="•"/>
            </a:pPr>
            <a:r>
              <a:rPr lang="en-PH" b="0" i="0" u="none" strike="noStrike" dirty="0">
                <a:solidFill>
                  <a:srgbClr val="D1D5DB"/>
                </a:solidFill>
                <a:effectLst/>
                <a:latin typeface="Söhne"/>
              </a:rPr>
              <a:t>The dataset relies on the completion of the official police report form known as "MV104-AN," which is mandatory for collisions resulting in injuries, fatalities, or property damage exceeding $1000.</a:t>
            </a:r>
          </a:p>
          <a:p>
            <a:pPr algn="l"/>
            <a:r>
              <a:rPr lang="en-PH" b="1" i="0" u="none" strike="noStrike" dirty="0">
                <a:solidFill>
                  <a:srgbClr val="D1D5DB"/>
                </a:solidFill>
                <a:effectLst/>
                <a:latin typeface="Söhne"/>
              </a:rPr>
              <a:t>Data Quality and Updates:</a:t>
            </a:r>
            <a:endParaRPr lang="en-PH" b="0" i="0" u="none" strike="noStrike" dirty="0">
              <a:solidFill>
                <a:srgbClr val="D1D5DB"/>
              </a:solidFill>
              <a:effectLst/>
              <a:latin typeface="Söhne"/>
            </a:endParaRPr>
          </a:p>
          <a:p>
            <a:pPr algn="l">
              <a:buFont typeface="Arial" panose="020B0604020202020204" pitchFamily="34" charset="0"/>
              <a:buChar char="•"/>
            </a:pPr>
            <a:r>
              <a:rPr lang="en-PH" b="0" i="0" u="none" strike="noStrike" dirty="0">
                <a:solidFill>
                  <a:srgbClr val="D1D5DB"/>
                </a:solidFill>
                <a:effectLst/>
                <a:latin typeface="Söhne"/>
              </a:rPr>
              <a:t>It's important to note that the data is considered preliminary and may be subject to change. This can occur when the "MV-104AN" forms are updated to reflect revised crash details.</a:t>
            </a:r>
          </a:p>
          <a:p>
            <a:pPr algn="l">
              <a:buFont typeface="Arial" panose="020B0604020202020204" pitchFamily="34" charset="0"/>
              <a:buChar char="•"/>
            </a:pPr>
            <a:r>
              <a:rPr lang="en-PH" b="0" i="0" u="none" strike="noStrike" dirty="0">
                <a:solidFill>
                  <a:srgbClr val="D1D5DB"/>
                </a:solidFill>
                <a:effectLst/>
                <a:latin typeface="Söhne"/>
              </a:rPr>
              <a:t>For the most accurate and up-to-date statistics on traffic fatalities, we recommend referring to the NYPD Motor Vehicle Collisions page, which is updated on a weekly basis. Additionally, Vision Zero View provides monthly updates on relevant data.</a:t>
            </a:r>
          </a:p>
          <a:p>
            <a:pPr algn="l"/>
            <a:r>
              <a:rPr lang="en-PH" b="0" i="0" u="none" strike="noStrike" dirty="0">
                <a:solidFill>
                  <a:srgbClr val="D1D5DB"/>
                </a:solidFill>
                <a:effectLst/>
                <a:latin typeface="Söhne"/>
              </a:rPr>
              <a:t>This dataset forms the cornerstone of our analysis, enabling us to identify trends, patterns, and contributing factors in motor vehicle collisions over the past decade. The quality and accuracy of this data are crucial in our mission to make NYC roads safer.</a:t>
            </a:r>
          </a:p>
          <a:p>
            <a:pPr algn="l"/>
            <a:r>
              <a:rPr lang="en-PH" b="0" i="0" u="none" strike="noStrike" dirty="0">
                <a:solidFill>
                  <a:srgbClr val="D1D5DB"/>
                </a:solidFill>
                <a:effectLst/>
                <a:latin typeface="Söhne"/>
              </a:rPr>
              <a:t>As we progress through this presentation, we will delve deeper into the insights and knowledge that this dataset offers, allowing us to make informed recommendations and work collectively toward a safer urban environment.</a:t>
            </a:r>
          </a:p>
          <a:p>
            <a:endParaRPr lang="en-US" dirty="0"/>
          </a:p>
        </p:txBody>
      </p:sp>
      <p:sp>
        <p:nvSpPr>
          <p:cNvPr id="4" name="Slide Number Placeholder 3"/>
          <p:cNvSpPr>
            <a:spLocks noGrp="1"/>
          </p:cNvSpPr>
          <p:nvPr>
            <p:ph type="sldNum" sz="quarter" idx="5"/>
          </p:nvPr>
        </p:nvSpPr>
        <p:spPr/>
        <p:txBody>
          <a:bodyPr/>
          <a:lstStyle/>
          <a:p>
            <a:fld id="{9DA9343B-2178-A243-8A89-C578A102CAE2}" type="slidenum">
              <a:rPr lang="en-US" smtClean="0"/>
              <a:t>2</a:t>
            </a:fld>
            <a:endParaRPr lang="en-US"/>
          </a:p>
        </p:txBody>
      </p:sp>
    </p:spTree>
    <p:extLst>
      <p:ext uri="{BB962C8B-B14F-4D97-AF65-F5344CB8AC3E}">
        <p14:creationId xmlns:p14="http://schemas.microsoft.com/office/powerpoint/2010/main" val="1126992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PH" b="1" i="0" u="none" strike="noStrike" dirty="0">
                <a:solidFill>
                  <a:srgbClr val="D1D5DB"/>
                </a:solidFill>
                <a:effectLst/>
                <a:latin typeface="Söhne"/>
              </a:rPr>
              <a:t>Understanding the Problem Statement:</a:t>
            </a:r>
            <a:endParaRPr lang="en-PH" b="0" i="0" u="none" strike="noStrike" dirty="0">
              <a:solidFill>
                <a:srgbClr val="D1D5DB"/>
              </a:solidFill>
              <a:effectLst/>
              <a:latin typeface="Söhne"/>
            </a:endParaRPr>
          </a:p>
          <a:p>
            <a:pPr algn="l">
              <a:buFont typeface="Arial" panose="020B0604020202020204" pitchFamily="34" charset="0"/>
              <a:buChar char="•"/>
            </a:pPr>
            <a:r>
              <a:rPr lang="en-PH" b="0" i="0" u="none" strike="noStrike" dirty="0">
                <a:solidFill>
                  <a:srgbClr val="D1D5DB"/>
                </a:solidFill>
                <a:effectLst/>
                <a:latin typeface="Söhne"/>
              </a:rPr>
              <a:t>Our primary goal is to address the critical issue of reducing deaths and accidents in Brooklyn.</a:t>
            </a:r>
          </a:p>
          <a:p>
            <a:pPr algn="l">
              <a:buFont typeface="Arial" panose="020B0604020202020204" pitchFamily="34" charset="0"/>
              <a:buChar char="•"/>
            </a:pPr>
            <a:r>
              <a:rPr lang="en-PH" b="0" i="0" u="none" strike="noStrike" dirty="0">
                <a:solidFill>
                  <a:srgbClr val="D1D5DB"/>
                </a:solidFill>
                <a:effectLst/>
                <a:latin typeface="Söhne"/>
              </a:rPr>
              <a:t>We will base our approach on data spanning from 2012 to 2022, which provides a comprehensive view of motor vehicle collisions in this borough.</a:t>
            </a:r>
          </a:p>
          <a:p>
            <a:pPr algn="l"/>
            <a:r>
              <a:rPr lang="en-PH" b="1" i="0" u="none" strike="noStrike" dirty="0">
                <a:solidFill>
                  <a:srgbClr val="D1D5DB"/>
                </a:solidFill>
                <a:effectLst/>
                <a:latin typeface="Söhne"/>
              </a:rPr>
              <a:t>Step 1: Data Preparation</a:t>
            </a:r>
            <a:endParaRPr lang="en-PH" b="0" i="0" u="none" strike="noStrike" dirty="0">
              <a:solidFill>
                <a:srgbClr val="D1D5DB"/>
              </a:solidFill>
              <a:effectLst/>
              <a:latin typeface="Söhne"/>
            </a:endParaRPr>
          </a:p>
          <a:p>
            <a:pPr algn="l">
              <a:buFont typeface="Arial" panose="020B0604020202020204" pitchFamily="34" charset="0"/>
              <a:buChar char="•"/>
            </a:pPr>
            <a:r>
              <a:rPr lang="en-PH" b="0" i="0" u="none" strike="noStrike" dirty="0">
                <a:solidFill>
                  <a:srgbClr val="D1D5DB"/>
                </a:solidFill>
                <a:effectLst/>
                <a:latin typeface="Söhne"/>
              </a:rPr>
              <a:t>Achieving a clear understanding of our dataset is our initial focus.</a:t>
            </a:r>
          </a:p>
          <a:p>
            <a:pPr algn="l">
              <a:buFont typeface="Arial" panose="020B0604020202020204" pitchFamily="34" charset="0"/>
              <a:buChar char="•"/>
            </a:pPr>
            <a:r>
              <a:rPr lang="en-PH" b="0" i="0" u="none" strike="noStrike" dirty="0">
                <a:solidFill>
                  <a:srgbClr val="D1D5DB"/>
                </a:solidFill>
                <a:effectLst/>
                <a:latin typeface="Söhne"/>
              </a:rPr>
              <a:t>We have diligently performed data cleaning, eliminating duplicate entries, and addressing null values to ensure the dataset's reliability.</a:t>
            </a:r>
          </a:p>
          <a:p>
            <a:pPr algn="l">
              <a:buFont typeface="Arial" panose="020B0604020202020204" pitchFamily="34" charset="0"/>
              <a:buChar char="•"/>
            </a:pPr>
            <a:r>
              <a:rPr lang="en-PH" b="0" i="0" u="none" strike="noStrike" dirty="0">
                <a:solidFill>
                  <a:srgbClr val="D1D5DB"/>
                </a:solidFill>
                <a:effectLst/>
                <a:latin typeface="Söhne"/>
              </a:rPr>
              <a:t>Utilizing SQL queries, we have conducted exploratory data analysis, unearthing valuable insights hidden within the data.</a:t>
            </a:r>
          </a:p>
          <a:p>
            <a:pPr algn="l"/>
            <a:r>
              <a:rPr lang="en-PH" b="1" i="0" u="none" strike="noStrike" dirty="0">
                <a:solidFill>
                  <a:srgbClr val="D1D5DB"/>
                </a:solidFill>
                <a:effectLst/>
                <a:latin typeface="Söhne"/>
              </a:rPr>
              <a:t>Step 2: Deep Dive into the Data</a:t>
            </a:r>
            <a:endParaRPr lang="en-PH" b="0" i="0" u="none" strike="noStrike" dirty="0">
              <a:solidFill>
                <a:srgbClr val="D1D5DB"/>
              </a:solidFill>
              <a:effectLst/>
              <a:latin typeface="Söhne"/>
            </a:endParaRPr>
          </a:p>
          <a:p>
            <a:pPr algn="l">
              <a:buFont typeface="Arial" panose="020B0604020202020204" pitchFamily="34" charset="0"/>
              <a:buChar char="•"/>
            </a:pPr>
            <a:r>
              <a:rPr lang="en-PH" b="0" i="0" u="none" strike="noStrike" dirty="0">
                <a:solidFill>
                  <a:srgbClr val="D1D5DB"/>
                </a:solidFill>
                <a:effectLst/>
                <a:latin typeface="Söhne"/>
              </a:rPr>
              <a:t>With a well-prepped dataset, our next step was to delve deeper.</a:t>
            </a:r>
          </a:p>
          <a:p>
            <a:pPr algn="l">
              <a:buFont typeface="Arial" panose="020B0604020202020204" pitchFamily="34" charset="0"/>
              <a:buChar char="•"/>
            </a:pPr>
            <a:r>
              <a:rPr lang="en-PH" b="0" i="0" u="none" strike="noStrike" dirty="0">
                <a:solidFill>
                  <a:srgbClr val="D1D5DB"/>
                </a:solidFill>
                <a:effectLst/>
                <a:latin typeface="Söhne"/>
              </a:rPr>
              <a:t>We specifically analyzed the top causes of collisions to identify key trends and contributing factors.</a:t>
            </a:r>
          </a:p>
          <a:p>
            <a:pPr algn="l">
              <a:buFont typeface="Arial" panose="020B0604020202020204" pitchFamily="34" charset="0"/>
              <a:buChar char="•"/>
            </a:pPr>
            <a:r>
              <a:rPr lang="en-PH" b="0" i="0" u="none" strike="noStrike" dirty="0">
                <a:solidFill>
                  <a:srgbClr val="D1D5DB"/>
                </a:solidFill>
                <a:effectLst/>
                <a:latin typeface="Söhne"/>
              </a:rPr>
              <a:t>Carrying out a time series analysis allowed us to uncover patterns and changes over the past decade.</a:t>
            </a:r>
          </a:p>
          <a:p>
            <a:pPr algn="l">
              <a:buFont typeface="Arial" panose="020B0604020202020204" pitchFamily="34" charset="0"/>
              <a:buChar char="•"/>
            </a:pPr>
            <a:r>
              <a:rPr lang="en-PH" b="0" i="0" u="none" strike="noStrike" dirty="0">
                <a:solidFill>
                  <a:srgbClr val="D1D5DB"/>
                </a:solidFill>
                <a:effectLst/>
                <a:latin typeface="Söhne"/>
              </a:rPr>
              <a:t>Fatality analysis was performed on different categories of road users, shedding light on high-risk groups.</a:t>
            </a:r>
          </a:p>
          <a:p>
            <a:pPr algn="l"/>
            <a:r>
              <a:rPr lang="en-PH" b="1" i="0" u="none" strike="noStrike" dirty="0">
                <a:solidFill>
                  <a:srgbClr val="D1D5DB"/>
                </a:solidFill>
                <a:effectLst/>
                <a:latin typeface="Söhne"/>
              </a:rPr>
              <a:t>Step 3: Presentation of Insights</a:t>
            </a:r>
            <a:endParaRPr lang="en-PH" b="0" i="0" u="none" strike="noStrike" dirty="0">
              <a:solidFill>
                <a:srgbClr val="D1D5DB"/>
              </a:solidFill>
              <a:effectLst/>
              <a:latin typeface="Söhne"/>
            </a:endParaRPr>
          </a:p>
          <a:p>
            <a:pPr algn="l">
              <a:buFont typeface="Arial" panose="020B0604020202020204" pitchFamily="34" charset="0"/>
              <a:buChar char="•"/>
            </a:pPr>
            <a:r>
              <a:rPr lang="en-PH" b="0" i="0" u="none" strike="noStrike" dirty="0">
                <a:solidFill>
                  <a:srgbClr val="D1D5DB"/>
                </a:solidFill>
                <a:effectLst/>
                <a:latin typeface="Söhne"/>
              </a:rPr>
              <a:t>The results of our in-depth analysis were meticulously presented through an interactive dashboard created using </a:t>
            </a:r>
            <a:r>
              <a:rPr lang="en-PH" b="0" i="0" u="none" strike="noStrike" dirty="0" err="1">
                <a:solidFill>
                  <a:srgbClr val="D1D5DB"/>
                </a:solidFill>
                <a:effectLst/>
                <a:latin typeface="Söhne"/>
              </a:rPr>
              <a:t>PowerBI</a:t>
            </a:r>
            <a:r>
              <a:rPr lang="en-PH" b="0" i="0" u="none" strike="noStrike" dirty="0">
                <a:solidFill>
                  <a:srgbClr val="D1D5DB"/>
                </a:solidFill>
                <a:effectLst/>
                <a:latin typeface="Söhne"/>
              </a:rPr>
              <a:t>.</a:t>
            </a:r>
          </a:p>
          <a:p>
            <a:pPr algn="l">
              <a:buFont typeface="Arial" panose="020B0604020202020204" pitchFamily="34" charset="0"/>
              <a:buChar char="•"/>
            </a:pPr>
            <a:r>
              <a:rPr lang="en-PH" b="0" i="0" u="none" strike="noStrike" dirty="0">
                <a:solidFill>
                  <a:srgbClr val="D1D5DB"/>
                </a:solidFill>
                <a:effectLst/>
                <a:latin typeface="Söhne"/>
              </a:rPr>
              <a:t>This interactive dashboard allows stakeholders to explore the data, gain deeper insights, and make informed decisions.</a:t>
            </a:r>
          </a:p>
          <a:p>
            <a:pPr algn="l"/>
            <a:r>
              <a:rPr lang="en-PH" b="1" i="0" u="none" strike="noStrike" dirty="0">
                <a:solidFill>
                  <a:srgbClr val="D1D5DB"/>
                </a:solidFill>
                <a:effectLst/>
                <a:latin typeface="Söhne"/>
              </a:rPr>
              <a:t>Step 4: Recommendations for Implementation</a:t>
            </a:r>
            <a:endParaRPr lang="en-PH" b="0" i="0" u="none" strike="noStrike" dirty="0">
              <a:solidFill>
                <a:srgbClr val="D1D5DB"/>
              </a:solidFill>
              <a:effectLst/>
              <a:latin typeface="Söhne"/>
            </a:endParaRPr>
          </a:p>
          <a:p>
            <a:pPr algn="l">
              <a:buFont typeface="Arial" panose="020B0604020202020204" pitchFamily="34" charset="0"/>
              <a:buChar char="•"/>
            </a:pPr>
            <a:r>
              <a:rPr lang="en-PH" b="0" i="0" u="none" strike="noStrike" dirty="0">
                <a:solidFill>
                  <a:srgbClr val="D1D5DB"/>
                </a:solidFill>
                <a:effectLst/>
                <a:latin typeface="Söhne"/>
              </a:rPr>
              <a:t>Building on the insights derived from our deep-dive analysis, we have formulated concrete recommendations.</a:t>
            </a:r>
          </a:p>
          <a:p>
            <a:pPr algn="l">
              <a:buFont typeface="Arial" panose="020B0604020202020204" pitchFamily="34" charset="0"/>
              <a:buChar char="•"/>
            </a:pPr>
            <a:r>
              <a:rPr lang="en-PH" b="0" i="0" u="none" strike="noStrike" dirty="0">
                <a:solidFill>
                  <a:srgbClr val="D1D5DB"/>
                </a:solidFill>
                <a:effectLst/>
                <a:latin typeface="Söhne"/>
              </a:rPr>
              <a:t>These recommendations are tailored to address specific issues identified in our analysis.</a:t>
            </a:r>
          </a:p>
          <a:p>
            <a:pPr algn="l">
              <a:buFont typeface="Arial" panose="020B0604020202020204" pitchFamily="34" charset="0"/>
              <a:buChar char="•"/>
            </a:pPr>
            <a:r>
              <a:rPr lang="en-PH" b="0" i="0" u="none" strike="noStrike" dirty="0">
                <a:solidFill>
                  <a:srgbClr val="D1D5DB"/>
                </a:solidFill>
                <a:effectLst/>
                <a:latin typeface="Söhne"/>
              </a:rPr>
              <a:t>They serve as a roadmap for effective interventions and improvements aimed at reducing accidents and fatalities in Brooklyn.</a:t>
            </a:r>
          </a:p>
          <a:p>
            <a:pPr algn="l"/>
            <a:r>
              <a:rPr lang="en-PH" b="0" i="0" u="none" strike="noStrike" dirty="0">
                <a:solidFill>
                  <a:srgbClr val="D1D5DB"/>
                </a:solidFill>
                <a:effectLst/>
                <a:latin typeface="Söhne"/>
              </a:rPr>
              <a:t>Our comprehensive approach combines data-driven insights with actionable recommendations, all geared towards our shared goal of making Brooklyn's roads safer. As we proceed, we will delve into the specifics of our analysis, insights, and recommendations, working together to create a safer and more secure environment for the residents of this borough.</a:t>
            </a:r>
          </a:p>
          <a:p>
            <a:endParaRPr lang="en-US" dirty="0"/>
          </a:p>
        </p:txBody>
      </p:sp>
      <p:sp>
        <p:nvSpPr>
          <p:cNvPr id="4" name="Slide Number Placeholder 3"/>
          <p:cNvSpPr>
            <a:spLocks noGrp="1"/>
          </p:cNvSpPr>
          <p:nvPr>
            <p:ph type="sldNum" sz="quarter" idx="5"/>
          </p:nvPr>
        </p:nvSpPr>
        <p:spPr/>
        <p:txBody>
          <a:bodyPr/>
          <a:lstStyle/>
          <a:p>
            <a:fld id="{9DA9343B-2178-A243-8A89-C578A102CAE2}" type="slidenum">
              <a:rPr lang="en-US" smtClean="0"/>
              <a:t>3</a:t>
            </a:fld>
            <a:endParaRPr lang="en-US"/>
          </a:p>
        </p:txBody>
      </p:sp>
    </p:spTree>
    <p:extLst>
      <p:ext uri="{BB962C8B-B14F-4D97-AF65-F5344CB8AC3E}">
        <p14:creationId xmlns:p14="http://schemas.microsoft.com/office/powerpoint/2010/main" val="859229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PH" b="0" i="0" u="none" strike="noStrike" dirty="0">
                <a:solidFill>
                  <a:srgbClr val="D1D5DB"/>
                </a:solidFill>
                <a:effectLst/>
                <a:latin typeface="Söhne"/>
              </a:rPr>
              <a:t>Our journey toward understanding and addressing the critical issue of reducing deaths and accidents in Brooklyn from 2012 to 2022 has been empowered by the use of advanced data analysis tools. We are grateful for the capabilities provided by:</a:t>
            </a:r>
          </a:p>
          <a:p>
            <a:pPr algn="l"/>
            <a:r>
              <a:rPr lang="en-PH" b="1" i="0" u="none" strike="noStrike" dirty="0">
                <a:solidFill>
                  <a:srgbClr val="D1D5DB"/>
                </a:solidFill>
                <a:effectLst/>
                <a:latin typeface="Söhne"/>
              </a:rPr>
              <a:t>1. Google </a:t>
            </a:r>
            <a:r>
              <a:rPr lang="en-PH" b="1" i="0" u="none" strike="noStrike" dirty="0" err="1">
                <a:solidFill>
                  <a:srgbClr val="D1D5DB"/>
                </a:solidFill>
                <a:effectLst/>
                <a:latin typeface="Söhne"/>
              </a:rPr>
              <a:t>BigQuery</a:t>
            </a:r>
            <a:r>
              <a:rPr lang="en-PH" b="1" i="0" u="none" strike="noStrike" dirty="0">
                <a:solidFill>
                  <a:srgbClr val="D1D5DB"/>
                </a:solidFill>
                <a:effectLst/>
                <a:latin typeface="Söhne"/>
              </a:rPr>
              <a:t>:</a:t>
            </a:r>
            <a:endParaRPr lang="en-PH" b="0" i="0" u="none" strike="noStrike" dirty="0">
              <a:solidFill>
                <a:srgbClr val="D1D5DB"/>
              </a:solidFill>
              <a:effectLst/>
              <a:latin typeface="Söhne"/>
            </a:endParaRPr>
          </a:p>
          <a:p>
            <a:pPr algn="l">
              <a:buFont typeface="Arial" panose="020B0604020202020204" pitchFamily="34" charset="0"/>
              <a:buChar char="•"/>
            </a:pPr>
            <a:r>
              <a:rPr lang="en-PH" b="0" i="0" u="none" strike="noStrike" dirty="0">
                <a:solidFill>
                  <a:srgbClr val="D1D5DB"/>
                </a:solidFill>
                <a:effectLst/>
                <a:latin typeface="Söhne"/>
              </a:rPr>
              <a:t>Google </a:t>
            </a:r>
            <a:r>
              <a:rPr lang="en-PH" b="0" i="0" u="none" strike="noStrike" dirty="0" err="1">
                <a:solidFill>
                  <a:srgbClr val="D1D5DB"/>
                </a:solidFill>
                <a:effectLst/>
                <a:latin typeface="Söhne"/>
              </a:rPr>
              <a:t>BigQuery</a:t>
            </a:r>
            <a:r>
              <a:rPr lang="en-PH" b="0" i="0" u="none" strike="noStrike" dirty="0">
                <a:solidFill>
                  <a:srgbClr val="D1D5DB"/>
                </a:solidFill>
                <a:effectLst/>
                <a:latin typeface="Söhne"/>
              </a:rPr>
              <a:t> has played a pivotal role in our data analysis process.</a:t>
            </a:r>
          </a:p>
          <a:p>
            <a:pPr algn="l">
              <a:buFont typeface="Arial" panose="020B0604020202020204" pitchFamily="34" charset="0"/>
              <a:buChar char="•"/>
            </a:pPr>
            <a:r>
              <a:rPr lang="en-PH" b="0" i="0" u="none" strike="noStrike" dirty="0">
                <a:solidFill>
                  <a:srgbClr val="D1D5DB"/>
                </a:solidFill>
                <a:effectLst/>
                <a:latin typeface="Söhne"/>
              </a:rPr>
              <a:t>This cloud-based data warehouse allows us to efficiently handle large datasets and perform complex SQL queries.</a:t>
            </a:r>
          </a:p>
          <a:p>
            <a:pPr algn="l">
              <a:buFont typeface="Arial" panose="020B0604020202020204" pitchFamily="34" charset="0"/>
              <a:buChar char="•"/>
            </a:pPr>
            <a:r>
              <a:rPr lang="en-PH" b="0" i="0" u="none" strike="noStrike" dirty="0" err="1">
                <a:solidFill>
                  <a:srgbClr val="D1D5DB"/>
                </a:solidFill>
                <a:effectLst/>
                <a:latin typeface="Söhne"/>
              </a:rPr>
              <a:t>BigQuery's</a:t>
            </a:r>
            <a:r>
              <a:rPr lang="en-PH" b="0" i="0" u="none" strike="noStrike" dirty="0">
                <a:solidFill>
                  <a:srgbClr val="D1D5DB"/>
                </a:solidFill>
                <a:effectLst/>
                <a:latin typeface="Söhne"/>
              </a:rPr>
              <a:t> scalability and speed have enabled us to gain rapid insights from the extensive Motor Vehicle Collisions dataset.</a:t>
            </a:r>
          </a:p>
          <a:p>
            <a:pPr algn="l"/>
            <a:r>
              <a:rPr lang="en-PH" b="1" i="0" u="none" strike="noStrike" dirty="0">
                <a:solidFill>
                  <a:srgbClr val="D1D5DB"/>
                </a:solidFill>
                <a:effectLst/>
                <a:latin typeface="Söhne"/>
              </a:rPr>
              <a:t>2. Power BI:</a:t>
            </a:r>
            <a:endParaRPr lang="en-PH" b="0" i="0" u="none" strike="noStrike" dirty="0">
              <a:solidFill>
                <a:srgbClr val="D1D5DB"/>
              </a:solidFill>
              <a:effectLst/>
              <a:latin typeface="Söhne"/>
            </a:endParaRPr>
          </a:p>
          <a:p>
            <a:pPr algn="l">
              <a:buFont typeface="Arial" panose="020B0604020202020204" pitchFamily="34" charset="0"/>
              <a:buChar char="•"/>
            </a:pPr>
            <a:r>
              <a:rPr lang="en-PH" b="0" i="0" u="none" strike="noStrike" dirty="0">
                <a:solidFill>
                  <a:srgbClr val="D1D5DB"/>
                </a:solidFill>
                <a:effectLst/>
                <a:latin typeface="Söhne"/>
              </a:rPr>
              <a:t>Power BI has been our go-to solution for visualizing and presenting our findings.</a:t>
            </a:r>
          </a:p>
          <a:p>
            <a:pPr algn="l">
              <a:buFont typeface="Arial" panose="020B0604020202020204" pitchFamily="34" charset="0"/>
              <a:buChar char="•"/>
            </a:pPr>
            <a:r>
              <a:rPr lang="en-PH" b="0" i="0" u="none" strike="noStrike" dirty="0">
                <a:solidFill>
                  <a:srgbClr val="D1D5DB"/>
                </a:solidFill>
                <a:effectLst/>
                <a:latin typeface="Söhne"/>
              </a:rPr>
              <a:t>This robust business intelligence tool facilitates the creation of interactive and insightful dashboards.</a:t>
            </a:r>
          </a:p>
          <a:p>
            <a:pPr algn="l">
              <a:buFont typeface="Arial" panose="020B0604020202020204" pitchFamily="34" charset="0"/>
              <a:buChar char="•"/>
            </a:pPr>
            <a:r>
              <a:rPr lang="en-PH" b="0" i="0" u="none" strike="noStrike" dirty="0">
                <a:solidFill>
                  <a:srgbClr val="D1D5DB"/>
                </a:solidFill>
                <a:effectLst/>
                <a:latin typeface="Söhne"/>
              </a:rPr>
              <a:t>Stakeholders can explore the data dynamically, helping us to communicate our results effectively.</a:t>
            </a:r>
          </a:p>
          <a:p>
            <a:pPr algn="l"/>
            <a:r>
              <a:rPr lang="en-PH" b="0" i="0" u="none" strike="noStrike" dirty="0">
                <a:solidFill>
                  <a:srgbClr val="D1D5DB"/>
                </a:solidFill>
                <a:effectLst/>
                <a:latin typeface="Söhne"/>
              </a:rPr>
              <a:t>These two powerful tools, Google </a:t>
            </a:r>
            <a:r>
              <a:rPr lang="en-PH" b="0" i="0" u="none" strike="noStrike" dirty="0" err="1">
                <a:solidFill>
                  <a:srgbClr val="D1D5DB"/>
                </a:solidFill>
                <a:effectLst/>
                <a:latin typeface="Söhne"/>
              </a:rPr>
              <a:t>BigQuery</a:t>
            </a:r>
            <a:r>
              <a:rPr lang="en-PH" b="0" i="0" u="none" strike="noStrike" dirty="0">
                <a:solidFill>
                  <a:srgbClr val="D1D5DB"/>
                </a:solidFill>
                <a:effectLst/>
                <a:latin typeface="Söhne"/>
              </a:rPr>
              <a:t> and Power BI, have synergized to provide us with a comprehensive approach to data analysis, visualization, and reporting. Their integration has been instrumental in transforming raw data into actionable insights and recommendations.</a:t>
            </a:r>
          </a:p>
        </p:txBody>
      </p:sp>
      <p:sp>
        <p:nvSpPr>
          <p:cNvPr id="4" name="Slide Number Placeholder 3"/>
          <p:cNvSpPr>
            <a:spLocks noGrp="1"/>
          </p:cNvSpPr>
          <p:nvPr>
            <p:ph type="sldNum" sz="quarter" idx="5"/>
          </p:nvPr>
        </p:nvSpPr>
        <p:spPr/>
        <p:txBody>
          <a:bodyPr/>
          <a:lstStyle/>
          <a:p>
            <a:fld id="{9DA9343B-2178-A243-8A89-C578A102CAE2}" type="slidenum">
              <a:rPr lang="en-US" smtClean="0"/>
              <a:t>4</a:t>
            </a:fld>
            <a:endParaRPr lang="en-US"/>
          </a:p>
        </p:txBody>
      </p:sp>
    </p:spTree>
    <p:extLst>
      <p:ext uri="{BB962C8B-B14F-4D97-AF65-F5344CB8AC3E}">
        <p14:creationId xmlns:p14="http://schemas.microsoft.com/office/powerpoint/2010/main" val="1434733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PH" b="0" i="0" u="none" strike="noStrike" dirty="0">
                <a:solidFill>
                  <a:srgbClr val="D1D5DB"/>
                </a:solidFill>
                <a:effectLst/>
                <a:latin typeface="Söhne"/>
              </a:rPr>
              <a:t>Our in-depth analysis has unveiled critical takeaways from the data, shedding light on the most significant factors contributing to motor vehicle collisions and fatalities in Brooklyn from 2012 to 2022.</a:t>
            </a:r>
          </a:p>
          <a:p>
            <a:pPr algn="l"/>
            <a:r>
              <a:rPr lang="en-PH" b="1" i="0" u="none" strike="noStrike" dirty="0">
                <a:solidFill>
                  <a:srgbClr val="D1D5DB"/>
                </a:solidFill>
                <a:effectLst/>
                <a:latin typeface="Söhne"/>
              </a:rPr>
              <a:t>Top Collision Causes:</a:t>
            </a:r>
            <a:endParaRPr lang="en-PH" b="0" i="0" u="none" strike="noStrike" dirty="0">
              <a:solidFill>
                <a:srgbClr val="D1D5DB"/>
              </a:solidFill>
              <a:effectLst/>
              <a:latin typeface="Söhne"/>
            </a:endParaRPr>
          </a:p>
          <a:p>
            <a:pPr algn="l">
              <a:buFont typeface="Arial" panose="020B0604020202020204" pitchFamily="34" charset="0"/>
              <a:buChar char="•"/>
            </a:pPr>
            <a:r>
              <a:rPr lang="en-PH" b="1" i="0" u="none" strike="noStrike" dirty="0">
                <a:solidFill>
                  <a:srgbClr val="D1D5DB"/>
                </a:solidFill>
                <a:effectLst/>
                <a:latin typeface="Söhne"/>
              </a:rPr>
              <a:t>Distracted Driving:</a:t>
            </a:r>
            <a:r>
              <a:rPr lang="en-PH" b="0" i="0" u="none" strike="noStrike" dirty="0">
                <a:solidFill>
                  <a:srgbClr val="D1D5DB"/>
                </a:solidFill>
                <a:effectLst/>
                <a:latin typeface="Söhne"/>
              </a:rPr>
              <a:t> One of the leading causes of collisions in Brooklyn is distracted driving. This includes activities such as texting, phone calls, and in-car distractions.</a:t>
            </a:r>
          </a:p>
          <a:p>
            <a:pPr algn="l">
              <a:buFont typeface="Arial" panose="020B0604020202020204" pitchFamily="34" charset="0"/>
              <a:buChar char="•"/>
            </a:pPr>
            <a:r>
              <a:rPr lang="en-PH" b="1" i="0" u="none" strike="noStrike" dirty="0">
                <a:solidFill>
                  <a:srgbClr val="D1D5DB"/>
                </a:solidFill>
                <a:effectLst/>
                <a:latin typeface="Söhne"/>
              </a:rPr>
              <a:t>Speeding:</a:t>
            </a:r>
            <a:r>
              <a:rPr lang="en-PH" b="0" i="0" u="none" strike="noStrike" dirty="0">
                <a:solidFill>
                  <a:srgbClr val="D1D5DB"/>
                </a:solidFill>
                <a:effectLst/>
                <a:latin typeface="Söhne"/>
              </a:rPr>
              <a:t> Excessive speeding remains a prevalent issue, contributing significantly to collisions and their severity.</a:t>
            </a:r>
          </a:p>
          <a:p>
            <a:pPr algn="l">
              <a:buFont typeface="Arial" panose="020B0604020202020204" pitchFamily="34" charset="0"/>
              <a:buChar char="•"/>
            </a:pPr>
            <a:r>
              <a:rPr lang="en-PH" b="1" i="0" u="none" strike="noStrike" dirty="0">
                <a:solidFill>
                  <a:srgbClr val="D1D5DB"/>
                </a:solidFill>
                <a:effectLst/>
                <a:latin typeface="Söhne"/>
              </a:rPr>
              <a:t>Impaired Driving:</a:t>
            </a:r>
            <a:r>
              <a:rPr lang="en-PH" b="0" i="0" u="none" strike="noStrike" dirty="0">
                <a:solidFill>
                  <a:srgbClr val="D1D5DB"/>
                </a:solidFill>
                <a:effectLst/>
                <a:latin typeface="Söhne"/>
              </a:rPr>
              <a:t> Collisions involving impaired drivers, often under the influence of alcohol or drugs, are a significant concern.</a:t>
            </a:r>
          </a:p>
          <a:p>
            <a:pPr algn="l">
              <a:buFont typeface="Arial" panose="020B0604020202020204" pitchFamily="34" charset="0"/>
              <a:buChar char="•"/>
            </a:pPr>
            <a:r>
              <a:rPr lang="en-PH" b="1" i="0" u="none" strike="noStrike" dirty="0">
                <a:solidFill>
                  <a:srgbClr val="D1D5DB"/>
                </a:solidFill>
                <a:effectLst/>
                <a:latin typeface="Söhne"/>
              </a:rPr>
              <a:t>Intersection Violations:</a:t>
            </a:r>
            <a:r>
              <a:rPr lang="en-PH" b="0" i="0" u="none" strike="noStrike" dirty="0">
                <a:solidFill>
                  <a:srgbClr val="D1D5DB"/>
                </a:solidFill>
                <a:effectLst/>
                <a:latin typeface="Söhne"/>
              </a:rPr>
              <a:t> Failure to obey traffic signals and stop signs at intersections is another common cause of accidents.</a:t>
            </a:r>
          </a:p>
          <a:p>
            <a:pPr algn="l">
              <a:buFont typeface="Arial" panose="020B0604020202020204" pitchFamily="34" charset="0"/>
              <a:buChar char="•"/>
            </a:pPr>
            <a:r>
              <a:rPr lang="en-PH" b="1" i="0" u="none" strike="noStrike" dirty="0">
                <a:solidFill>
                  <a:srgbClr val="D1D5DB"/>
                </a:solidFill>
                <a:effectLst/>
                <a:latin typeface="Söhne"/>
              </a:rPr>
              <a:t>Reckless Driving:</a:t>
            </a:r>
            <a:r>
              <a:rPr lang="en-PH" b="0" i="0" u="none" strike="noStrike" dirty="0">
                <a:solidFill>
                  <a:srgbClr val="D1D5DB"/>
                </a:solidFill>
                <a:effectLst/>
                <a:latin typeface="Söhne"/>
              </a:rPr>
              <a:t> Aggressive and reckless driving behaviors, including tailgating and sudden lane changes, are contributing factors.</a:t>
            </a:r>
          </a:p>
          <a:p>
            <a:pPr algn="l"/>
            <a:r>
              <a:rPr lang="en-PH" b="1" i="0" u="none" strike="noStrike" dirty="0">
                <a:solidFill>
                  <a:srgbClr val="D1D5DB"/>
                </a:solidFill>
                <a:effectLst/>
                <a:latin typeface="Söhne"/>
              </a:rPr>
              <a:t>Top Fatalities Causes:</a:t>
            </a:r>
            <a:endParaRPr lang="en-PH" b="0" i="0" u="none" strike="noStrike" dirty="0">
              <a:solidFill>
                <a:srgbClr val="D1D5DB"/>
              </a:solidFill>
              <a:effectLst/>
              <a:latin typeface="Söhne"/>
            </a:endParaRPr>
          </a:p>
          <a:p>
            <a:pPr algn="l">
              <a:buFont typeface="Arial" panose="020B0604020202020204" pitchFamily="34" charset="0"/>
              <a:buChar char="•"/>
            </a:pPr>
            <a:r>
              <a:rPr lang="en-PH" b="1" i="0" u="none" strike="noStrike" dirty="0">
                <a:solidFill>
                  <a:srgbClr val="D1D5DB"/>
                </a:solidFill>
                <a:effectLst/>
                <a:latin typeface="Söhne"/>
              </a:rPr>
              <a:t>Pedestrian Incidents:</a:t>
            </a:r>
            <a:r>
              <a:rPr lang="en-PH" b="0" i="0" u="none" strike="noStrike" dirty="0">
                <a:solidFill>
                  <a:srgbClr val="D1D5DB"/>
                </a:solidFill>
                <a:effectLst/>
                <a:latin typeface="Söhne"/>
              </a:rPr>
              <a:t> Pedestrians are particularly vulnerable, and collisions involving pedestrians represent a substantial portion of fatalities.</a:t>
            </a:r>
          </a:p>
          <a:p>
            <a:pPr algn="l">
              <a:buFont typeface="Arial" panose="020B0604020202020204" pitchFamily="34" charset="0"/>
              <a:buChar char="•"/>
            </a:pPr>
            <a:r>
              <a:rPr lang="en-PH" b="1" i="0" u="none" strike="noStrike" dirty="0">
                <a:solidFill>
                  <a:srgbClr val="D1D5DB"/>
                </a:solidFill>
                <a:effectLst/>
                <a:latin typeface="Söhne"/>
              </a:rPr>
              <a:t>Cyclist Incidents:</a:t>
            </a:r>
            <a:r>
              <a:rPr lang="en-PH" b="0" i="0" u="none" strike="noStrike" dirty="0">
                <a:solidFill>
                  <a:srgbClr val="D1D5DB"/>
                </a:solidFill>
                <a:effectLst/>
                <a:latin typeface="Söhne"/>
              </a:rPr>
              <a:t> Similar to pedestrians, cyclists face high risks, and accidents involving bicycles can result in severe outcomes.</a:t>
            </a:r>
          </a:p>
          <a:p>
            <a:pPr algn="l">
              <a:buFont typeface="Arial" panose="020B0604020202020204" pitchFamily="34" charset="0"/>
              <a:buChar char="•"/>
            </a:pPr>
            <a:r>
              <a:rPr lang="en-PH" b="1" i="0" u="none" strike="noStrike" dirty="0">
                <a:solidFill>
                  <a:srgbClr val="D1D5DB"/>
                </a:solidFill>
                <a:effectLst/>
                <a:latin typeface="Söhne"/>
              </a:rPr>
              <a:t>Impaired Driving:</a:t>
            </a:r>
            <a:r>
              <a:rPr lang="en-PH" b="0" i="0" u="none" strike="noStrike" dirty="0">
                <a:solidFill>
                  <a:srgbClr val="D1D5DB"/>
                </a:solidFill>
                <a:effectLst/>
                <a:latin typeface="Söhne"/>
              </a:rPr>
              <a:t> Impaired driving is not only a top collision cause but also a leading factor in fatal accidents.</a:t>
            </a:r>
          </a:p>
          <a:p>
            <a:pPr algn="l">
              <a:buFont typeface="Arial" panose="020B0604020202020204" pitchFamily="34" charset="0"/>
              <a:buChar char="•"/>
            </a:pPr>
            <a:r>
              <a:rPr lang="en-PH" b="1" i="0" u="none" strike="noStrike" dirty="0">
                <a:solidFill>
                  <a:srgbClr val="D1D5DB"/>
                </a:solidFill>
                <a:effectLst/>
                <a:latin typeface="Söhne"/>
              </a:rPr>
              <a:t>Intersection Crashes:</a:t>
            </a:r>
            <a:r>
              <a:rPr lang="en-PH" b="0" i="0" u="none" strike="noStrike" dirty="0">
                <a:solidFill>
                  <a:srgbClr val="D1D5DB"/>
                </a:solidFill>
                <a:effectLst/>
                <a:latin typeface="Söhne"/>
              </a:rPr>
              <a:t> Collisions at intersections, especially those involving red-light violations, contribute significantly to fatalities.</a:t>
            </a:r>
          </a:p>
          <a:p>
            <a:pPr algn="l">
              <a:buFont typeface="Arial" panose="020B0604020202020204" pitchFamily="34" charset="0"/>
              <a:buChar char="•"/>
            </a:pPr>
            <a:r>
              <a:rPr lang="en-PH" b="1" i="0" u="none" strike="noStrike" dirty="0">
                <a:solidFill>
                  <a:srgbClr val="D1D5DB"/>
                </a:solidFill>
                <a:effectLst/>
                <a:latin typeface="Söhne"/>
              </a:rPr>
              <a:t>Single-Vehicle Accidents:</a:t>
            </a:r>
            <a:r>
              <a:rPr lang="en-PH" b="0" i="0" u="none" strike="noStrike" dirty="0">
                <a:solidFill>
                  <a:srgbClr val="D1D5DB"/>
                </a:solidFill>
                <a:effectLst/>
                <a:latin typeface="Söhne"/>
              </a:rPr>
              <a:t> Single-vehicle accidents, often associated with speeding and loss of control, result in a disproportionate number of fatalities.</a:t>
            </a:r>
          </a:p>
          <a:p>
            <a:pPr algn="l"/>
            <a:r>
              <a:rPr lang="en-PH" b="0" i="0" u="none" strike="noStrike" dirty="0">
                <a:solidFill>
                  <a:srgbClr val="D1D5DB"/>
                </a:solidFill>
                <a:effectLst/>
                <a:latin typeface="Söhne"/>
              </a:rPr>
              <a:t>These takeaways emphasize the urgency of addressing these primary causes through targeted interventions and policy changes. By targeting distracted driving, speeding, impaired driving, and improving intersection safety, we can significantly reduce collisions</a:t>
            </a:r>
          </a:p>
          <a:p>
            <a:endParaRPr lang="en-US" dirty="0"/>
          </a:p>
        </p:txBody>
      </p:sp>
      <p:sp>
        <p:nvSpPr>
          <p:cNvPr id="4" name="Slide Number Placeholder 3"/>
          <p:cNvSpPr>
            <a:spLocks noGrp="1"/>
          </p:cNvSpPr>
          <p:nvPr>
            <p:ph type="sldNum" sz="quarter" idx="5"/>
          </p:nvPr>
        </p:nvSpPr>
        <p:spPr/>
        <p:txBody>
          <a:bodyPr/>
          <a:lstStyle/>
          <a:p>
            <a:fld id="{9DA9343B-2178-A243-8A89-C578A102CAE2}" type="slidenum">
              <a:rPr lang="en-US" smtClean="0"/>
              <a:t>5</a:t>
            </a:fld>
            <a:endParaRPr lang="en-US"/>
          </a:p>
        </p:txBody>
      </p:sp>
    </p:spTree>
    <p:extLst>
      <p:ext uri="{BB962C8B-B14F-4D97-AF65-F5344CB8AC3E}">
        <p14:creationId xmlns:p14="http://schemas.microsoft.com/office/powerpoint/2010/main" val="575351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PH" b="0" i="0" u="none" strike="noStrike" dirty="0">
                <a:solidFill>
                  <a:srgbClr val="D1D5DB"/>
                </a:solidFill>
                <a:effectLst/>
                <a:latin typeface="Söhne"/>
              </a:rPr>
              <a:t>Our analysis has provided valuable insights into the causes of motor vehicle collisions and fatalities in Brooklyn from 2012 to 2022. To address these pressing issues and make Brooklyn's roads safer, we propose the following recommendations:</a:t>
            </a:r>
          </a:p>
          <a:p>
            <a:pPr algn="l"/>
            <a:r>
              <a:rPr lang="en-PH" b="1" i="0" u="none" strike="noStrike" dirty="0">
                <a:solidFill>
                  <a:srgbClr val="D1D5DB"/>
                </a:solidFill>
                <a:effectLst/>
                <a:latin typeface="Söhne"/>
              </a:rPr>
              <a:t>1. Public Awareness Campaigns:</a:t>
            </a:r>
            <a:endParaRPr lang="en-PH" b="0" i="0" u="none" strike="noStrike" dirty="0">
              <a:solidFill>
                <a:srgbClr val="D1D5DB"/>
              </a:solidFill>
              <a:effectLst/>
              <a:latin typeface="Söhne"/>
            </a:endParaRPr>
          </a:p>
          <a:p>
            <a:pPr algn="l">
              <a:buFont typeface="Arial" panose="020B0604020202020204" pitchFamily="34" charset="0"/>
              <a:buChar char="•"/>
            </a:pPr>
            <a:r>
              <a:rPr lang="en-PH" b="0" i="0" u="none" strike="noStrike" dirty="0">
                <a:solidFill>
                  <a:srgbClr val="D1D5DB"/>
                </a:solidFill>
                <a:effectLst/>
                <a:latin typeface="Söhne"/>
              </a:rPr>
              <a:t>Launch comprehensive public awareness campaigns targeting distracted driving, impaired driving, and speeding.</a:t>
            </a:r>
          </a:p>
          <a:p>
            <a:pPr algn="l">
              <a:buFont typeface="Arial" panose="020B0604020202020204" pitchFamily="34" charset="0"/>
              <a:buChar char="•"/>
            </a:pPr>
            <a:r>
              <a:rPr lang="en-PH" b="0" i="0" u="none" strike="noStrike" dirty="0">
                <a:solidFill>
                  <a:srgbClr val="D1D5DB"/>
                </a:solidFill>
                <a:effectLst/>
                <a:latin typeface="Söhne"/>
              </a:rPr>
              <a:t>Use various media channels, including social media, billboards, and community events, to educate and inform residents about the risks and consequences.</a:t>
            </a:r>
          </a:p>
          <a:p>
            <a:pPr algn="l"/>
            <a:r>
              <a:rPr lang="en-PH" b="1" i="0" u="none" strike="noStrike" dirty="0">
                <a:solidFill>
                  <a:srgbClr val="D1D5DB"/>
                </a:solidFill>
                <a:effectLst/>
                <a:latin typeface="Söhne"/>
              </a:rPr>
              <a:t>2. Law Enforcement and Accountability:</a:t>
            </a:r>
            <a:endParaRPr lang="en-PH" b="0" i="0" u="none" strike="noStrike" dirty="0">
              <a:solidFill>
                <a:srgbClr val="D1D5DB"/>
              </a:solidFill>
              <a:effectLst/>
              <a:latin typeface="Söhne"/>
            </a:endParaRPr>
          </a:p>
          <a:p>
            <a:pPr algn="l">
              <a:buFont typeface="Arial" panose="020B0604020202020204" pitchFamily="34" charset="0"/>
              <a:buChar char="•"/>
            </a:pPr>
            <a:r>
              <a:rPr lang="en-PH" b="0" i="0" u="none" strike="noStrike" dirty="0">
                <a:solidFill>
                  <a:srgbClr val="D1D5DB"/>
                </a:solidFill>
                <a:effectLst/>
                <a:latin typeface="Söhne"/>
              </a:rPr>
              <a:t>Strengthen law enforcement efforts to deter reckless driving behaviors.</a:t>
            </a:r>
          </a:p>
          <a:p>
            <a:pPr algn="l">
              <a:buFont typeface="Arial" panose="020B0604020202020204" pitchFamily="34" charset="0"/>
              <a:buChar char="•"/>
            </a:pPr>
            <a:r>
              <a:rPr lang="en-PH" b="0" i="0" u="none" strike="noStrike" dirty="0">
                <a:solidFill>
                  <a:srgbClr val="D1D5DB"/>
                </a:solidFill>
                <a:effectLst/>
                <a:latin typeface="Söhne"/>
              </a:rPr>
              <a:t>Increase police presence at high-risk intersections and implement strict penalties for traffic violations.</a:t>
            </a:r>
          </a:p>
          <a:p>
            <a:pPr algn="l">
              <a:buFont typeface="Arial" panose="020B0604020202020204" pitchFamily="34" charset="0"/>
              <a:buChar char="•"/>
            </a:pPr>
            <a:r>
              <a:rPr lang="en-PH" b="0" i="0" u="none" strike="noStrike" dirty="0">
                <a:solidFill>
                  <a:srgbClr val="D1D5DB"/>
                </a:solidFill>
                <a:effectLst/>
                <a:latin typeface="Söhne"/>
              </a:rPr>
              <a:t>Utilize traffic cameras and automated enforcement to monitor and enforce traffic laws.</a:t>
            </a:r>
          </a:p>
          <a:p>
            <a:pPr algn="l"/>
            <a:r>
              <a:rPr lang="en-PH" b="1" i="0" u="none" strike="noStrike" dirty="0">
                <a:solidFill>
                  <a:srgbClr val="D1D5DB"/>
                </a:solidFill>
                <a:effectLst/>
                <a:latin typeface="Söhne"/>
              </a:rPr>
              <a:t>3. Infrastructure Improvements:</a:t>
            </a:r>
            <a:endParaRPr lang="en-PH" b="0" i="0" u="none" strike="noStrike" dirty="0">
              <a:solidFill>
                <a:srgbClr val="D1D5DB"/>
              </a:solidFill>
              <a:effectLst/>
              <a:latin typeface="Söhne"/>
            </a:endParaRPr>
          </a:p>
          <a:p>
            <a:pPr algn="l">
              <a:buFont typeface="Arial" panose="020B0604020202020204" pitchFamily="34" charset="0"/>
              <a:buChar char="•"/>
            </a:pPr>
            <a:r>
              <a:rPr lang="en-PH" b="0" i="0" u="none" strike="noStrike" dirty="0">
                <a:solidFill>
                  <a:srgbClr val="D1D5DB"/>
                </a:solidFill>
                <a:effectLst/>
                <a:latin typeface="Söhne"/>
              </a:rPr>
              <a:t>Invest in safer road infrastructure, including improved signage, crosswalks, and traffic signals.</a:t>
            </a:r>
          </a:p>
          <a:p>
            <a:pPr algn="l">
              <a:buFont typeface="Arial" panose="020B0604020202020204" pitchFamily="34" charset="0"/>
              <a:buChar char="•"/>
            </a:pPr>
            <a:r>
              <a:rPr lang="en-PH" b="0" i="0" u="none" strike="noStrike" dirty="0">
                <a:solidFill>
                  <a:srgbClr val="D1D5DB"/>
                </a:solidFill>
                <a:effectLst/>
                <a:latin typeface="Söhne"/>
              </a:rPr>
              <a:t>Design and implement traffic calming measures, such as speed bumps and pedestrian islands, in high-risk areas.</a:t>
            </a:r>
          </a:p>
          <a:p>
            <a:pPr algn="l">
              <a:buFont typeface="Arial" panose="020B0604020202020204" pitchFamily="34" charset="0"/>
              <a:buChar char="•"/>
            </a:pPr>
            <a:r>
              <a:rPr lang="en-PH" b="0" i="0" u="none" strike="noStrike" dirty="0">
                <a:solidFill>
                  <a:srgbClr val="D1D5DB"/>
                </a:solidFill>
                <a:effectLst/>
                <a:latin typeface="Söhne"/>
              </a:rPr>
              <a:t>Enhance bicycle lanes and pedestrian pathways to protect vulnerable road users.</a:t>
            </a:r>
          </a:p>
          <a:p>
            <a:pPr algn="l"/>
            <a:r>
              <a:rPr lang="en-PH" b="1" i="0" u="none" strike="noStrike" dirty="0">
                <a:solidFill>
                  <a:srgbClr val="D1D5DB"/>
                </a:solidFill>
                <a:effectLst/>
                <a:latin typeface="Söhne"/>
              </a:rPr>
              <a:t>4. Targeted Education Programs:</a:t>
            </a:r>
            <a:endParaRPr lang="en-PH" b="0" i="0" u="none" strike="noStrike" dirty="0">
              <a:solidFill>
                <a:srgbClr val="D1D5DB"/>
              </a:solidFill>
              <a:effectLst/>
              <a:latin typeface="Söhne"/>
            </a:endParaRPr>
          </a:p>
          <a:p>
            <a:pPr algn="l">
              <a:buFont typeface="Arial" panose="020B0604020202020204" pitchFamily="34" charset="0"/>
              <a:buChar char="•"/>
            </a:pPr>
            <a:r>
              <a:rPr lang="en-PH" b="0" i="0" u="none" strike="noStrike" dirty="0">
                <a:solidFill>
                  <a:srgbClr val="D1D5DB"/>
                </a:solidFill>
                <a:effectLst/>
                <a:latin typeface="Söhne"/>
              </a:rPr>
              <a:t>Collaborate with schools, community organizations, and businesses to implement educational programs.</a:t>
            </a:r>
          </a:p>
          <a:p>
            <a:pPr algn="l">
              <a:buFont typeface="Arial" panose="020B0604020202020204" pitchFamily="34" charset="0"/>
              <a:buChar char="•"/>
            </a:pPr>
            <a:r>
              <a:rPr lang="en-PH" b="0" i="0" u="none" strike="noStrike" dirty="0">
                <a:solidFill>
                  <a:srgbClr val="D1D5DB"/>
                </a:solidFill>
                <a:effectLst/>
                <a:latin typeface="Söhne"/>
              </a:rPr>
              <a:t>Focus on teaching safe road behaviors to children and young adults, emphasizing the importance of pedestrian and cyclist safety.</a:t>
            </a:r>
          </a:p>
          <a:p>
            <a:pPr algn="l"/>
            <a:r>
              <a:rPr lang="en-PH" b="1" i="0" u="none" strike="noStrike" dirty="0">
                <a:solidFill>
                  <a:srgbClr val="D1D5DB"/>
                </a:solidFill>
                <a:effectLst/>
                <a:latin typeface="Söhne"/>
              </a:rPr>
              <a:t>5. Ride-Share and Public Transportation Promotion:</a:t>
            </a:r>
            <a:endParaRPr lang="en-PH" b="0" i="0" u="none" strike="noStrike" dirty="0">
              <a:solidFill>
                <a:srgbClr val="D1D5DB"/>
              </a:solidFill>
              <a:effectLst/>
              <a:latin typeface="Söhne"/>
            </a:endParaRPr>
          </a:p>
          <a:p>
            <a:pPr algn="l">
              <a:buFont typeface="Arial" panose="020B0604020202020204" pitchFamily="34" charset="0"/>
              <a:buChar char="•"/>
            </a:pPr>
            <a:r>
              <a:rPr lang="en-PH" b="0" i="0" u="none" strike="noStrike" dirty="0">
                <a:solidFill>
                  <a:srgbClr val="D1D5DB"/>
                </a:solidFill>
                <a:effectLst/>
                <a:latin typeface="Söhne"/>
              </a:rPr>
              <a:t>Encourage the use of ride-sharing services and public transportation options to reduce individual car usage.</a:t>
            </a:r>
          </a:p>
          <a:p>
            <a:pPr algn="l">
              <a:buFont typeface="Arial" panose="020B0604020202020204" pitchFamily="34" charset="0"/>
              <a:buChar char="•"/>
            </a:pPr>
            <a:r>
              <a:rPr lang="en-PH" b="0" i="0" u="none" strike="noStrike" dirty="0">
                <a:solidFill>
                  <a:srgbClr val="D1D5DB"/>
                </a:solidFill>
                <a:effectLst/>
                <a:latin typeface="Söhne"/>
              </a:rPr>
              <a:t>Promote alternatives that reduce traffic congestion and contribute to a safer road environment.</a:t>
            </a:r>
          </a:p>
          <a:p>
            <a:pPr algn="l"/>
            <a:r>
              <a:rPr lang="en-PH" b="1" i="0" u="none" strike="noStrike" dirty="0">
                <a:solidFill>
                  <a:srgbClr val="D1D5DB"/>
                </a:solidFill>
                <a:effectLst/>
                <a:latin typeface="Söhne"/>
              </a:rPr>
              <a:t>6. Data Transparency and Continuous Analysis:</a:t>
            </a:r>
            <a:endParaRPr lang="en-PH" b="0" i="0" u="none" strike="noStrike" dirty="0">
              <a:solidFill>
                <a:srgbClr val="D1D5DB"/>
              </a:solidFill>
              <a:effectLst/>
              <a:latin typeface="Söhne"/>
            </a:endParaRPr>
          </a:p>
          <a:p>
            <a:pPr algn="l">
              <a:buFont typeface="Arial" panose="020B0604020202020204" pitchFamily="34" charset="0"/>
              <a:buChar char="•"/>
            </a:pPr>
            <a:r>
              <a:rPr lang="en-PH" b="0" i="0" u="none" strike="noStrike" dirty="0">
                <a:solidFill>
                  <a:srgbClr val="D1D5DB"/>
                </a:solidFill>
                <a:effectLst/>
                <a:latin typeface="Söhne"/>
              </a:rPr>
              <a:t>Continue to collect and analyze collision data, making it readily accessible to the public and researchers.</a:t>
            </a:r>
          </a:p>
          <a:p>
            <a:pPr algn="l">
              <a:buFont typeface="Arial" panose="020B0604020202020204" pitchFamily="34" charset="0"/>
              <a:buChar char="•"/>
            </a:pPr>
            <a:r>
              <a:rPr lang="en-PH" b="0" i="0" u="none" strike="noStrike" dirty="0">
                <a:solidFill>
                  <a:srgbClr val="D1D5DB"/>
                </a:solidFill>
                <a:effectLst/>
                <a:latin typeface="Söhne"/>
              </a:rPr>
              <a:t>Regularly update and refine road safety initiatives based on the latest data and emerging trends.</a:t>
            </a:r>
          </a:p>
          <a:p>
            <a:pPr algn="l"/>
            <a:r>
              <a:rPr lang="en-PH" b="1" i="0" u="none" strike="noStrike" dirty="0">
                <a:solidFill>
                  <a:srgbClr val="D1D5DB"/>
                </a:solidFill>
                <a:effectLst/>
                <a:latin typeface="Söhne"/>
              </a:rPr>
              <a:t>7. Community Involvement:</a:t>
            </a:r>
            <a:endParaRPr lang="en-PH" b="0" i="0" u="none" strike="noStrike" dirty="0">
              <a:solidFill>
                <a:srgbClr val="D1D5DB"/>
              </a:solidFill>
              <a:effectLst/>
              <a:latin typeface="Söhne"/>
            </a:endParaRPr>
          </a:p>
          <a:p>
            <a:pPr algn="l">
              <a:buFont typeface="Arial" panose="020B0604020202020204" pitchFamily="34" charset="0"/>
              <a:buChar char="•"/>
            </a:pPr>
            <a:r>
              <a:rPr lang="en-PH" b="0" i="0" u="none" strike="noStrike" dirty="0">
                <a:solidFill>
                  <a:srgbClr val="D1D5DB"/>
                </a:solidFill>
                <a:effectLst/>
                <a:latin typeface="Söhne"/>
              </a:rPr>
              <a:t>Foster community engagement in road safety efforts by forming neighborhood committees.</a:t>
            </a:r>
          </a:p>
          <a:p>
            <a:pPr algn="l">
              <a:buFont typeface="Arial" panose="020B0604020202020204" pitchFamily="34" charset="0"/>
              <a:buChar char="•"/>
            </a:pPr>
            <a:r>
              <a:rPr lang="en-PH" b="0" i="0" u="none" strike="noStrike" dirty="0">
                <a:solidFill>
                  <a:srgbClr val="D1D5DB"/>
                </a:solidFill>
                <a:effectLst/>
                <a:latin typeface="Söhne"/>
              </a:rPr>
              <a:t>Encourage residents to report road safety concerns and participate in local initiatives.</a:t>
            </a:r>
          </a:p>
          <a:p>
            <a:pPr algn="l"/>
            <a:r>
              <a:rPr lang="en-PH" b="1" i="0" u="none" strike="noStrike" dirty="0">
                <a:solidFill>
                  <a:srgbClr val="D1D5DB"/>
                </a:solidFill>
                <a:effectLst/>
                <a:latin typeface="Söhne"/>
              </a:rPr>
              <a:t>8. Partnerships and Funding:</a:t>
            </a:r>
            <a:endParaRPr lang="en-PH" b="0" i="0" u="none" strike="noStrike" dirty="0">
              <a:solidFill>
                <a:srgbClr val="D1D5DB"/>
              </a:solidFill>
              <a:effectLst/>
              <a:latin typeface="Söhne"/>
            </a:endParaRPr>
          </a:p>
          <a:p>
            <a:pPr algn="l">
              <a:buFont typeface="Arial" panose="020B0604020202020204" pitchFamily="34" charset="0"/>
              <a:buChar char="•"/>
            </a:pPr>
            <a:r>
              <a:rPr lang="en-PH" b="0" i="0" u="none" strike="noStrike" dirty="0">
                <a:solidFill>
                  <a:srgbClr val="D1D5DB"/>
                </a:solidFill>
                <a:effectLst/>
                <a:latin typeface="Söhne"/>
              </a:rPr>
              <a:t>Seek partnerships with government agencies, non-profit organizations, and businesses to secure funding and resources for road safety projects.</a:t>
            </a:r>
          </a:p>
          <a:p>
            <a:pPr algn="l">
              <a:buFont typeface="Arial" panose="020B0604020202020204" pitchFamily="34" charset="0"/>
              <a:buChar char="•"/>
            </a:pPr>
            <a:r>
              <a:rPr lang="en-PH" b="0" i="0" u="none" strike="noStrike" dirty="0">
                <a:solidFill>
                  <a:srgbClr val="D1D5DB"/>
                </a:solidFill>
                <a:effectLst/>
                <a:latin typeface="Söhne"/>
              </a:rPr>
              <a:t>Apply for grants and allocate budgets specifically for road safety improvements.</a:t>
            </a:r>
          </a:p>
          <a:p>
            <a:pPr algn="l"/>
            <a:r>
              <a:rPr lang="en-PH" b="0" i="0" u="none" strike="noStrike" dirty="0">
                <a:solidFill>
                  <a:srgbClr val="D1D5DB"/>
                </a:solidFill>
                <a:effectLst/>
                <a:latin typeface="Söhne"/>
              </a:rPr>
              <a:t>These recommendations are designed to address the root causes of collisions and fatalities, promoting a culture of safety on Brooklyn's roads. By implementing these measures collectively and consistently, we can make significant strides toward reducing accidents and saving lives in our community.</a:t>
            </a:r>
          </a:p>
          <a:p>
            <a:endParaRPr lang="en-US" dirty="0"/>
          </a:p>
        </p:txBody>
      </p:sp>
      <p:sp>
        <p:nvSpPr>
          <p:cNvPr id="4" name="Slide Number Placeholder 3"/>
          <p:cNvSpPr>
            <a:spLocks noGrp="1"/>
          </p:cNvSpPr>
          <p:nvPr>
            <p:ph type="sldNum" sz="quarter" idx="5"/>
          </p:nvPr>
        </p:nvSpPr>
        <p:spPr/>
        <p:txBody>
          <a:bodyPr/>
          <a:lstStyle/>
          <a:p>
            <a:fld id="{9DA9343B-2178-A243-8A89-C578A102CAE2}" type="slidenum">
              <a:rPr lang="en-US" smtClean="0"/>
              <a:t>6</a:t>
            </a:fld>
            <a:endParaRPr lang="en-US"/>
          </a:p>
        </p:txBody>
      </p:sp>
    </p:spTree>
    <p:extLst>
      <p:ext uri="{BB962C8B-B14F-4D97-AF65-F5344CB8AC3E}">
        <p14:creationId xmlns:p14="http://schemas.microsoft.com/office/powerpoint/2010/main" val="3123527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A9343B-2178-A243-8A89-C578A102CAE2}" type="slidenum">
              <a:rPr lang="en-US" smtClean="0"/>
              <a:t>9</a:t>
            </a:fld>
            <a:endParaRPr lang="en-US"/>
          </a:p>
        </p:txBody>
      </p:sp>
    </p:spTree>
    <p:extLst>
      <p:ext uri="{BB962C8B-B14F-4D97-AF65-F5344CB8AC3E}">
        <p14:creationId xmlns:p14="http://schemas.microsoft.com/office/powerpoint/2010/main" val="1338778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3CA3-0584-1442-B9F3-09C4D6AD11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2C4175-F76E-0B46-A571-7B16747596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8EFDF6-C36E-E345-AE73-475846CBFC18}"/>
              </a:ext>
            </a:extLst>
          </p:cNvPr>
          <p:cNvSpPr>
            <a:spLocks noGrp="1"/>
          </p:cNvSpPr>
          <p:nvPr>
            <p:ph type="dt" sz="half" idx="10"/>
          </p:nvPr>
        </p:nvSpPr>
        <p:spPr/>
        <p:txBody>
          <a:bodyPr/>
          <a:lstStyle/>
          <a:p>
            <a:fld id="{EE653500-6116-554F-A984-BB5380ABB42F}" type="datetimeFigureOut">
              <a:rPr lang="en-US" smtClean="0"/>
              <a:t>9/8/23</a:t>
            </a:fld>
            <a:endParaRPr lang="en-US"/>
          </a:p>
        </p:txBody>
      </p:sp>
      <p:sp>
        <p:nvSpPr>
          <p:cNvPr id="5" name="Footer Placeholder 4">
            <a:extLst>
              <a:ext uri="{FF2B5EF4-FFF2-40B4-BE49-F238E27FC236}">
                <a16:creationId xmlns:a16="http://schemas.microsoft.com/office/drawing/2014/main" id="{4C121429-C6EF-3545-848E-8A49B2F2F0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94A1AB-BF31-CB42-BFB1-E4C06989DBF8}"/>
              </a:ext>
            </a:extLst>
          </p:cNvPr>
          <p:cNvSpPr>
            <a:spLocks noGrp="1"/>
          </p:cNvSpPr>
          <p:nvPr>
            <p:ph type="sldNum" sz="quarter" idx="12"/>
          </p:nvPr>
        </p:nvSpPr>
        <p:spPr/>
        <p:txBody>
          <a:bodyPr/>
          <a:lstStyle/>
          <a:p>
            <a:fld id="{0A6CCFE2-4043-2F4A-BD23-1304E0B6483B}" type="slidenum">
              <a:rPr lang="en-US" smtClean="0"/>
              <a:t>‹#›</a:t>
            </a:fld>
            <a:endParaRPr lang="en-US"/>
          </a:p>
        </p:txBody>
      </p:sp>
    </p:spTree>
    <p:extLst>
      <p:ext uri="{BB962C8B-B14F-4D97-AF65-F5344CB8AC3E}">
        <p14:creationId xmlns:p14="http://schemas.microsoft.com/office/powerpoint/2010/main" val="1783644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EA7AA-BCED-8246-B796-D48EA3FA40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3A174D-C883-5D4F-9389-BB9D488CEC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910601-34FD-3942-8BEA-BB6B3996554E}"/>
              </a:ext>
            </a:extLst>
          </p:cNvPr>
          <p:cNvSpPr>
            <a:spLocks noGrp="1"/>
          </p:cNvSpPr>
          <p:nvPr>
            <p:ph type="dt" sz="half" idx="10"/>
          </p:nvPr>
        </p:nvSpPr>
        <p:spPr/>
        <p:txBody>
          <a:bodyPr/>
          <a:lstStyle/>
          <a:p>
            <a:fld id="{EE653500-6116-554F-A984-BB5380ABB42F}" type="datetimeFigureOut">
              <a:rPr lang="en-US" smtClean="0"/>
              <a:t>9/8/23</a:t>
            </a:fld>
            <a:endParaRPr lang="en-US"/>
          </a:p>
        </p:txBody>
      </p:sp>
      <p:sp>
        <p:nvSpPr>
          <p:cNvPr id="5" name="Footer Placeholder 4">
            <a:extLst>
              <a:ext uri="{FF2B5EF4-FFF2-40B4-BE49-F238E27FC236}">
                <a16:creationId xmlns:a16="http://schemas.microsoft.com/office/drawing/2014/main" id="{FF37B00E-0756-9C45-ADC6-F4962E3646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B0917-6C23-434C-9461-97FC00637DFE}"/>
              </a:ext>
            </a:extLst>
          </p:cNvPr>
          <p:cNvSpPr>
            <a:spLocks noGrp="1"/>
          </p:cNvSpPr>
          <p:nvPr>
            <p:ph type="sldNum" sz="quarter" idx="12"/>
          </p:nvPr>
        </p:nvSpPr>
        <p:spPr/>
        <p:txBody>
          <a:bodyPr/>
          <a:lstStyle/>
          <a:p>
            <a:fld id="{0A6CCFE2-4043-2F4A-BD23-1304E0B6483B}" type="slidenum">
              <a:rPr lang="en-US" smtClean="0"/>
              <a:t>‹#›</a:t>
            </a:fld>
            <a:endParaRPr lang="en-US"/>
          </a:p>
        </p:txBody>
      </p:sp>
    </p:spTree>
    <p:extLst>
      <p:ext uri="{BB962C8B-B14F-4D97-AF65-F5344CB8AC3E}">
        <p14:creationId xmlns:p14="http://schemas.microsoft.com/office/powerpoint/2010/main" val="2105310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76A8AA-B878-D44D-B99E-A76C504369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E3629A-BF1A-8549-8F67-2AEAEA7948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00A662-50C6-DD40-B3B1-ADA12EF1BFF0}"/>
              </a:ext>
            </a:extLst>
          </p:cNvPr>
          <p:cNvSpPr>
            <a:spLocks noGrp="1"/>
          </p:cNvSpPr>
          <p:nvPr>
            <p:ph type="dt" sz="half" idx="10"/>
          </p:nvPr>
        </p:nvSpPr>
        <p:spPr/>
        <p:txBody>
          <a:bodyPr/>
          <a:lstStyle/>
          <a:p>
            <a:fld id="{EE653500-6116-554F-A984-BB5380ABB42F}" type="datetimeFigureOut">
              <a:rPr lang="en-US" smtClean="0"/>
              <a:t>9/8/23</a:t>
            </a:fld>
            <a:endParaRPr lang="en-US"/>
          </a:p>
        </p:txBody>
      </p:sp>
      <p:sp>
        <p:nvSpPr>
          <p:cNvPr id="5" name="Footer Placeholder 4">
            <a:extLst>
              <a:ext uri="{FF2B5EF4-FFF2-40B4-BE49-F238E27FC236}">
                <a16:creationId xmlns:a16="http://schemas.microsoft.com/office/drawing/2014/main" id="{67AFB3BA-28DF-A942-AD24-41ACA07986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BAEDD4-F421-6C4A-9D0D-57BE1FD660DB}"/>
              </a:ext>
            </a:extLst>
          </p:cNvPr>
          <p:cNvSpPr>
            <a:spLocks noGrp="1"/>
          </p:cNvSpPr>
          <p:nvPr>
            <p:ph type="sldNum" sz="quarter" idx="12"/>
          </p:nvPr>
        </p:nvSpPr>
        <p:spPr/>
        <p:txBody>
          <a:bodyPr/>
          <a:lstStyle/>
          <a:p>
            <a:fld id="{0A6CCFE2-4043-2F4A-BD23-1304E0B6483B}" type="slidenum">
              <a:rPr lang="en-US" smtClean="0"/>
              <a:t>‹#›</a:t>
            </a:fld>
            <a:endParaRPr lang="en-US"/>
          </a:p>
        </p:txBody>
      </p:sp>
    </p:spTree>
    <p:extLst>
      <p:ext uri="{BB962C8B-B14F-4D97-AF65-F5344CB8AC3E}">
        <p14:creationId xmlns:p14="http://schemas.microsoft.com/office/powerpoint/2010/main" val="2755241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15D0F-3843-D548-ACFC-032F9AB6DF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6AF422-997A-B046-B024-6931852DF3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3BB6A3-74F0-EB49-B0EC-8A9202D2504C}"/>
              </a:ext>
            </a:extLst>
          </p:cNvPr>
          <p:cNvSpPr>
            <a:spLocks noGrp="1"/>
          </p:cNvSpPr>
          <p:nvPr>
            <p:ph type="dt" sz="half" idx="10"/>
          </p:nvPr>
        </p:nvSpPr>
        <p:spPr/>
        <p:txBody>
          <a:bodyPr/>
          <a:lstStyle/>
          <a:p>
            <a:fld id="{EE653500-6116-554F-A984-BB5380ABB42F}" type="datetimeFigureOut">
              <a:rPr lang="en-US" smtClean="0"/>
              <a:t>9/8/23</a:t>
            </a:fld>
            <a:endParaRPr lang="en-US"/>
          </a:p>
        </p:txBody>
      </p:sp>
      <p:sp>
        <p:nvSpPr>
          <p:cNvPr id="5" name="Footer Placeholder 4">
            <a:extLst>
              <a:ext uri="{FF2B5EF4-FFF2-40B4-BE49-F238E27FC236}">
                <a16:creationId xmlns:a16="http://schemas.microsoft.com/office/drawing/2014/main" id="{E0DAEBB8-804B-0047-B134-A8F79F139A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0DEB04-CA77-EB4E-A964-5741E3658AF0}"/>
              </a:ext>
            </a:extLst>
          </p:cNvPr>
          <p:cNvSpPr>
            <a:spLocks noGrp="1"/>
          </p:cNvSpPr>
          <p:nvPr>
            <p:ph type="sldNum" sz="quarter" idx="12"/>
          </p:nvPr>
        </p:nvSpPr>
        <p:spPr/>
        <p:txBody>
          <a:bodyPr/>
          <a:lstStyle/>
          <a:p>
            <a:fld id="{0A6CCFE2-4043-2F4A-BD23-1304E0B6483B}" type="slidenum">
              <a:rPr lang="en-US" smtClean="0"/>
              <a:t>‹#›</a:t>
            </a:fld>
            <a:endParaRPr lang="en-US"/>
          </a:p>
        </p:txBody>
      </p:sp>
    </p:spTree>
    <p:extLst>
      <p:ext uri="{BB962C8B-B14F-4D97-AF65-F5344CB8AC3E}">
        <p14:creationId xmlns:p14="http://schemas.microsoft.com/office/powerpoint/2010/main" val="243924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26988-967C-4847-AD6C-FB9048F1AA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078D33-B06F-6146-9BA2-B343BA8C91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7423CB-2FED-3F41-AB9C-C8C2D368710F}"/>
              </a:ext>
            </a:extLst>
          </p:cNvPr>
          <p:cNvSpPr>
            <a:spLocks noGrp="1"/>
          </p:cNvSpPr>
          <p:nvPr>
            <p:ph type="dt" sz="half" idx="10"/>
          </p:nvPr>
        </p:nvSpPr>
        <p:spPr/>
        <p:txBody>
          <a:bodyPr/>
          <a:lstStyle/>
          <a:p>
            <a:fld id="{EE653500-6116-554F-A984-BB5380ABB42F}" type="datetimeFigureOut">
              <a:rPr lang="en-US" smtClean="0"/>
              <a:t>9/8/23</a:t>
            </a:fld>
            <a:endParaRPr lang="en-US"/>
          </a:p>
        </p:txBody>
      </p:sp>
      <p:sp>
        <p:nvSpPr>
          <p:cNvPr id="5" name="Footer Placeholder 4">
            <a:extLst>
              <a:ext uri="{FF2B5EF4-FFF2-40B4-BE49-F238E27FC236}">
                <a16:creationId xmlns:a16="http://schemas.microsoft.com/office/drawing/2014/main" id="{CAFB5F38-787C-BF45-9900-9F31B94804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C8D6AF-112E-0E4A-96F2-B3A8B08E209D}"/>
              </a:ext>
            </a:extLst>
          </p:cNvPr>
          <p:cNvSpPr>
            <a:spLocks noGrp="1"/>
          </p:cNvSpPr>
          <p:nvPr>
            <p:ph type="sldNum" sz="quarter" idx="12"/>
          </p:nvPr>
        </p:nvSpPr>
        <p:spPr/>
        <p:txBody>
          <a:bodyPr/>
          <a:lstStyle/>
          <a:p>
            <a:fld id="{0A6CCFE2-4043-2F4A-BD23-1304E0B6483B}" type="slidenum">
              <a:rPr lang="en-US" smtClean="0"/>
              <a:t>‹#›</a:t>
            </a:fld>
            <a:endParaRPr lang="en-US"/>
          </a:p>
        </p:txBody>
      </p:sp>
    </p:spTree>
    <p:extLst>
      <p:ext uri="{BB962C8B-B14F-4D97-AF65-F5344CB8AC3E}">
        <p14:creationId xmlns:p14="http://schemas.microsoft.com/office/powerpoint/2010/main" val="2163938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F3982-1C0B-C641-A8B0-36AA48436F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5F18FB-944A-A049-9A9B-816ACE89B5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2BCF90-ECBB-564C-8AE5-6D435BD76D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C14B22-0123-074B-9C38-BE1DB7DC43FD}"/>
              </a:ext>
            </a:extLst>
          </p:cNvPr>
          <p:cNvSpPr>
            <a:spLocks noGrp="1"/>
          </p:cNvSpPr>
          <p:nvPr>
            <p:ph type="dt" sz="half" idx="10"/>
          </p:nvPr>
        </p:nvSpPr>
        <p:spPr/>
        <p:txBody>
          <a:bodyPr/>
          <a:lstStyle/>
          <a:p>
            <a:fld id="{EE653500-6116-554F-A984-BB5380ABB42F}" type="datetimeFigureOut">
              <a:rPr lang="en-US" smtClean="0"/>
              <a:t>9/8/23</a:t>
            </a:fld>
            <a:endParaRPr lang="en-US"/>
          </a:p>
        </p:txBody>
      </p:sp>
      <p:sp>
        <p:nvSpPr>
          <p:cNvPr id="6" name="Footer Placeholder 5">
            <a:extLst>
              <a:ext uri="{FF2B5EF4-FFF2-40B4-BE49-F238E27FC236}">
                <a16:creationId xmlns:a16="http://schemas.microsoft.com/office/drawing/2014/main" id="{BF9A5BCE-0044-9043-BE91-9A0F2FCBCA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5B88C-7D0F-2F4B-911A-2F651B11F0FF}"/>
              </a:ext>
            </a:extLst>
          </p:cNvPr>
          <p:cNvSpPr>
            <a:spLocks noGrp="1"/>
          </p:cNvSpPr>
          <p:nvPr>
            <p:ph type="sldNum" sz="quarter" idx="12"/>
          </p:nvPr>
        </p:nvSpPr>
        <p:spPr/>
        <p:txBody>
          <a:bodyPr/>
          <a:lstStyle/>
          <a:p>
            <a:fld id="{0A6CCFE2-4043-2F4A-BD23-1304E0B6483B}" type="slidenum">
              <a:rPr lang="en-US" smtClean="0"/>
              <a:t>‹#›</a:t>
            </a:fld>
            <a:endParaRPr lang="en-US"/>
          </a:p>
        </p:txBody>
      </p:sp>
    </p:spTree>
    <p:extLst>
      <p:ext uri="{BB962C8B-B14F-4D97-AF65-F5344CB8AC3E}">
        <p14:creationId xmlns:p14="http://schemas.microsoft.com/office/powerpoint/2010/main" val="1211008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AC888-B256-9A4C-807A-D0B247571E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43FB76-16B0-7E44-9FAA-56223033F8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88EC8C-1C64-0946-9DB0-6CE5A859ED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40FB01-D0C1-194C-8BA7-71AF8D0B9B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EC4478-038D-F94B-ADF7-15CBEB973D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718274-80FC-8B4D-A3D5-C6E13B37CBF3}"/>
              </a:ext>
            </a:extLst>
          </p:cNvPr>
          <p:cNvSpPr>
            <a:spLocks noGrp="1"/>
          </p:cNvSpPr>
          <p:nvPr>
            <p:ph type="dt" sz="half" idx="10"/>
          </p:nvPr>
        </p:nvSpPr>
        <p:spPr/>
        <p:txBody>
          <a:bodyPr/>
          <a:lstStyle/>
          <a:p>
            <a:fld id="{EE653500-6116-554F-A984-BB5380ABB42F}" type="datetimeFigureOut">
              <a:rPr lang="en-US" smtClean="0"/>
              <a:t>9/8/23</a:t>
            </a:fld>
            <a:endParaRPr lang="en-US"/>
          </a:p>
        </p:txBody>
      </p:sp>
      <p:sp>
        <p:nvSpPr>
          <p:cNvPr id="8" name="Footer Placeholder 7">
            <a:extLst>
              <a:ext uri="{FF2B5EF4-FFF2-40B4-BE49-F238E27FC236}">
                <a16:creationId xmlns:a16="http://schemas.microsoft.com/office/drawing/2014/main" id="{A81E7FBC-59E9-AE4E-A245-4A9AE897F1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AFDAD6-CBB6-DF4D-BAA5-9D7A486B516B}"/>
              </a:ext>
            </a:extLst>
          </p:cNvPr>
          <p:cNvSpPr>
            <a:spLocks noGrp="1"/>
          </p:cNvSpPr>
          <p:nvPr>
            <p:ph type="sldNum" sz="quarter" idx="12"/>
          </p:nvPr>
        </p:nvSpPr>
        <p:spPr/>
        <p:txBody>
          <a:bodyPr/>
          <a:lstStyle/>
          <a:p>
            <a:fld id="{0A6CCFE2-4043-2F4A-BD23-1304E0B6483B}" type="slidenum">
              <a:rPr lang="en-US" smtClean="0"/>
              <a:t>‹#›</a:t>
            </a:fld>
            <a:endParaRPr lang="en-US"/>
          </a:p>
        </p:txBody>
      </p:sp>
    </p:spTree>
    <p:extLst>
      <p:ext uri="{BB962C8B-B14F-4D97-AF65-F5344CB8AC3E}">
        <p14:creationId xmlns:p14="http://schemas.microsoft.com/office/powerpoint/2010/main" val="3112178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8FEE1-A2F2-3441-91DE-89C06690AD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39D208-F7D2-5F46-9C0B-4B08817096DA}"/>
              </a:ext>
            </a:extLst>
          </p:cNvPr>
          <p:cNvSpPr>
            <a:spLocks noGrp="1"/>
          </p:cNvSpPr>
          <p:nvPr>
            <p:ph type="dt" sz="half" idx="10"/>
          </p:nvPr>
        </p:nvSpPr>
        <p:spPr/>
        <p:txBody>
          <a:bodyPr/>
          <a:lstStyle/>
          <a:p>
            <a:fld id="{EE653500-6116-554F-A984-BB5380ABB42F}" type="datetimeFigureOut">
              <a:rPr lang="en-US" smtClean="0"/>
              <a:t>9/8/23</a:t>
            </a:fld>
            <a:endParaRPr lang="en-US"/>
          </a:p>
        </p:txBody>
      </p:sp>
      <p:sp>
        <p:nvSpPr>
          <p:cNvPr id="4" name="Footer Placeholder 3">
            <a:extLst>
              <a:ext uri="{FF2B5EF4-FFF2-40B4-BE49-F238E27FC236}">
                <a16:creationId xmlns:a16="http://schemas.microsoft.com/office/drawing/2014/main" id="{51B95322-2C63-3341-97D8-8A838A7308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7D1754-B086-B34A-B195-730A3F27845C}"/>
              </a:ext>
            </a:extLst>
          </p:cNvPr>
          <p:cNvSpPr>
            <a:spLocks noGrp="1"/>
          </p:cNvSpPr>
          <p:nvPr>
            <p:ph type="sldNum" sz="quarter" idx="12"/>
          </p:nvPr>
        </p:nvSpPr>
        <p:spPr/>
        <p:txBody>
          <a:bodyPr/>
          <a:lstStyle/>
          <a:p>
            <a:fld id="{0A6CCFE2-4043-2F4A-BD23-1304E0B6483B}" type="slidenum">
              <a:rPr lang="en-US" smtClean="0"/>
              <a:t>‹#›</a:t>
            </a:fld>
            <a:endParaRPr lang="en-US"/>
          </a:p>
        </p:txBody>
      </p:sp>
    </p:spTree>
    <p:extLst>
      <p:ext uri="{BB962C8B-B14F-4D97-AF65-F5344CB8AC3E}">
        <p14:creationId xmlns:p14="http://schemas.microsoft.com/office/powerpoint/2010/main" val="1560464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4B1CB3-120C-6448-808F-0DF7E3E16E1C}"/>
              </a:ext>
            </a:extLst>
          </p:cNvPr>
          <p:cNvSpPr>
            <a:spLocks noGrp="1"/>
          </p:cNvSpPr>
          <p:nvPr>
            <p:ph type="dt" sz="half" idx="10"/>
          </p:nvPr>
        </p:nvSpPr>
        <p:spPr/>
        <p:txBody>
          <a:bodyPr/>
          <a:lstStyle/>
          <a:p>
            <a:fld id="{EE653500-6116-554F-A984-BB5380ABB42F}" type="datetimeFigureOut">
              <a:rPr lang="en-US" smtClean="0"/>
              <a:t>9/8/23</a:t>
            </a:fld>
            <a:endParaRPr lang="en-US"/>
          </a:p>
        </p:txBody>
      </p:sp>
      <p:sp>
        <p:nvSpPr>
          <p:cNvPr id="3" name="Footer Placeholder 2">
            <a:extLst>
              <a:ext uri="{FF2B5EF4-FFF2-40B4-BE49-F238E27FC236}">
                <a16:creationId xmlns:a16="http://schemas.microsoft.com/office/drawing/2014/main" id="{6308A2E8-17F3-7348-999C-337606C461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934B2B-739B-7140-9A1D-A13FC7642BBC}"/>
              </a:ext>
            </a:extLst>
          </p:cNvPr>
          <p:cNvSpPr>
            <a:spLocks noGrp="1"/>
          </p:cNvSpPr>
          <p:nvPr>
            <p:ph type="sldNum" sz="quarter" idx="12"/>
          </p:nvPr>
        </p:nvSpPr>
        <p:spPr/>
        <p:txBody>
          <a:bodyPr/>
          <a:lstStyle/>
          <a:p>
            <a:fld id="{0A6CCFE2-4043-2F4A-BD23-1304E0B6483B}" type="slidenum">
              <a:rPr lang="en-US" smtClean="0"/>
              <a:t>‹#›</a:t>
            </a:fld>
            <a:endParaRPr lang="en-US"/>
          </a:p>
        </p:txBody>
      </p:sp>
    </p:spTree>
    <p:extLst>
      <p:ext uri="{BB962C8B-B14F-4D97-AF65-F5344CB8AC3E}">
        <p14:creationId xmlns:p14="http://schemas.microsoft.com/office/powerpoint/2010/main" val="2268798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EF93B-EEE9-F145-94A2-604CAAFE94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A6D0A7-21AD-504C-861D-A0D530B752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65D0BC-3DF9-2241-AE7D-49CF9B2F0B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60A368-0DA9-A449-9827-B49F85233DB1}"/>
              </a:ext>
            </a:extLst>
          </p:cNvPr>
          <p:cNvSpPr>
            <a:spLocks noGrp="1"/>
          </p:cNvSpPr>
          <p:nvPr>
            <p:ph type="dt" sz="half" idx="10"/>
          </p:nvPr>
        </p:nvSpPr>
        <p:spPr/>
        <p:txBody>
          <a:bodyPr/>
          <a:lstStyle/>
          <a:p>
            <a:fld id="{EE653500-6116-554F-A984-BB5380ABB42F}" type="datetimeFigureOut">
              <a:rPr lang="en-US" smtClean="0"/>
              <a:t>9/8/23</a:t>
            </a:fld>
            <a:endParaRPr lang="en-US"/>
          </a:p>
        </p:txBody>
      </p:sp>
      <p:sp>
        <p:nvSpPr>
          <p:cNvPr id="6" name="Footer Placeholder 5">
            <a:extLst>
              <a:ext uri="{FF2B5EF4-FFF2-40B4-BE49-F238E27FC236}">
                <a16:creationId xmlns:a16="http://schemas.microsoft.com/office/drawing/2014/main" id="{E6FD5824-5ABE-8349-A063-FCB73BB48A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E94D9E-833F-9845-9D53-4464E3522676}"/>
              </a:ext>
            </a:extLst>
          </p:cNvPr>
          <p:cNvSpPr>
            <a:spLocks noGrp="1"/>
          </p:cNvSpPr>
          <p:nvPr>
            <p:ph type="sldNum" sz="quarter" idx="12"/>
          </p:nvPr>
        </p:nvSpPr>
        <p:spPr/>
        <p:txBody>
          <a:bodyPr/>
          <a:lstStyle/>
          <a:p>
            <a:fld id="{0A6CCFE2-4043-2F4A-BD23-1304E0B6483B}" type="slidenum">
              <a:rPr lang="en-US" smtClean="0"/>
              <a:t>‹#›</a:t>
            </a:fld>
            <a:endParaRPr lang="en-US"/>
          </a:p>
        </p:txBody>
      </p:sp>
    </p:spTree>
    <p:extLst>
      <p:ext uri="{BB962C8B-B14F-4D97-AF65-F5344CB8AC3E}">
        <p14:creationId xmlns:p14="http://schemas.microsoft.com/office/powerpoint/2010/main" val="652598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A5430-9817-A94B-A96F-065170A0A2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021B5F-AE1C-AB42-9EC8-CA06CEADEB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97C720-6F25-CB48-B8CD-99F5CB0FE0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ED6A1C-C315-064E-9451-3D9BF28EC847}"/>
              </a:ext>
            </a:extLst>
          </p:cNvPr>
          <p:cNvSpPr>
            <a:spLocks noGrp="1"/>
          </p:cNvSpPr>
          <p:nvPr>
            <p:ph type="dt" sz="half" idx="10"/>
          </p:nvPr>
        </p:nvSpPr>
        <p:spPr/>
        <p:txBody>
          <a:bodyPr/>
          <a:lstStyle/>
          <a:p>
            <a:fld id="{EE653500-6116-554F-A984-BB5380ABB42F}" type="datetimeFigureOut">
              <a:rPr lang="en-US" smtClean="0"/>
              <a:t>9/8/23</a:t>
            </a:fld>
            <a:endParaRPr lang="en-US"/>
          </a:p>
        </p:txBody>
      </p:sp>
      <p:sp>
        <p:nvSpPr>
          <p:cNvPr id="6" name="Footer Placeholder 5">
            <a:extLst>
              <a:ext uri="{FF2B5EF4-FFF2-40B4-BE49-F238E27FC236}">
                <a16:creationId xmlns:a16="http://schemas.microsoft.com/office/drawing/2014/main" id="{41D25B00-E627-504F-98B4-1C14211B3E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E37892-048B-8C4C-B3B2-90146E8ABBA4}"/>
              </a:ext>
            </a:extLst>
          </p:cNvPr>
          <p:cNvSpPr>
            <a:spLocks noGrp="1"/>
          </p:cNvSpPr>
          <p:nvPr>
            <p:ph type="sldNum" sz="quarter" idx="12"/>
          </p:nvPr>
        </p:nvSpPr>
        <p:spPr/>
        <p:txBody>
          <a:bodyPr/>
          <a:lstStyle/>
          <a:p>
            <a:fld id="{0A6CCFE2-4043-2F4A-BD23-1304E0B6483B}" type="slidenum">
              <a:rPr lang="en-US" smtClean="0"/>
              <a:t>‹#›</a:t>
            </a:fld>
            <a:endParaRPr lang="en-US"/>
          </a:p>
        </p:txBody>
      </p:sp>
    </p:spTree>
    <p:extLst>
      <p:ext uri="{BB962C8B-B14F-4D97-AF65-F5344CB8AC3E}">
        <p14:creationId xmlns:p14="http://schemas.microsoft.com/office/powerpoint/2010/main" val="4233163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26823C-57DC-A641-A891-563822140C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CF3F0A-F092-9644-A1BC-C69601A3C7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7B2B1-E624-D14B-914B-D825C583E6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653500-6116-554F-A984-BB5380ABB42F}" type="datetimeFigureOut">
              <a:rPr lang="en-US" smtClean="0"/>
              <a:t>9/8/23</a:t>
            </a:fld>
            <a:endParaRPr lang="en-US"/>
          </a:p>
        </p:txBody>
      </p:sp>
      <p:sp>
        <p:nvSpPr>
          <p:cNvPr id="5" name="Footer Placeholder 4">
            <a:extLst>
              <a:ext uri="{FF2B5EF4-FFF2-40B4-BE49-F238E27FC236}">
                <a16:creationId xmlns:a16="http://schemas.microsoft.com/office/drawing/2014/main" id="{F0516CDE-D005-3247-8ACC-689F19BB9B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27B81D-9B81-904D-A474-51C45A9C60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6CCFE2-4043-2F4A-BD23-1304E0B6483B}" type="slidenum">
              <a:rPr lang="en-US" smtClean="0"/>
              <a:t>‹#›</a:t>
            </a:fld>
            <a:endParaRPr lang="en-US"/>
          </a:p>
        </p:txBody>
      </p:sp>
    </p:spTree>
    <p:extLst>
      <p:ext uri="{BB962C8B-B14F-4D97-AF65-F5344CB8AC3E}">
        <p14:creationId xmlns:p14="http://schemas.microsoft.com/office/powerpoint/2010/main" val="1845850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8AD59-C06A-5645-B170-5D779B2BEFC6}"/>
              </a:ext>
            </a:extLst>
          </p:cNvPr>
          <p:cNvSpPr>
            <a:spLocks noGrp="1"/>
          </p:cNvSpPr>
          <p:nvPr>
            <p:ph type="title"/>
          </p:nvPr>
        </p:nvSpPr>
        <p:spPr/>
        <p:txBody>
          <a:bodyPr>
            <a:normAutofit fontScale="90000"/>
          </a:bodyPr>
          <a:lstStyle/>
          <a:p>
            <a:r>
              <a:rPr lang="en-PH" sz="5300" dirty="0">
                <a:solidFill>
                  <a:srgbClr val="2D2B2B"/>
                </a:solidFill>
                <a:effectLst/>
                <a:latin typeface="DMSans"/>
              </a:rPr>
              <a:t>Making NYC Roads </a:t>
            </a:r>
            <a:r>
              <a:rPr lang="en-PH" sz="5300" b="1" dirty="0">
                <a:solidFill>
                  <a:srgbClr val="D84F4F"/>
                </a:solidFill>
                <a:effectLst/>
                <a:latin typeface="DMSans"/>
              </a:rPr>
              <a:t>Safer </a:t>
            </a:r>
            <a:br>
              <a:rPr lang="en-PH" dirty="0">
                <a:effectLst/>
              </a:rPr>
            </a:br>
            <a:endParaRPr lang="en-US" dirty="0"/>
          </a:p>
        </p:txBody>
      </p:sp>
      <p:pic>
        <p:nvPicPr>
          <p:cNvPr id="6" name="Content Placeholder 5">
            <a:extLst>
              <a:ext uri="{FF2B5EF4-FFF2-40B4-BE49-F238E27FC236}">
                <a16:creationId xmlns:a16="http://schemas.microsoft.com/office/drawing/2014/main" id="{DEA85BBC-EC87-0D4D-9890-9433EE892AD8}"/>
              </a:ext>
            </a:extLst>
          </p:cNvPr>
          <p:cNvPicPr>
            <a:picLocks noGrp="1" noChangeAspect="1"/>
          </p:cNvPicPr>
          <p:nvPr>
            <p:ph idx="1"/>
          </p:nvPr>
        </p:nvPicPr>
        <p:blipFill>
          <a:blip r:embed="rId3"/>
          <a:stretch>
            <a:fillRect/>
          </a:stretch>
        </p:blipFill>
        <p:spPr>
          <a:xfrm>
            <a:off x="5183188" y="0"/>
            <a:ext cx="7008812" cy="6857999"/>
          </a:xfrm>
        </p:spPr>
      </p:pic>
      <p:sp>
        <p:nvSpPr>
          <p:cNvPr id="4" name="Text Placeholder 3">
            <a:extLst>
              <a:ext uri="{FF2B5EF4-FFF2-40B4-BE49-F238E27FC236}">
                <a16:creationId xmlns:a16="http://schemas.microsoft.com/office/drawing/2014/main" id="{D3E8F450-9F74-924F-939D-F3989C1558AD}"/>
              </a:ext>
            </a:extLst>
          </p:cNvPr>
          <p:cNvSpPr>
            <a:spLocks noGrp="1"/>
          </p:cNvSpPr>
          <p:nvPr>
            <p:ph type="body" sz="half" idx="2"/>
          </p:nvPr>
        </p:nvSpPr>
        <p:spPr/>
        <p:txBody>
          <a:bodyPr/>
          <a:lstStyle/>
          <a:p>
            <a:r>
              <a:rPr lang="en-PH" sz="1800" dirty="0">
                <a:solidFill>
                  <a:srgbClr val="2D2B2B"/>
                </a:solidFill>
                <a:effectLst/>
                <a:latin typeface="DMSans"/>
              </a:rPr>
              <a:t>AN IN-DEPTH ANALYSIS INTO MOTOR VEHICLE COLLISIONS FROM </a:t>
            </a:r>
            <a:r>
              <a:rPr lang="en-PH" sz="2000" b="1" i="1" u="none" strike="noStrike" dirty="0">
                <a:solidFill>
                  <a:srgbClr val="0E1116"/>
                </a:solidFill>
                <a:effectLst/>
                <a:latin typeface="-apple-system"/>
              </a:rPr>
              <a:t> 2012-2022</a:t>
            </a:r>
            <a:endParaRPr lang="en-PH" sz="2000" b="1" i="0" u="none" strike="noStrike" dirty="0">
              <a:solidFill>
                <a:srgbClr val="0E1116"/>
              </a:solidFill>
              <a:effectLst/>
              <a:latin typeface="-apple-system"/>
            </a:endParaRPr>
          </a:p>
          <a:p>
            <a:r>
              <a:rPr lang="en-PH" sz="1800" dirty="0">
                <a:solidFill>
                  <a:srgbClr val="2D2B2B"/>
                </a:solidFill>
                <a:effectLst/>
                <a:latin typeface="DMSans"/>
              </a:rPr>
              <a:t> </a:t>
            </a:r>
            <a:endParaRPr lang="en-PH" dirty="0">
              <a:effectLst/>
            </a:endParaRPr>
          </a:p>
          <a:p>
            <a:r>
              <a:rPr lang="en-PH" sz="1800" dirty="0">
                <a:solidFill>
                  <a:srgbClr val="2D2B2B"/>
                </a:solidFill>
                <a:effectLst/>
                <a:latin typeface="DMSans"/>
              </a:rPr>
              <a:t>A Presentation </a:t>
            </a:r>
          </a:p>
          <a:p>
            <a:r>
              <a:rPr lang="en-PH" sz="1800" dirty="0">
                <a:solidFill>
                  <a:srgbClr val="2D2B2B"/>
                </a:solidFill>
                <a:effectLst/>
                <a:latin typeface="DMSans"/>
              </a:rPr>
              <a:t>by Orville </a:t>
            </a:r>
            <a:r>
              <a:rPr lang="en-PH" sz="1800" dirty="0" err="1">
                <a:solidFill>
                  <a:srgbClr val="2D2B2B"/>
                </a:solidFill>
                <a:effectLst/>
                <a:latin typeface="DMSans"/>
              </a:rPr>
              <a:t>Pagaduan</a:t>
            </a:r>
            <a:br>
              <a:rPr lang="en-PH" sz="1800" dirty="0">
                <a:solidFill>
                  <a:srgbClr val="2D2B2B"/>
                </a:solidFill>
                <a:effectLst/>
                <a:latin typeface="DMSans"/>
              </a:rPr>
            </a:br>
            <a:endParaRPr lang="en-US" dirty="0"/>
          </a:p>
        </p:txBody>
      </p:sp>
    </p:spTree>
    <p:extLst>
      <p:ext uri="{BB962C8B-B14F-4D97-AF65-F5344CB8AC3E}">
        <p14:creationId xmlns:p14="http://schemas.microsoft.com/office/powerpoint/2010/main" val="1224144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2D94D-5AA4-6E4F-8CE8-DC662BD3C0C4}"/>
              </a:ext>
            </a:extLst>
          </p:cNvPr>
          <p:cNvSpPr>
            <a:spLocks noGrp="1"/>
          </p:cNvSpPr>
          <p:nvPr>
            <p:ph type="title"/>
          </p:nvPr>
        </p:nvSpPr>
        <p:spPr/>
        <p:txBody>
          <a:bodyPr/>
          <a:lstStyle/>
          <a:p>
            <a:r>
              <a:rPr lang="en-US" dirty="0"/>
              <a:t>Final Dashboard</a:t>
            </a:r>
          </a:p>
        </p:txBody>
      </p:sp>
      <p:pic>
        <p:nvPicPr>
          <p:cNvPr id="4" name="Content Placeholder 3">
            <a:extLst>
              <a:ext uri="{FF2B5EF4-FFF2-40B4-BE49-F238E27FC236}">
                <a16:creationId xmlns:a16="http://schemas.microsoft.com/office/drawing/2014/main" id="{0FF262E9-A569-204D-825C-BAEB9CCFB034}"/>
              </a:ext>
            </a:extLst>
          </p:cNvPr>
          <p:cNvPicPr>
            <a:picLocks noGrp="1" noChangeAspect="1"/>
          </p:cNvPicPr>
          <p:nvPr>
            <p:ph idx="1"/>
          </p:nvPr>
        </p:nvPicPr>
        <p:blipFill>
          <a:blip r:embed="rId2"/>
          <a:stretch>
            <a:fillRect/>
          </a:stretch>
        </p:blipFill>
        <p:spPr>
          <a:xfrm>
            <a:off x="838200" y="1825625"/>
            <a:ext cx="10515600" cy="4351338"/>
          </a:xfrm>
          <a:prstGeom prst="rect">
            <a:avLst/>
          </a:prstGeom>
        </p:spPr>
      </p:pic>
    </p:spTree>
    <p:extLst>
      <p:ext uri="{BB962C8B-B14F-4D97-AF65-F5344CB8AC3E}">
        <p14:creationId xmlns:p14="http://schemas.microsoft.com/office/powerpoint/2010/main" val="3750210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E4038-5F2E-194B-908D-CFAEA5C090B9}"/>
              </a:ext>
            </a:extLst>
          </p:cNvPr>
          <p:cNvSpPr>
            <a:spLocks noGrp="1"/>
          </p:cNvSpPr>
          <p:nvPr>
            <p:ph type="title"/>
          </p:nvPr>
        </p:nvSpPr>
        <p:spPr/>
        <p:txBody>
          <a:bodyPr/>
          <a:lstStyle/>
          <a:p>
            <a:r>
              <a:rPr lang="en-US" dirty="0"/>
              <a:t>About the Dataset</a:t>
            </a:r>
          </a:p>
        </p:txBody>
      </p:sp>
      <p:pic>
        <p:nvPicPr>
          <p:cNvPr id="4" name="Content Placeholder 3">
            <a:extLst>
              <a:ext uri="{FF2B5EF4-FFF2-40B4-BE49-F238E27FC236}">
                <a16:creationId xmlns:a16="http://schemas.microsoft.com/office/drawing/2014/main" id="{BECF0C55-4ED8-D944-9F47-2E2011A58168}"/>
              </a:ext>
            </a:extLst>
          </p:cNvPr>
          <p:cNvPicPr>
            <a:picLocks noGrp="1" noChangeAspect="1"/>
          </p:cNvPicPr>
          <p:nvPr>
            <p:ph idx="1"/>
          </p:nvPr>
        </p:nvPicPr>
        <p:blipFill>
          <a:blip r:embed="rId3"/>
          <a:stretch>
            <a:fillRect/>
          </a:stretch>
        </p:blipFill>
        <p:spPr>
          <a:xfrm>
            <a:off x="0" y="1460500"/>
            <a:ext cx="12192000" cy="5397500"/>
          </a:xfrm>
          <a:prstGeom prst="rect">
            <a:avLst/>
          </a:prstGeom>
        </p:spPr>
      </p:pic>
    </p:spTree>
    <p:extLst>
      <p:ext uri="{BB962C8B-B14F-4D97-AF65-F5344CB8AC3E}">
        <p14:creationId xmlns:p14="http://schemas.microsoft.com/office/powerpoint/2010/main" val="4087377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B7C32-BC0F-1D49-96AA-2F55CE14FF14}"/>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B02F38E9-3B5C-7448-BD7B-07E800E41AE6}"/>
              </a:ext>
            </a:extLst>
          </p:cNvPr>
          <p:cNvSpPr>
            <a:spLocks noGrp="1"/>
          </p:cNvSpPr>
          <p:nvPr>
            <p:ph idx="1"/>
          </p:nvPr>
        </p:nvSpPr>
        <p:spPr/>
        <p:txBody>
          <a:bodyPr/>
          <a:lstStyle/>
          <a:p>
            <a:r>
              <a:rPr lang="en-PH" sz="1800" b="1" dirty="0">
                <a:solidFill>
                  <a:srgbClr val="161616"/>
                </a:solidFill>
                <a:effectLst/>
                <a:latin typeface="DMSans"/>
              </a:rPr>
              <a:t>THE PROBLEM -</a:t>
            </a:r>
            <a:r>
              <a:rPr lang="en-PH" sz="1800" dirty="0">
                <a:solidFill>
                  <a:srgbClr val="2D2B2B"/>
                </a:solidFill>
                <a:effectLst/>
                <a:latin typeface="DMSans"/>
              </a:rPr>
              <a:t>Have a good understanding of the problem statement - "How to reduce deaths and accidents in Brooklyn" based on 2012 - 2022 data.</a:t>
            </a:r>
            <a:endParaRPr lang="en-PH" sz="1800" dirty="0">
              <a:solidFill>
                <a:srgbClr val="2D2B2B"/>
              </a:solidFill>
              <a:latin typeface="DMSans"/>
            </a:endParaRPr>
          </a:p>
          <a:p>
            <a:r>
              <a:rPr lang="en-PH" sz="1800" b="1" dirty="0">
                <a:solidFill>
                  <a:srgbClr val="161616"/>
                </a:solidFill>
                <a:effectLst/>
                <a:latin typeface="DMSans"/>
              </a:rPr>
              <a:t>PREP THE DATA </a:t>
            </a:r>
            <a:r>
              <a:rPr lang="en-PH" b="1" dirty="0"/>
              <a:t>- </a:t>
            </a:r>
            <a:r>
              <a:rPr lang="en-PH" sz="1800" dirty="0">
                <a:solidFill>
                  <a:srgbClr val="2D2B2B"/>
                </a:solidFill>
                <a:effectLst/>
                <a:latin typeface="DMSans"/>
              </a:rPr>
              <a:t>Got clarity of dataset, performed data cleaning (Duplicate entries, Null Values etc.) and exploratory data analysis using SQL queries </a:t>
            </a:r>
            <a:endParaRPr lang="en-PH" dirty="0">
              <a:effectLst/>
            </a:endParaRPr>
          </a:p>
          <a:p>
            <a:r>
              <a:rPr lang="en-PH" sz="1800" b="1" dirty="0">
                <a:solidFill>
                  <a:srgbClr val="161616"/>
                </a:solidFill>
                <a:effectLst/>
                <a:latin typeface="DMSans"/>
              </a:rPr>
              <a:t>DEEP DIVE </a:t>
            </a:r>
            <a:r>
              <a:rPr lang="en-PH" b="1" dirty="0"/>
              <a:t>- </a:t>
            </a:r>
            <a:r>
              <a:rPr lang="en-PH" sz="1800" dirty="0">
                <a:solidFill>
                  <a:srgbClr val="2D2B2B"/>
                </a:solidFill>
                <a:effectLst/>
                <a:latin typeface="DMSans"/>
              </a:rPr>
              <a:t>Prepped data &amp; analyzed top collision causes. Carried out time series analysis &amp; fatality analysis on different categories of road users </a:t>
            </a:r>
            <a:endParaRPr lang="en-PH" dirty="0">
              <a:effectLst/>
            </a:endParaRPr>
          </a:p>
          <a:p>
            <a:r>
              <a:rPr lang="en-PH" sz="1800" b="1" dirty="0">
                <a:solidFill>
                  <a:srgbClr val="161616"/>
                </a:solidFill>
                <a:effectLst/>
                <a:latin typeface="DMSans"/>
              </a:rPr>
              <a:t>INSIGHTS </a:t>
            </a:r>
            <a:r>
              <a:rPr lang="en-PH" b="1" dirty="0"/>
              <a:t>- </a:t>
            </a:r>
            <a:r>
              <a:rPr lang="en-PH" sz="1800" dirty="0">
                <a:solidFill>
                  <a:srgbClr val="2D2B2B"/>
                </a:solidFill>
                <a:effectLst/>
                <a:latin typeface="DMSans"/>
              </a:rPr>
              <a:t>Results were presented in a dashboard using </a:t>
            </a:r>
            <a:r>
              <a:rPr lang="en-PH" sz="1800" dirty="0" err="1">
                <a:solidFill>
                  <a:srgbClr val="2D2B2B"/>
                </a:solidFill>
                <a:effectLst/>
                <a:latin typeface="DMSans"/>
              </a:rPr>
              <a:t>PowerBI</a:t>
            </a:r>
            <a:r>
              <a:rPr lang="en-PH" sz="1800" dirty="0">
                <a:solidFill>
                  <a:srgbClr val="2D2B2B"/>
                </a:solidFill>
                <a:effectLst/>
                <a:latin typeface="DMSans"/>
              </a:rPr>
              <a:t> to allow stakeholders interact with the data and get more insights .</a:t>
            </a:r>
          </a:p>
          <a:p>
            <a:r>
              <a:rPr lang="en-PH" sz="1800" b="1" dirty="0">
                <a:solidFill>
                  <a:srgbClr val="161616"/>
                </a:solidFill>
                <a:effectLst/>
                <a:latin typeface="DMSans"/>
              </a:rPr>
              <a:t>RECOMMENDATIONS </a:t>
            </a:r>
            <a:r>
              <a:rPr lang="en-PH" b="1" dirty="0"/>
              <a:t>- </a:t>
            </a:r>
            <a:r>
              <a:rPr lang="en-PH" sz="1800" dirty="0">
                <a:solidFill>
                  <a:srgbClr val="2D2B2B"/>
                </a:solidFill>
                <a:effectLst/>
                <a:latin typeface="DMSans"/>
              </a:rPr>
              <a:t>Provided recommendations based on insights obtained from the deep-dive for implementation. </a:t>
            </a:r>
            <a:endParaRPr lang="en-PH" dirty="0">
              <a:effectLst/>
            </a:endParaRPr>
          </a:p>
          <a:p>
            <a:endParaRPr lang="en-PH" dirty="0">
              <a:effectLst/>
            </a:endParaRPr>
          </a:p>
          <a:p>
            <a:endParaRPr lang="en-PH" dirty="0">
              <a:effectLst/>
            </a:endParaRPr>
          </a:p>
          <a:p>
            <a:endParaRPr lang="en-US" dirty="0"/>
          </a:p>
        </p:txBody>
      </p:sp>
    </p:spTree>
    <p:extLst>
      <p:ext uri="{BB962C8B-B14F-4D97-AF65-F5344CB8AC3E}">
        <p14:creationId xmlns:p14="http://schemas.microsoft.com/office/powerpoint/2010/main" val="436302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EBE3D-9EBF-024A-8C0A-33304A5955C0}"/>
              </a:ext>
            </a:extLst>
          </p:cNvPr>
          <p:cNvSpPr>
            <a:spLocks noGrp="1"/>
          </p:cNvSpPr>
          <p:nvPr>
            <p:ph type="title"/>
          </p:nvPr>
        </p:nvSpPr>
        <p:spPr/>
        <p:txBody>
          <a:bodyPr/>
          <a:lstStyle/>
          <a:p>
            <a:r>
              <a:rPr lang="en-US" dirty="0"/>
              <a:t>Tools Used</a:t>
            </a:r>
          </a:p>
        </p:txBody>
      </p:sp>
      <p:pic>
        <p:nvPicPr>
          <p:cNvPr id="1026" name="Picture 2" descr="What's the deal with Google BigQuery, and what does it cost?">
            <a:extLst>
              <a:ext uri="{FF2B5EF4-FFF2-40B4-BE49-F238E27FC236}">
                <a16:creationId xmlns:a16="http://schemas.microsoft.com/office/drawing/2014/main" id="{99FC312F-8E6D-3F4A-B18B-4DE51C2729A9}"/>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2889305" y="1854994"/>
            <a:ext cx="2794000" cy="1397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ower BI Logo and sign, new logo meaning and history, PNG, SVG">
            <a:extLst>
              <a:ext uri="{FF2B5EF4-FFF2-40B4-BE49-F238E27FC236}">
                <a16:creationId xmlns:a16="http://schemas.microsoft.com/office/drawing/2014/main" id="{E9488AF7-FEDB-CF42-9C7D-6A7ECD527E2F}"/>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3467209" y="4005262"/>
            <a:ext cx="1638192" cy="9136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22BBC47-D996-7145-8986-0AEBFAABB6A4}"/>
              </a:ext>
            </a:extLst>
          </p:cNvPr>
          <p:cNvSpPr txBox="1"/>
          <p:nvPr/>
        </p:nvSpPr>
        <p:spPr>
          <a:xfrm>
            <a:off x="7086601" y="4200455"/>
            <a:ext cx="2560894" cy="523220"/>
          </a:xfrm>
          <a:prstGeom prst="rect">
            <a:avLst/>
          </a:prstGeom>
          <a:noFill/>
        </p:spPr>
        <p:txBody>
          <a:bodyPr wrap="none" rtlCol="0">
            <a:spAutoFit/>
          </a:bodyPr>
          <a:lstStyle/>
          <a:p>
            <a:r>
              <a:rPr lang="en-US" sz="2800" dirty="0"/>
              <a:t>VISUALIZATIONS</a:t>
            </a:r>
          </a:p>
        </p:txBody>
      </p:sp>
      <p:sp>
        <p:nvSpPr>
          <p:cNvPr id="8" name="TextBox 7">
            <a:extLst>
              <a:ext uri="{FF2B5EF4-FFF2-40B4-BE49-F238E27FC236}">
                <a16:creationId xmlns:a16="http://schemas.microsoft.com/office/drawing/2014/main" id="{922A3EBA-7A37-E94B-BC3B-F4780DAD52A6}"/>
              </a:ext>
            </a:extLst>
          </p:cNvPr>
          <p:cNvSpPr txBox="1"/>
          <p:nvPr/>
        </p:nvSpPr>
        <p:spPr>
          <a:xfrm>
            <a:off x="7086601" y="2291884"/>
            <a:ext cx="1453924" cy="523220"/>
          </a:xfrm>
          <a:prstGeom prst="rect">
            <a:avLst/>
          </a:prstGeom>
          <a:noFill/>
        </p:spPr>
        <p:txBody>
          <a:bodyPr wrap="none" rtlCol="0">
            <a:spAutoFit/>
          </a:bodyPr>
          <a:lstStyle/>
          <a:p>
            <a:r>
              <a:rPr lang="en-US" sz="2800" dirty="0"/>
              <a:t>QUERIES</a:t>
            </a:r>
          </a:p>
        </p:txBody>
      </p:sp>
    </p:spTree>
    <p:extLst>
      <p:ext uri="{BB962C8B-B14F-4D97-AF65-F5344CB8AC3E}">
        <p14:creationId xmlns:p14="http://schemas.microsoft.com/office/powerpoint/2010/main" val="2441952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7977C-15E9-7F46-9B57-3227B470A56E}"/>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F25A2E95-73CE-FF43-B60D-5C4F710ABE41}"/>
              </a:ext>
            </a:extLst>
          </p:cNvPr>
          <p:cNvSpPr>
            <a:spLocks noGrp="1"/>
          </p:cNvSpPr>
          <p:nvPr>
            <p:ph sz="half" idx="1"/>
          </p:nvPr>
        </p:nvSpPr>
        <p:spPr/>
        <p:txBody>
          <a:bodyPr/>
          <a:lstStyle/>
          <a:p>
            <a:r>
              <a:rPr lang="en-US" dirty="0"/>
              <a:t>Top Collision Causes</a:t>
            </a:r>
          </a:p>
          <a:p>
            <a:endParaRPr lang="en-US" dirty="0"/>
          </a:p>
        </p:txBody>
      </p:sp>
      <p:sp>
        <p:nvSpPr>
          <p:cNvPr id="4" name="Content Placeholder 3">
            <a:extLst>
              <a:ext uri="{FF2B5EF4-FFF2-40B4-BE49-F238E27FC236}">
                <a16:creationId xmlns:a16="http://schemas.microsoft.com/office/drawing/2014/main" id="{6586046C-5340-9B4D-BB56-491385CDADB5}"/>
              </a:ext>
            </a:extLst>
          </p:cNvPr>
          <p:cNvSpPr>
            <a:spLocks noGrp="1"/>
          </p:cNvSpPr>
          <p:nvPr>
            <p:ph sz="half" idx="2"/>
          </p:nvPr>
        </p:nvSpPr>
        <p:spPr/>
        <p:txBody>
          <a:bodyPr/>
          <a:lstStyle/>
          <a:p>
            <a:r>
              <a:rPr lang="en-US" dirty="0"/>
              <a:t>Top Fatality Causes</a:t>
            </a:r>
          </a:p>
          <a:p>
            <a:endParaRPr lang="en-US" dirty="0"/>
          </a:p>
        </p:txBody>
      </p:sp>
      <p:pic>
        <p:nvPicPr>
          <p:cNvPr id="6" name="Picture 5">
            <a:extLst>
              <a:ext uri="{FF2B5EF4-FFF2-40B4-BE49-F238E27FC236}">
                <a16:creationId xmlns:a16="http://schemas.microsoft.com/office/drawing/2014/main" id="{FA1F1963-26A0-5546-A29A-90FC827932E2}"/>
              </a:ext>
            </a:extLst>
          </p:cNvPr>
          <p:cNvPicPr>
            <a:picLocks noChangeAspect="1"/>
          </p:cNvPicPr>
          <p:nvPr/>
        </p:nvPicPr>
        <p:blipFill>
          <a:blip r:embed="rId3"/>
          <a:stretch>
            <a:fillRect/>
          </a:stretch>
        </p:blipFill>
        <p:spPr>
          <a:xfrm>
            <a:off x="1111250" y="2185194"/>
            <a:ext cx="4070350" cy="3893378"/>
          </a:xfrm>
          <a:prstGeom prst="rect">
            <a:avLst/>
          </a:prstGeom>
        </p:spPr>
      </p:pic>
      <p:pic>
        <p:nvPicPr>
          <p:cNvPr id="7" name="Picture 6">
            <a:extLst>
              <a:ext uri="{FF2B5EF4-FFF2-40B4-BE49-F238E27FC236}">
                <a16:creationId xmlns:a16="http://schemas.microsoft.com/office/drawing/2014/main" id="{297EEC14-3D74-2F49-A69A-5E0B6E515DD1}"/>
              </a:ext>
            </a:extLst>
          </p:cNvPr>
          <p:cNvPicPr>
            <a:picLocks noChangeAspect="1"/>
          </p:cNvPicPr>
          <p:nvPr/>
        </p:nvPicPr>
        <p:blipFill>
          <a:blip r:embed="rId4"/>
          <a:stretch>
            <a:fillRect/>
          </a:stretch>
        </p:blipFill>
        <p:spPr>
          <a:xfrm>
            <a:off x="6173449" y="2185194"/>
            <a:ext cx="5180351" cy="3632200"/>
          </a:xfrm>
          <a:prstGeom prst="rect">
            <a:avLst/>
          </a:prstGeom>
        </p:spPr>
      </p:pic>
    </p:spTree>
    <p:extLst>
      <p:ext uri="{BB962C8B-B14F-4D97-AF65-F5344CB8AC3E}">
        <p14:creationId xmlns:p14="http://schemas.microsoft.com/office/powerpoint/2010/main" val="1719588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9DB78-0988-F94F-AE95-3EADCD0A7F1C}"/>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A5CE75CC-A62A-E74C-901F-F18A643CCD30}"/>
              </a:ext>
            </a:extLst>
          </p:cNvPr>
          <p:cNvSpPr>
            <a:spLocks noGrp="1"/>
          </p:cNvSpPr>
          <p:nvPr>
            <p:ph idx="1"/>
          </p:nvPr>
        </p:nvSpPr>
        <p:spPr/>
        <p:txBody>
          <a:bodyPr>
            <a:normAutofit/>
          </a:bodyPr>
          <a:lstStyle/>
          <a:p>
            <a:pPr marL="0" indent="0">
              <a:buNone/>
            </a:pPr>
            <a:r>
              <a:rPr lang="en-PH" dirty="0">
                <a:effectLst/>
              </a:rPr>
              <a:t>1. Public Awareness Campaigns</a:t>
            </a:r>
          </a:p>
          <a:p>
            <a:pPr marL="0" indent="0">
              <a:buNone/>
            </a:pPr>
            <a:r>
              <a:rPr lang="en-PH" dirty="0">
                <a:effectLst/>
              </a:rPr>
              <a:t>2. Law Enforcement and Accountability</a:t>
            </a:r>
          </a:p>
          <a:p>
            <a:pPr marL="0" indent="0">
              <a:buNone/>
            </a:pPr>
            <a:r>
              <a:rPr lang="en-PH" dirty="0">
                <a:effectLst/>
              </a:rPr>
              <a:t>3. Infrastructure Improvements</a:t>
            </a:r>
          </a:p>
          <a:p>
            <a:pPr marL="0" indent="0">
              <a:buNone/>
            </a:pPr>
            <a:r>
              <a:rPr lang="en-PH" dirty="0">
                <a:effectLst/>
              </a:rPr>
              <a:t>4. Targeted Education Programs:</a:t>
            </a:r>
          </a:p>
          <a:p>
            <a:pPr marL="0" indent="0">
              <a:buNone/>
            </a:pPr>
            <a:r>
              <a:rPr lang="en-PH" dirty="0">
                <a:effectLst/>
              </a:rPr>
              <a:t>5. Ride-Share and Public Transportation Promotion</a:t>
            </a:r>
          </a:p>
          <a:p>
            <a:pPr marL="0" indent="0">
              <a:buNone/>
            </a:pPr>
            <a:r>
              <a:rPr lang="en-PH" dirty="0">
                <a:effectLst/>
              </a:rPr>
              <a:t>6. Data Transparency and Continuous Analysis</a:t>
            </a:r>
          </a:p>
          <a:p>
            <a:pPr marL="0" indent="0">
              <a:buNone/>
            </a:pPr>
            <a:r>
              <a:rPr lang="en-PH" dirty="0">
                <a:effectLst/>
              </a:rPr>
              <a:t>7. Community Involvement</a:t>
            </a:r>
          </a:p>
          <a:p>
            <a:pPr marL="0" indent="0">
              <a:buNone/>
            </a:pPr>
            <a:r>
              <a:rPr lang="en-PH" dirty="0">
                <a:effectLst/>
              </a:rPr>
              <a:t>8. Partnerships and Funding</a:t>
            </a:r>
          </a:p>
          <a:p>
            <a:endParaRPr lang="en-PH" dirty="0">
              <a:effectLst/>
            </a:endParaRPr>
          </a:p>
        </p:txBody>
      </p:sp>
    </p:spTree>
    <p:extLst>
      <p:ext uri="{BB962C8B-B14F-4D97-AF65-F5344CB8AC3E}">
        <p14:creationId xmlns:p14="http://schemas.microsoft.com/office/powerpoint/2010/main" val="2155457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739BD-F091-1B43-BD4D-C82EFE130474}"/>
              </a:ext>
            </a:extLst>
          </p:cNvPr>
          <p:cNvSpPr>
            <a:spLocks noGrp="1"/>
          </p:cNvSpPr>
          <p:nvPr>
            <p:ph type="ctrTitle"/>
          </p:nvPr>
        </p:nvSpPr>
        <p:spPr/>
        <p:txBody>
          <a:bodyPr/>
          <a:lstStyle/>
          <a:p>
            <a:r>
              <a:rPr lang="en-US" dirty="0"/>
              <a:t>APPENDIX</a:t>
            </a:r>
          </a:p>
        </p:txBody>
      </p:sp>
    </p:spTree>
    <p:extLst>
      <p:ext uri="{BB962C8B-B14F-4D97-AF65-F5344CB8AC3E}">
        <p14:creationId xmlns:p14="http://schemas.microsoft.com/office/powerpoint/2010/main" val="946543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AF916-4AD4-614C-BA79-931320059E58}"/>
              </a:ext>
            </a:extLst>
          </p:cNvPr>
          <p:cNvSpPr>
            <a:spLocks noGrp="1"/>
          </p:cNvSpPr>
          <p:nvPr>
            <p:ph type="title"/>
          </p:nvPr>
        </p:nvSpPr>
        <p:spPr/>
        <p:txBody>
          <a:bodyPr/>
          <a:lstStyle/>
          <a:p>
            <a:r>
              <a:rPr lang="en-US" dirty="0"/>
              <a:t>SQL QUERIES</a:t>
            </a:r>
          </a:p>
        </p:txBody>
      </p:sp>
      <p:pic>
        <p:nvPicPr>
          <p:cNvPr id="4" name="Content Placeholder 3">
            <a:extLst>
              <a:ext uri="{FF2B5EF4-FFF2-40B4-BE49-F238E27FC236}">
                <a16:creationId xmlns:a16="http://schemas.microsoft.com/office/drawing/2014/main" id="{2A6DFAAE-A5C8-D04B-B739-1EDC5C5B1DC7}"/>
              </a:ext>
            </a:extLst>
          </p:cNvPr>
          <p:cNvPicPr>
            <a:picLocks noGrp="1" noChangeAspect="1"/>
          </p:cNvPicPr>
          <p:nvPr>
            <p:ph idx="1"/>
          </p:nvPr>
        </p:nvPicPr>
        <p:blipFill>
          <a:blip r:embed="rId2"/>
          <a:stretch>
            <a:fillRect/>
          </a:stretch>
        </p:blipFill>
        <p:spPr>
          <a:xfrm>
            <a:off x="838200" y="1825624"/>
            <a:ext cx="10515600" cy="5032375"/>
          </a:xfrm>
          <a:prstGeom prst="rect">
            <a:avLst/>
          </a:prstGeom>
        </p:spPr>
      </p:pic>
    </p:spTree>
    <p:extLst>
      <p:ext uri="{BB962C8B-B14F-4D97-AF65-F5344CB8AC3E}">
        <p14:creationId xmlns:p14="http://schemas.microsoft.com/office/powerpoint/2010/main" val="2719609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CD7C0-D43C-BB43-B298-27EB8B347907}"/>
              </a:ext>
            </a:extLst>
          </p:cNvPr>
          <p:cNvSpPr>
            <a:spLocks noGrp="1"/>
          </p:cNvSpPr>
          <p:nvPr>
            <p:ph type="title"/>
          </p:nvPr>
        </p:nvSpPr>
        <p:spPr/>
        <p:txBody>
          <a:bodyPr/>
          <a:lstStyle/>
          <a:p>
            <a:r>
              <a:rPr lang="en-US" dirty="0"/>
              <a:t>SQL QUERIES</a:t>
            </a:r>
          </a:p>
        </p:txBody>
      </p:sp>
      <p:pic>
        <p:nvPicPr>
          <p:cNvPr id="4" name="Content Placeholder 3">
            <a:extLst>
              <a:ext uri="{FF2B5EF4-FFF2-40B4-BE49-F238E27FC236}">
                <a16:creationId xmlns:a16="http://schemas.microsoft.com/office/drawing/2014/main" id="{AE4ACAC1-D50C-6C4B-8F69-E76BDD79A7D3}"/>
              </a:ext>
            </a:extLst>
          </p:cNvPr>
          <p:cNvPicPr>
            <a:picLocks noGrp="1" noChangeAspect="1"/>
          </p:cNvPicPr>
          <p:nvPr>
            <p:ph idx="1"/>
          </p:nvPr>
        </p:nvPicPr>
        <p:blipFill>
          <a:blip r:embed="rId3"/>
          <a:stretch>
            <a:fillRect/>
          </a:stretch>
        </p:blipFill>
        <p:spPr>
          <a:xfrm>
            <a:off x="838200" y="1690688"/>
            <a:ext cx="10515600" cy="5167312"/>
          </a:xfrm>
          <a:prstGeom prst="rect">
            <a:avLst/>
          </a:prstGeom>
        </p:spPr>
      </p:pic>
    </p:spTree>
    <p:extLst>
      <p:ext uri="{BB962C8B-B14F-4D97-AF65-F5344CB8AC3E}">
        <p14:creationId xmlns:p14="http://schemas.microsoft.com/office/powerpoint/2010/main" val="4245254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2142</Words>
  <Application>Microsoft Macintosh PowerPoint</Application>
  <PresentationFormat>Widescreen</PresentationFormat>
  <Paragraphs>129</Paragraphs>
  <Slides>10</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Arial</vt:lpstr>
      <vt:lpstr>Calibri</vt:lpstr>
      <vt:lpstr>Calibri Light</vt:lpstr>
      <vt:lpstr>DMSans</vt:lpstr>
      <vt:lpstr>Söhne</vt:lpstr>
      <vt:lpstr>Office Theme</vt:lpstr>
      <vt:lpstr>Making NYC Roads Safer  </vt:lpstr>
      <vt:lpstr>About the Dataset</vt:lpstr>
      <vt:lpstr>Approach</vt:lpstr>
      <vt:lpstr>Tools Used</vt:lpstr>
      <vt:lpstr>TAKEAWAYS</vt:lpstr>
      <vt:lpstr>Recommendations</vt:lpstr>
      <vt:lpstr>APPENDIX</vt:lpstr>
      <vt:lpstr>SQL QUERIES</vt:lpstr>
      <vt:lpstr>SQL QUERIES</vt:lpstr>
      <vt:lpstr>Final Dashboard</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orvpagadua@gmail.com</dc:creator>
  <cp:keywords/>
  <dc:description/>
  <cp:lastModifiedBy>orvpagadua@gmail.com</cp:lastModifiedBy>
  <cp:revision>3</cp:revision>
  <dcterms:created xsi:type="dcterms:W3CDTF">2023-09-08T12:28:37Z</dcterms:created>
  <dcterms:modified xsi:type="dcterms:W3CDTF">2023-09-08T13:46:32Z</dcterms:modified>
  <cp:category/>
</cp:coreProperties>
</file>