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8"/>
    <p:restoredTop sz="96269"/>
  </p:normalViewPr>
  <p:slideViewPr>
    <p:cSldViewPr snapToGrid="0" snapToObjects="1" showGuides="1">
      <p:cViewPr>
        <p:scale>
          <a:sx n="91" d="100"/>
          <a:sy n="91" d="100"/>
        </p:scale>
        <p:origin x="-272" y="10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AE83-0F10-13BF-DC37-AF225FED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8087"/>
            <a:ext cx="7766936" cy="1646302"/>
          </a:xfrm>
        </p:spPr>
        <p:txBody>
          <a:bodyPr/>
          <a:lstStyle/>
          <a:p>
            <a:r>
              <a:rPr lang="en-IT" sz="3600" dirty="0"/>
              <a:t>Posture Recognition and Keypoint Detection in Smart Beds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D37D-943F-A6B6-1B95-F55482E7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3233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IT" b="1" dirty="0"/>
              <a:t>Human Data Analytics course at the University of Padua</a:t>
            </a:r>
          </a:p>
          <a:p>
            <a:r>
              <a:rPr lang="en-IT" dirty="0"/>
              <a:t>Orkhan Bayramli</a:t>
            </a:r>
          </a:p>
          <a:p>
            <a:r>
              <a:rPr lang="en-IT" dirty="0"/>
              <a:t>18/07/2022</a:t>
            </a:r>
          </a:p>
        </p:txBody>
      </p:sp>
    </p:spTree>
    <p:extLst>
      <p:ext uri="{BB962C8B-B14F-4D97-AF65-F5344CB8AC3E}">
        <p14:creationId xmlns:p14="http://schemas.microsoft.com/office/powerpoint/2010/main" val="351980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CE3-E62D-A2CD-6937-9DAD8CC3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Keypoint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03B4-BCEF-6C4E-8148-7F6F9F0D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40878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T" sz="1700" dirty="0"/>
              <a:t>Data</a:t>
            </a:r>
          </a:p>
          <a:p>
            <a:r>
              <a:rPr lang="en-IT" sz="1700" dirty="0"/>
              <a:t>350 labelled data samples</a:t>
            </a:r>
          </a:p>
          <a:p>
            <a:r>
              <a:rPr lang="en-IT" sz="1700" dirty="0"/>
              <a:t>Same dataset but only postures:</a:t>
            </a:r>
          </a:p>
          <a:p>
            <a:pPr lvl="1"/>
            <a:r>
              <a:rPr lang="en-IT" sz="1700" dirty="0"/>
              <a:t>Left</a:t>
            </a:r>
          </a:p>
          <a:p>
            <a:pPr lvl="1"/>
            <a:r>
              <a:rPr lang="en-IT" sz="1700" dirty="0"/>
              <a:t>Right</a:t>
            </a:r>
          </a:p>
          <a:p>
            <a:r>
              <a:rPr lang="en-IT" sz="1700" dirty="0"/>
              <a:t>3 Keypoints</a:t>
            </a:r>
          </a:p>
          <a:p>
            <a:pPr lvl="1"/>
            <a:r>
              <a:rPr lang="en-GB" sz="1700" dirty="0"/>
              <a:t>Shoulder</a:t>
            </a:r>
          </a:p>
          <a:p>
            <a:pPr lvl="1"/>
            <a:r>
              <a:rPr lang="en-GB" sz="1700" dirty="0"/>
              <a:t>Midbody</a:t>
            </a:r>
          </a:p>
          <a:p>
            <a:pPr lvl="1"/>
            <a:r>
              <a:rPr lang="en-GB" sz="1700" dirty="0"/>
              <a:t>Hip</a:t>
            </a:r>
          </a:p>
          <a:p>
            <a:r>
              <a:rPr lang="en-GB" sz="1900" dirty="0"/>
              <a:t>An angle between three points</a:t>
            </a:r>
          </a:p>
          <a:p>
            <a:r>
              <a:rPr lang="en-IT" sz="1700" dirty="0"/>
              <a:t>A line connecting these three points</a:t>
            </a:r>
          </a:p>
          <a:p>
            <a:r>
              <a:rPr lang="en-IT" sz="1700" dirty="0"/>
              <a:t>Python Script to generate the required data format for the model in json.</a:t>
            </a:r>
          </a:p>
          <a:p>
            <a:endParaRPr lang="en-IT" sz="17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3E79C75-9609-FD1B-5866-45CD9FBC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18" y="632145"/>
            <a:ext cx="298278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AFD-85E6-7AB0-3652-577A9D1F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3938B7-FD26-4757-0813-6C227997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Resizing and Rescaling</a:t>
            </a:r>
          </a:p>
          <a:p>
            <a:r>
              <a:rPr lang="en-US" dirty="0"/>
              <a:t>Convolutional Layer</a:t>
            </a:r>
          </a:p>
          <a:p>
            <a:r>
              <a:rPr lang="en-US" dirty="0" err="1"/>
              <a:t>BatchNormalization</a:t>
            </a:r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and Sigmoid Activation</a:t>
            </a:r>
          </a:p>
          <a:p>
            <a:r>
              <a:rPr lang="en-US" dirty="0"/>
              <a:t>Mean-Squared Error loss</a:t>
            </a:r>
          </a:p>
          <a:p>
            <a:r>
              <a:rPr lang="en-US" dirty="0"/>
              <a:t>Adam optimizer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7162EB6-4BBE-EF53-9CB1-57A40CF0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91" y="272557"/>
            <a:ext cx="4585581" cy="6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5DBE-102D-F330-78EC-DDA6E28A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2314"/>
            <a:ext cx="8596668" cy="696499"/>
          </a:xfrm>
        </p:spPr>
        <p:txBody>
          <a:bodyPr>
            <a:normAutofit/>
          </a:bodyPr>
          <a:lstStyle/>
          <a:p>
            <a:r>
              <a:rPr lang="en-IT" dirty="0"/>
              <a:t>Results</a:t>
            </a:r>
          </a:p>
        </p:txBody>
      </p:sp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DF7FE800-4342-68DC-F87F-B9D7F141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81019"/>
            <a:ext cx="3892062" cy="4911119"/>
          </a:xfrm>
          <a:prstGeom prst="rect">
            <a:avLst/>
          </a:prstGeom>
        </p:spPr>
      </p:pic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0788DC04-4B78-ABE1-561F-C78B2CA5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40" y="1095087"/>
            <a:ext cx="3892062" cy="4942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D697FE-573E-2E89-728A-611196362E4D}"/>
              </a:ext>
            </a:extLst>
          </p:cNvPr>
          <p:cNvSpPr txBox="1"/>
          <p:nvPr/>
        </p:nvSpPr>
        <p:spPr>
          <a:xfrm>
            <a:off x="1465515" y="6119336"/>
            <a:ext cx="231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Angles: </a:t>
            </a:r>
            <a:r>
              <a:rPr lang="en-GB" sz="1400" dirty="0"/>
              <a:t>True</a:t>
            </a:r>
            <a:r>
              <a:rPr lang="en-IT" sz="1400" dirty="0"/>
              <a:t>       Predicted</a:t>
            </a:r>
          </a:p>
          <a:p>
            <a:r>
              <a:rPr lang="en-IT" sz="1400" dirty="0"/>
              <a:t>	   169.17° 154.83°</a:t>
            </a:r>
          </a:p>
          <a:p>
            <a:r>
              <a:rPr lang="en-IT" sz="1400" dirty="0"/>
              <a:t>	   178.04° 172.37°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BB6EC-8544-9806-BBB9-00FEC16FB8DE}"/>
              </a:ext>
            </a:extLst>
          </p:cNvPr>
          <p:cNvSpPr txBox="1"/>
          <p:nvPr/>
        </p:nvSpPr>
        <p:spPr>
          <a:xfrm>
            <a:off x="6095089" y="6146354"/>
            <a:ext cx="231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Angles: </a:t>
            </a:r>
            <a:r>
              <a:rPr lang="en-GB" sz="1400" dirty="0"/>
              <a:t>True</a:t>
            </a:r>
            <a:r>
              <a:rPr lang="en-IT" sz="1400" dirty="0"/>
              <a:t>       Predicted</a:t>
            </a:r>
          </a:p>
          <a:p>
            <a:r>
              <a:rPr lang="en-IT" sz="1400" dirty="0"/>
              <a:t>	   167.54° 155.54°</a:t>
            </a:r>
          </a:p>
          <a:p>
            <a:r>
              <a:rPr lang="en-IT" sz="1400" dirty="0"/>
              <a:t>	   174.21° 166.25°</a:t>
            </a:r>
          </a:p>
        </p:txBody>
      </p:sp>
    </p:spTree>
    <p:extLst>
      <p:ext uri="{BB962C8B-B14F-4D97-AF65-F5344CB8AC3E}">
        <p14:creationId xmlns:p14="http://schemas.microsoft.com/office/powerpoint/2010/main" val="22534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3221-7854-9FFA-0A80-103681DE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17AF-848D-3634-1C4E-4A25890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/>
          </a:bodyPr>
          <a:lstStyle/>
          <a:p>
            <a:r>
              <a:rPr lang="en-IT" dirty="0"/>
              <a:t>Dataset and Data collection</a:t>
            </a:r>
          </a:p>
          <a:p>
            <a:r>
              <a:rPr lang="en-IT" dirty="0"/>
              <a:t>General Data Analysis</a:t>
            </a:r>
          </a:p>
          <a:p>
            <a:r>
              <a:rPr lang="en-IT" dirty="0"/>
              <a:t>Posture Recognition – Image Classification</a:t>
            </a:r>
          </a:p>
          <a:p>
            <a:pPr lvl="1"/>
            <a:r>
              <a:rPr lang="en-IT" dirty="0"/>
              <a:t>FFNN and CNN</a:t>
            </a:r>
          </a:p>
          <a:p>
            <a:pPr lvl="1"/>
            <a:r>
              <a:rPr lang="en-IT" dirty="0"/>
              <a:t>Data Augmentation</a:t>
            </a:r>
          </a:p>
          <a:p>
            <a:pPr lvl="1"/>
            <a:r>
              <a:rPr lang="en-IT" dirty="0"/>
              <a:t>Activations</a:t>
            </a:r>
          </a:p>
          <a:p>
            <a:pPr lvl="1"/>
            <a:r>
              <a:rPr lang="en-IT" dirty="0"/>
              <a:t>Results</a:t>
            </a:r>
          </a:p>
          <a:p>
            <a:r>
              <a:rPr lang="en-IT" dirty="0"/>
              <a:t>Keypoint Detection</a:t>
            </a:r>
          </a:p>
          <a:p>
            <a:pPr lvl="1"/>
            <a:r>
              <a:rPr lang="en-IT" dirty="0"/>
              <a:t>Data Annotation</a:t>
            </a:r>
          </a:p>
          <a:p>
            <a:pPr lvl="1"/>
            <a:r>
              <a:rPr lang="en-IT" dirty="0"/>
              <a:t>CNN</a:t>
            </a:r>
          </a:p>
          <a:p>
            <a:pPr lvl="1"/>
            <a:r>
              <a:rPr lang="en-IT" dirty="0"/>
              <a:t>Results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3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A461-DB38-F290-3DD8-03A44A6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653"/>
          </a:xfrm>
        </p:spPr>
        <p:txBody>
          <a:bodyPr/>
          <a:lstStyle/>
          <a:p>
            <a:r>
              <a:rPr lang="en-IT" dirty="0"/>
              <a:t>Dataset and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134B-A065-38FB-BBBD-1EF5265C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856"/>
            <a:ext cx="8596668" cy="2818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T" dirty="0"/>
              <a:t>Raw Pressure Map Data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Uniformly distributed 32 x 64 sensors</a:t>
            </a:r>
          </a:p>
          <a:p>
            <a:r>
              <a:rPr lang="en-IT" dirty="0"/>
              <a:t>Grayscale images (1 channel)</a:t>
            </a:r>
          </a:p>
          <a:p>
            <a:r>
              <a:rPr lang="en-IT" dirty="0"/>
              <a:t>Sampling frequency of 1Hz</a:t>
            </a:r>
          </a:p>
          <a:p>
            <a:r>
              <a:rPr lang="en-IT" dirty="0"/>
              <a:t>13 subjects with 17 postures</a:t>
            </a:r>
          </a:p>
          <a:p>
            <a:r>
              <a:rPr lang="en-IT" dirty="0"/>
              <a:t>5 common postures: Left, Right, Left fetus, Right Fetus, Supine</a:t>
            </a:r>
          </a:p>
          <a:p>
            <a:r>
              <a:rPr lang="en-IT" dirty="0"/>
              <a:t>Structure of raw dataset in text files: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CB2C7-11B5-945E-D310-4D7F1227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34" y="4292249"/>
            <a:ext cx="4770966" cy="13564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67CFC-F0AF-9521-4472-FF29EAC435FA}"/>
              </a:ext>
            </a:extLst>
          </p:cNvPr>
          <p:cNvSpPr txBox="1">
            <a:spLocks/>
          </p:cNvSpPr>
          <p:nvPr/>
        </p:nvSpPr>
        <p:spPr>
          <a:xfrm>
            <a:off x="829734" y="1598256"/>
            <a:ext cx="8596668" cy="80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925FD7-24A9-A289-11E6-F0EEFD6E1987}"/>
              </a:ext>
            </a:extLst>
          </p:cNvPr>
          <p:cNvSpPr txBox="1">
            <a:spLocks/>
          </p:cNvSpPr>
          <p:nvPr/>
        </p:nvSpPr>
        <p:spPr>
          <a:xfrm>
            <a:off x="692150" y="5740271"/>
            <a:ext cx="9537699" cy="50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</a:t>
            </a:r>
            <a:r>
              <a:rPr lang="en-IT" dirty="0"/>
              <a:t>ython scripts to extract images from the text files to .png format and resizing</a:t>
            </a:r>
          </a:p>
        </p:txBody>
      </p:sp>
    </p:spTree>
    <p:extLst>
      <p:ext uri="{BB962C8B-B14F-4D97-AF65-F5344CB8AC3E}">
        <p14:creationId xmlns:p14="http://schemas.microsoft.com/office/powerpoint/2010/main" val="6884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2973A8-F0EB-79BF-1057-E1A3307A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General Data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8ECAC3-B1EA-13E6-093D-C16E21A8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Python script to extract images.</a:t>
            </a:r>
          </a:p>
          <a:p>
            <a:r>
              <a:rPr lang="en-US" sz="1600" dirty="0"/>
              <a:t>First two images are corrupt</a:t>
            </a:r>
          </a:p>
          <a:p>
            <a:r>
              <a:rPr lang="en-US" sz="1600" dirty="0"/>
              <a:t>2048 data samples</a:t>
            </a:r>
          </a:p>
          <a:p>
            <a:r>
              <a:rPr lang="en-US" sz="1600" dirty="0"/>
              <a:t>3 postures with number of samples</a:t>
            </a:r>
          </a:p>
          <a:p>
            <a:pPr lvl="1"/>
            <a:r>
              <a:rPr lang="en-US" sz="1400" dirty="0"/>
              <a:t>Left: 490</a:t>
            </a:r>
          </a:p>
          <a:p>
            <a:pPr lvl="1"/>
            <a:r>
              <a:rPr lang="en-US" sz="1400" dirty="0"/>
              <a:t>Right: 490</a:t>
            </a:r>
          </a:p>
          <a:p>
            <a:pPr lvl="1"/>
            <a:r>
              <a:rPr lang="en-US" sz="1400" dirty="0"/>
              <a:t>Supine: 1096</a:t>
            </a:r>
          </a:p>
          <a:p>
            <a:r>
              <a:rPr lang="en-US" sz="1600" dirty="0"/>
              <a:t>Splitting the dataset</a:t>
            </a:r>
          </a:p>
          <a:p>
            <a:pPr lvl="1"/>
            <a:r>
              <a:rPr lang="en-US" sz="1400" dirty="0"/>
              <a:t>Train: 1480</a:t>
            </a:r>
          </a:p>
          <a:p>
            <a:pPr lvl="1"/>
            <a:r>
              <a:rPr lang="en-US" sz="1400" dirty="0"/>
              <a:t>Validation: 369</a:t>
            </a:r>
          </a:p>
          <a:p>
            <a:pPr lvl="1"/>
            <a:r>
              <a:rPr lang="en-US" sz="1400" dirty="0"/>
              <a:t>Test: 205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Content Placeholder 5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95744BD-04F2-491C-A0EA-8E7362CF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22" y="0"/>
            <a:ext cx="4399224" cy="68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D4E4C-5ED8-C346-1770-A4C68FB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General Data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09C062-3A49-2CF3-D436-E256148E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sz="1600" dirty="0"/>
              <a:t>Resizing images from 64 x 32 to 256 x 128 matrix.</a:t>
            </a:r>
          </a:p>
          <a:p>
            <a:r>
              <a:rPr lang="en-US" sz="1600" dirty="0"/>
              <a:t>Test to see which one gives a better result.</a:t>
            </a:r>
          </a:p>
          <a:p>
            <a:r>
              <a:rPr lang="en-US" sz="1600" dirty="0"/>
              <a:t>Resizing function from the </a:t>
            </a:r>
            <a:r>
              <a:rPr lang="en-US" sz="1600" dirty="0" err="1"/>
              <a:t>tf.Image</a:t>
            </a:r>
            <a:r>
              <a:rPr lang="en-US" sz="1600" dirty="0"/>
              <a:t> API.</a:t>
            </a:r>
          </a:p>
          <a:p>
            <a:r>
              <a:rPr lang="en-US" sz="1600" dirty="0"/>
              <a:t>Picked the area method.</a:t>
            </a:r>
          </a:p>
        </p:txBody>
      </p:sp>
      <p:pic>
        <p:nvPicPr>
          <p:cNvPr id="6" name="Content Placeholder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8AA36A24-6C92-59D7-8376-E92B8B1E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5" y="152206"/>
            <a:ext cx="4947957" cy="65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34CF-FA55-4F96-7055-AFD1F3E9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99516" cy="1320800"/>
          </a:xfrm>
        </p:spPr>
        <p:txBody>
          <a:bodyPr/>
          <a:lstStyle/>
          <a:p>
            <a:r>
              <a:rPr lang="en-IT" dirty="0"/>
              <a:t>Image Classification </a:t>
            </a:r>
            <a:br>
              <a:rPr lang="en-IT" dirty="0"/>
            </a:br>
            <a:r>
              <a:rPr lang="en-IT" dirty="0"/>
              <a:t>(Posture Recognition)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7D4D-FFD4-0C45-C3C4-B5DC9C71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9516" cy="4697411"/>
          </a:xfrm>
        </p:spPr>
        <p:txBody>
          <a:bodyPr>
            <a:normAutofit/>
          </a:bodyPr>
          <a:lstStyle/>
          <a:p>
            <a:r>
              <a:rPr lang="en-IT" dirty="0"/>
              <a:t>Convolutional Neural Network model</a:t>
            </a:r>
          </a:p>
          <a:p>
            <a:pPr lvl="1"/>
            <a:r>
              <a:rPr lang="en-IT" dirty="0"/>
              <a:t>Sequential layer (Data Augmentation) </a:t>
            </a:r>
          </a:p>
          <a:p>
            <a:pPr lvl="1"/>
            <a:r>
              <a:rPr lang="en-IT" dirty="0"/>
              <a:t>3 Convolutional layers</a:t>
            </a:r>
          </a:p>
          <a:p>
            <a:pPr lvl="1"/>
            <a:r>
              <a:rPr lang="en-IT" dirty="0"/>
              <a:t>3 Maxpooling layers</a:t>
            </a:r>
          </a:p>
          <a:p>
            <a:pPr lvl="1"/>
            <a:r>
              <a:rPr lang="en-IT" dirty="0"/>
              <a:t>Flatten</a:t>
            </a:r>
          </a:p>
          <a:p>
            <a:pPr lvl="1"/>
            <a:r>
              <a:rPr lang="en-IT" dirty="0"/>
              <a:t>Dense – 128 nodes</a:t>
            </a:r>
          </a:p>
          <a:p>
            <a:pPr lvl="1"/>
            <a:r>
              <a:rPr lang="en-IT" dirty="0"/>
              <a:t>Dense – 3 nodes – output layer</a:t>
            </a:r>
          </a:p>
          <a:p>
            <a:r>
              <a:rPr lang="en-IT" dirty="0"/>
              <a:t>ReLU activation</a:t>
            </a:r>
          </a:p>
          <a:p>
            <a:r>
              <a:rPr lang="en-IT" dirty="0"/>
              <a:t>Adam optimizer</a:t>
            </a:r>
          </a:p>
          <a:p>
            <a:r>
              <a:rPr lang="en-IT" dirty="0"/>
              <a:t>Sparse Categorical Cross Entropy loss</a:t>
            </a:r>
          </a:p>
          <a:p>
            <a:r>
              <a:rPr lang="en-IT" dirty="0"/>
              <a:t>Callbacks (EarlyStopping, ReduceLROnPlateau)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7FE1E04-CBFF-25D5-D373-181ACA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36" y="609600"/>
            <a:ext cx="6102164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0119-BA5A-7E9F-DD70-E883AE0E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Data Augmentation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62FF4A-580C-9993-D08F-3C7691F9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410833" cy="3560733"/>
          </a:xfrm>
        </p:spPr>
        <p:txBody>
          <a:bodyPr>
            <a:normAutofit/>
          </a:bodyPr>
          <a:lstStyle/>
          <a:p>
            <a:r>
              <a:rPr lang="en-US" dirty="0"/>
              <a:t>Random Rotation: ±5 degrees</a:t>
            </a:r>
          </a:p>
          <a:p>
            <a:r>
              <a:rPr lang="en-US" dirty="0"/>
              <a:t>Random Zoom: ±10 percent</a:t>
            </a:r>
          </a:p>
          <a:p>
            <a:r>
              <a:rPr lang="en-US" dirty="0"/>
              <a:t>Random Brightness: ±5 percent</a:t>
            </a:r>
          </a:p>
          <a:p>
            <a:r>
              <a:rPr lang="en-US" dirty="0"/>
              <a:t>Random Contrast: ±5 percent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Spatial locations are important. Could not use too much augmentation which changes the spatial location e.g., rotation, crop.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994281C8-3537-BEB5-0C00-68BB352C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804"/>
            <a:ext cx="4757008" cy="64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321-5BE2-002A-2600-2A0B83EE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Activations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6EB187-745F-C4F3-C476-29AF7CE0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895886" cy="3560733"/>
          </a:xfrm>
        </p:spPr>
        <p:txBody>
          <a:bodyPr>
            <a:normAutofit/>
          </a:bodyPr>
          <a:lstStyle/>
          <a:p>
            <a:r>
              <a:rPr lang="en-US" dirty="0"/>
              <a:t>Results from the second convolutional layer.</a:t>
            </a:r>
          </a:p>
          <a:p>
            <a:r>
              <a:rPr lang="en-US" dirty="0"/>
              <a:t>Much of weights are active.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C2CCAB-B772-20A0-8BEB-EDE87BF8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13" y="174279"/>
            <a:ext cx="6509442" cy="65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1483-615A-A022-E351-B85DD212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T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97BA27-B40E-A501-DFAD-9AC32DF3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Results performed on the test dataset</a:t>
            </a:r>
          </a:p>
          <a:p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754573-5DDA-0551-ABA8-EB4DC66C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650836"/>
            <a:ext cx="4602747" cy="50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86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412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Posture Recognition and Keypoint Detection in Smart Beds</vt:lpstr>
      <vt:lpstr>Intro</vt:lpstr>
      <vt:lpstr>Dataset and Data Collection</vt:lpstr>
      <vt:lpstr>General Data Analysis</vt:lpstr>
      <vt:lpstr>General Data Analysis</vt:lpstr>
      <vt:lpstr>Image Classification  (Posture Recognition)</vt:lpstr>
      <vt:lpstr>Data Augmentation</vt:lpstr>
      <vt:lpstr>Activations</vt:lpstr>
      <vt:lpstr>Results</vt:lpstr>
      <vt:lpstr>Keypoint detection</vt:lpstr>
      <vt:lpstr>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Posture Recognition and Keypoint Detection in Smart Beds</dc:title>
  <dc:creator>Bayramli Orkhan</dc:creator>
  <cp:lastModifiedBy>Bayramli Orkhan</cp:lastModifiedBy>
  <cp:revision>34</cp:revision>
  <dcterms:created xsi:type="dcterms:W3CDTF">2022-07-18T09:13:46Z</dcterms:created>
  <dcterms:modified xsi:type="dcterms:W3CDTF">2022-07-18T12:18:30Z</dcterms:modified>
</cp:coreProperties>
</file>