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27" r:id="rId3"/>
    <p:sldId id="624" r:id="rId4"/>
    <p:sldId id="610" r:id="rId6"/>
    <p:sldId id="544" r:id="rId7"/>
    <p:sldId id="584" r:id="rId8"/>
    <p:sldId id="628" r:id="rId9"/>
    <p:sldId id="605" r:id="rId10"/>
    <p:sldId id="642" r:id="rId11"/>
    <p:sldId id="644" r:id="rId12"/>
    <p:sldId id="645" r:id="rId13"/>
    <p:sldId id="629" r:id="rId14"/>
    <p:sldId id="594" r:id="rId15"/>
    <p:sldId id="620" r:id="rId16"/>
    <p:sldId id="63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D0C"/>
    <a:srgbClr val="C89F0A"/>
    <a:srgbClr val="F1F0F5"/>
    <a:srgbClr val="F1F1EF"/>
    <a:srgbClr val="A80D1F"/>
    <a:srgbClr val="3FB29B"/>
    <a:srgbClr val="212F3C"/>
    <a:srgbClr val="60C23D"/>
    <a:srgbClr val="FC2B32"/>
    <a:srgbClr val="037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79903" autoAdjust="0"/>
  </p:normalViewPr>
  <p:slideViewPr>
    <p:cSldViewPr>
      <p:cViewPr varScale="1">
        <p:scale>
          <a:sx n="116" d="100"/>
          <a:sy n="116" d="100"/>
        </p:scale>
        <p:origin x="-888" y="-102"/>
      </p:cViewPr>
      <p:guideLst>
        <p:guide orient="horz" pos="433"/>
        <p:guide orient="horz" pos="2164"/>
        <p:guide orient="horz" pos="2510"/>
        <p:guide orient="horz" pos="2086"/>
        <p:guide orient="horz" pos="1294"/>
        <p:guide orient="horz" pos="1491"/>
        <p:guide orient="horz" pos="1155"/>
        <p:guide orient="horz" pos="2984"/>
        <p:guide pos="2868"/>
        <p:guide pos="225"/>
        <p:guide pos="1877"/>
        <p:guide pos="2060"/>
        <p:guide pos="3730"/>
        <p:guide pos="3850"/>
        <p:guide pos="5510"/>
        <p:guide pos="4256"/>
        <p:guide pos="1446"/>
        <p:guide pos="858"/>
        <p:guide pos="4926"/>
      </p:guideLst>
    </p:cSldViewPr>
  </p:slideViewPr>
  <p:outlineViewPr>
    <p:cViewPr>
      <p:scale>
        <a:sx n="33" d="100"/>
        <a:sy n="33" d="100"/>
      </p:scale>
      <p:origin x="0" y="-235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sz="quarter" idx="12" hasCustomPrompt="1"/>
          </p:nvPr>
        </p:nvSpPr>
        <p:spPr>
          <a:xfrm>
            <a:off x="1052385" y="2067694"/>
            <a:ext cx="5895879" cy="180020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2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2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6" y="120359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6385186" y="2355727"/>
            <a:ext cx="1882885" cy="102825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2" hasCustomPrompt="1"/>
          </p:nvPr>
        </p:nvSpPr>
        <p:spPr>
          <a:xfrm>
            <a:off x="3672095" y="2355727"/>
            <a:ext cx="1882885" cy="102825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 hasCustomPrompt="1"/>
          </p:nvPr>
        </p:nvSpPr>
        <p:spPr>
          <a:xfrm>
            <a:off x="951756" y="2355727"/>
            <a:ext cx="1882885" cy="102825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57011" cy="514350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971600" y="0"/>
            <a:ext cx="3585410" cy="401191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6870587" y="3776284"/>
            <a:ext cx="2273413" cy="1367216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2" hasCustomPrompt="1"/>
          </p:nvPr>
        </p:nvSpPr>
        <p:spPr>
          <a:xfrm>
            <a:off x="4575385" y="2398931"/>
            <a:ext cx="2295202" cy="1366746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4" hasCustomPrompt="1"/>
          </p:nvPr>
        </p:nvSpPr>
        <p:spPr>
          <a:xfrm>
            <a:off x="2265727" y="3786892"/>
            <a:ext cx="2295202" cy="1366746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10907"/>
            <a:ext cx="2273413" cy="136537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 smtClean="0"/>
              <a:t>Photo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4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79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79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6" b="7986"/>
          <a:stretch>
            <a:fillRect/>
          </a:stretch>
        </p:blipFill>
        <p:spPr/>
      </p:pic>
      <p:sp>
        <p:nvSpPr>
          <p:cNvPr id="8" name="Rectangle 29"/>
          <p:cNvSpPr/>
          <p:nvPr/>
        </p:nvSpPr>
        <p:spPr>
          <a:xfrm>
            <a:off x="0" y="0"/>
            <a:ext cx="9164396" cy="5143500"/>
          </a:xfrm>
          <a:prstGeom prst="rect">
            <a:avLst/>
          </a:prstGeom>
          <a:solidFill>
            <a:schemeClr val="tx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95837" y="903396"/>
            <a:ext cx="609409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 smtClean="0">
                <a:solidFill>
                  <a:schemeClr val="bg2"/>
                </a:solidFill>
                <a:cs typeface="+mn-ea"/>
                <a:sym typeface="+mn-lt"/>
              </a:rPr>
              <a:t>REPORT</a:t>
            </a:r>
            <a:endParaRPr lang="zh-CN" altLang="en-US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6" name="Title 13"/>
          <p:cNvSpPr txBox="1"/>
          <p:nvPr/>
        </p:nvSpPr>
        <p:spPr>
          <a:xfrm>
            <a:off x="3270445" y="3716613"/>
            <a:ext cx="2417293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Wcry</a:t>
            </a:r>
            <a:endParaRPr lang="en-US" sz="2800" b="1" dirty="0" smtClean="0">
              <a:solidFill>
                <a:schemeClr val="bg2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800" b="1" dirty="0" smtClean="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人资管理系统</a:t>
            </a:r>
            <a:endParaRPr lang="zh-CN" altLang="en-US" sz="2800" b="1" dirty="0" smtClean="0">
              <a:solidFill>
                <a:schemeClr val="bg2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82173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144640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07107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69574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32040" y="3075806"/>
            <a:ext cx="144016" cy="144016"/>
          </a:xfrm>
          <a:prstGeom prst="ellipse">
            <a:avLst/>
          </a:prstGeom>
          <a:solidFill>
            <a:srgbClr val="ECB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73230" y="903396"/>
            <a:ext cx="604677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73230" y="2613663"/>
            <a:ext cx="604677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72">
        <p:fade/>
      </p:transition>
    </mc:Choice>
    <mc:Fallback>
      <p:transition spd="med" advTm="11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55692" y="5057338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3"/>
          <p:cNvSpPr txBox="1"/>
          <p:nvPr/>
        </p:nvSpPr>
        <p:spPr>
          <a:xfrm>
            <a:off x="2697601" y="4520155"/>
            <a:ext cx="375600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对员工请假进行审核</a:t>
            </a:r>
            <a:endParaRPr lang="zh-CN" altLang="en-US" sz="28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055692" y="4489412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QQ截图20171229075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3175"/>
            <a:ext cx="9144635" cy="438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32488" y="627534"/>
            <a:ext cx="2376264" cy="280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674728" y="3049794"/>
            <a:ext cx="15766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42641" y="691657"/>
            <a:ext cx="108395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 smtClean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1361716" y="2491652"/>
            <a:ext cx="2202673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THREE</a:t>
            </a:r>
            <a:endParaRPr 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乘号 19"/>
          <p:cNvSpPr/>
          <p:nvPr/>
        </p:nvSpPr>
        <p:spPr>
          <a:xfrm>
            <a:off x="2087078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2353260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乘号 39"/>
          <p:cNvSpPr/>
          <p:nvPr/>
        </p:nvSpPr>
        <p:spPr>
          <a:xfrm>
            <a:off x="2619442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656073" y="2553505"/>
            <a:ext cx="3767547" cy="102218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前台页面</a:t>
            </a:r>
            <a:r>
              <a:rPr lang="zh-CN" altLang="en-US" sz="36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管理</a:t>
            </a:r>
            <a:endParaRPr lang="zh-CN" altLang="en-US" sz="3600" dirty="0">
              <a:solidFill>
                <a:schemeClr val="bg2">
                  <a:lumMod val="9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23123" y="2666082"/>
            <a:ext cx="0" cy="2477418"/>
          </a:xfrm>
          <a:prstGeom prst="line">
            <a:avLst/>
          </a:prstGeom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C:\Users\krieg\Desktop\QQ截图20171229080134.pngQQ截图2017122908013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4445"/>
            <a:ext cx="9144000" cy="513905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3"/>
          <p:cNvSpPr txBox="1"/>
          <p:nvPr/>
        </p:nvSpPr>
        <p:spPr>
          <a:xfrm>
            <a:off x="2445715" y="85849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对前台广告信息进行修改</a:t>
            </a:r>
            <a:endParaRPr lang="zh-CN" altLang="en-US" sz="2000" b="1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25935" y="606720"/>
            <a:ext cx="36004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QQ截图20171229080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694690"/>
            <a:ext cx="901065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4" b="10584"/>
          <a:stretch>
            <a:fillRect/>
          </a:stretch>
        </p:blipFill>
        <p:spPr/>
      </p:pic>
      <p:sp>
        <p:nvSpPr>
          <p:cNvPr id="8" name="Rectangle 29"/>
          <p:cNvSpPr/>
          <p:nvPr/>
        </p:nvSpPr>
        <p:spPr>
          <a:xfrm>
            <a:off x="0" y="0"/>
            <a:ext cx="9164396" cy="5143500"/>
          </a:xfrm>
          <a:prstGeom prst="rect">
            <a:avLst/>
          </a:prstGeom>
          <a:solidFill>
            <a:schemeClr val="tx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4329407" y="961541"/>
            <a:ext cx="362891" cy="37202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749106" y="3768495"/>
            <a:ext cx="35737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892290" y="1147553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67944" y="1147553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19872" y="3530586"/>
            <a:ext cx="2232248" cy="505557"/>
          </a:xfrm>
          <a:prstGeom prst="roundRect">
            <a:avLst>
              <a:gd name="adj" fmla="val 50000"/>
            </a:avLst>
          </a:prstGeom>
          <a:solidFill>
            <a:srgbClr val="ECB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3857" y="1483167"/>
            <a:ext cx="658545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 smtClean="0">
                <a:solidFill>
                  <a:schemeClr val="bg2"/>
                </a:solidFill>
                <a:cs typeface="+mn-ea"/>
                <a:sym typeface="+mn-lt"/>
              </a:rPr>
              <a:t>THNAKS</a:t>
            </a:r>
            <a:endParaRPr lang="zh-CN" altLang="en-US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2" name="Title 13"/>
          <p:cNvSpPr txBox="1"/>
          <p:nvPr/>
        </p:nvSpPr>
        <p:spPr>
          <a:xfrm>
            <a:off x="3327349" y="3514772"/>
            <a:ext cx="2417293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Wcry</a:t>
            </a:r>
            <a:endParaRPr lang="en-US" sz="2800" b="1" dirty="0" smtClean="0">
              <a:solidFill>
                <a:schemeClr val="bg2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987675" y="0"/>
            <a:ext cx="6156325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itle 13"/>
          <p:cNvSpPr>
            <a:spLocks noGrp="1"/>
          </p:cNvSpPr>
          <p:nvPr>
            <p:ph type="title" idx="4294967295"/>
          </p:nvPr>
        </p:nvSpPr>
        <p:spPr>
          <a:xfrm>
            <a:off x="611560" y="1402788"/>
            <a:ext cx="2325393" cy="532285"/>
          </a:xfrm>
          <a:ln w="6350">
            <a:noFill/>
          </a:ln>
        </p:spPr>
        <p:txBody>
          <a:bodyPr>
            <a:no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2800" b="1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Title 13"/>
          <p:cNvSpPr txBox="1"/>
          <p:nvPr/>
        </p:nvSpPr>
        <p:spPr>
          <a:xfrm>
            <a:off x="5013960" y="971550"/>
            <a:ext cx="3485515" cy="345440"/>
          </a:xfrm>
          <a:prstGeom prst="rect">
            <a:avLst/>
          </a:prstGeom>
        </p:spPr>
        <p:txBody>
          <a:bodyPr vert="horz" lIns="68580" tIns="34290" rIns="68580" bIns="3429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00" dirty="0" err="1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登录展示主页面</a:t>
            </a:r>
            <a:endParaRPr lang="zh-CN" altLang="en-US" sz="1800" dirty="0" err="1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84728" y="923318"/>
            <a:ext cx="255635" cy="255635"/>
            <a:chOff x="789984" y="220469"/>
            <a:chExt cx="550863" cy="550863"/>
          </a:xfrm>
        </p:grpSpPr>
        <p:sp>
          <p:nvSpPr>
            <p:cNvPr id="16" name="Oval 173"/>
            <p:cNvSpPr>
              <a:spLocks noChangeArrowheads="1"/>
            </p:cNvSpPr>
            <p:nvPr/>
          </p:nvSpPr>
          <p:spPr bwMode="auto">
            <a:xfrm>
              <a:off x="789984" y="220469"/>
              <a:ext cx="550863" cy="550863"/>
            </a:xfrm>
            <a:prstGeom prst="ellipse">
              <a:avLst/>
            </a:prstGeom>
            <a:solidFill>
              <a:srgbClr val="ECB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191"/>
            <p:cNvSpPr/>
            <p:nvPr/>
          </p:nvSpPr>
          <p:spPr bwMode="auto">
            <a:xfrm>
              <a:off x="970959" y="307782"/>
              <a:ext cx="241300" cy="376238"/>
            </a:xfrm>
            <a:custGeom>
              <a:avLst/>
              <a:gdLst>
                <a:gd name="T0" fmla="*/ 29 w 80"/>
                <a:gd name="T1" fmla="*/ 6 h 125"/>
                <a:gd name="T2" fmla="*/ 6 w 80"/>
                <a:gd name="T3" fmla="*/ 6 h 125"/>
                <a:gd name="T4" fmla="*/ 6 w 80"/>
                <a:gd name="T5" fmla="*/ 29 h 125"/>
                <a:gd name="T6" fmla="*/ 40 w 80"/>
                <a:gd name="T7" fmla="*/ 63 h 125"/>
                <a:gd name="T8" fmla="*/ 6 w 80"/>
                <a:gd name="T9" fmla="*/ 98 h 125"/>
                <a:gd name="T10" fmla="*/ 6 w 80"/>
                <a:gd name="T11" fmla="*/ 121 h 125"/>
                <a:gd name="T12" fmla="*/ 18 w 80"/>
                <a:gd name="T13" fmla="*/ 125 h 125"/>
                <a:gd name="T14" fmla="*/ 29 w 80"/>
                <a:gd name="T15" fmla="*/ 121 h 125"/>
                <a:gd name="T16" fmla="*/ 75 w 80"/>
                <a:gd name="T17" fmla="*/ 75 h 125"/>
                <a:gd name="T18" fmla="*/ 80 w 80"/>
                <a:gd name="T19" fmla="*/ 63 h 125"/>
                <a:gd name="T20" fmla="*/ 75 w 80"/>
                <a:gd name="T21" fmla="*/ 52 h 125"/>
                <a:gd name="T22" fmla="*/ 29 w 80"/>
                <a:gd name="T23" fmla="*/ 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25">
                  <a:moveTo>
                    <a:pt x="29" y="6"/>
                  </a:moveTo>
                  <a:cubicBezTo>
                    <a:pt x="23" y="0"/>
                    <a:pt x="13" y="0"/>
                    <a:pt x="6" y="6"/>
                  </a:cubicBezTo>
                  <a:cubicBezTo>
                    <a:pt x="0" y="13"/>
                    <a:pt x="0" y="23"/>
                    <a:pt x="6" y="29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0" y="104"/>
                    <a:pt x="0" y="114"/>
                    <a:pt x="6" y="121"/>
                  </a:cubicBezTo>
                  <a:cubicBezTo>
                    <a:pt x="9" y="124"/>
                    <a:pt x="14" y="125"/>
                    <a:pt x="18" y="125"/>
                  </a:cubicBezTo>
                  <a:cubicBezTo>
                    <a:pt x="22" y="125"/>
                    <a:pt x="26" y="124"/>
                    <a:pt x="29" y="12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8" y="72"/>
                    <a:pt x="80" y="68"/>
                    <a:pt x="80" y="63"/>
                  </a:cubicBezTo>
                  <a:cubicBezTo>
                    <a:pt x="80" y="59"/>
                    <a:pt x="78" y="55"/>
                    <a:pt x="75" y="52"/>
                  </a:cubicBezTo>
                  <a:lnTo>
                    <a:pt x="29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0" y="2033059"/>
            <a:ext cx="2987675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0" y="1337176"/>
            <a:ext cx="2987675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3"/>
          <p:cNvSpPr txBox="1"/>
          <p:nvPr/>
        </p:nvSpPr>
        <p:spPr>
          <a:xfrm>
            <a:off x="3778946" y="1013844"/>
            <a:ext cx="1235125" cy="45527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01.</a:t>
            </a:r>
            <a:endParaRPr lang="en-US" altLang="zh-CN" sz="5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itle 13"/>
          <p:cNvSpPr txBox="1"/>
          <p:nvPr/>
        </p:nvSpPr>
        <p:spPr>
          <a:xfrm>
            <a:off x="3778946" y="2259511"/>
            <a:ext cx="1235125" cy="45527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02.</a:t>
            </a:r>
            <a:endParaRPr lang="en-US" altLang="zh-CN" sz="5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itle 13"/>
          <p:cNvSpPr txBox="1"/>
          <p:nvPr/>
        </p:nvSpPr>
        <p:spPr>
          <a:xfrm>
            <a:off x="3778946" y="3648688"/>
            <a:ext cx="1235125" cy="45527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03.</a:t>
            </a:r>
            <a:endParaRPr lang="en-US" altLang="zh-CN" sz="5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55776" y="4803998"/>
            <a:ext cx="309169" cy="144016"/>
            <a:chOff x="2555776" y="4803998"/>
            <a:chExt cx="309169" cy="14401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555776" y="4803998"/>
              <a:ext cx="309169" cy="0"/>
            </a:xfrm>
            <a:prstGeom prst="line">
              <a:avLst/>
            </a:prstGeom>
            <a:ln w="28575">
              <a:solidFill>
                <a:srgbClr val="ECBD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648945" y="4876006"/>
              <a:ext cx="216000" cy="0"/>
            </a:xfrm>
            <a:prstGeom prst="line">
              <a:avLst/>
            </a:prstGeom>
            <a:ln w="28575">
              <a:solidFill>
                <a:srgbClr val="ECBD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648945" y="4948014"/>
              <a:ext cx="216000" cy="0"/>
            </a:xfrm>
            <a:prstGeom prst="line">
              <a:avLst/>
            </a:prstGeom>
            <a:ln w="28575">
              <a:solidFill>
                <a:srgbClr val="ECBD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84810" y="1337128"/>
            <a:ext cx="3773626" cy="1131902"/>
            <a:chOff x="1827212" y="3244957"/>
            <a:chExt cx="5532399" cy="1509207"/>
          </a:xfrm>
        </p:grpSpPr>
        <p:sp>
          <p:nvSpPr>
            <p:cNvPr id="41" name="Content Placeholder 2"/>
            <p:cNvSpPr txBox="1"/>
            <p:nvPr/>
          </p:nvSpPr>
          <p:spPr>
            <a:xfrm>
              <a:off x="1870036" y="3244957"/>
              <a:ext cx="5489575" cy="296334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/>
            <a:p>
              <a:pPr defTabSz="685800">
                <a:spcBef>
                  <a:spcPct val="20000"/>
                </a:spcBef>
                <a:defRPr/>
              </a:pPr>
              <a:r>
                <a:rPr lang="en-US" sz="1000">
                  <a:solidFill>
                    <a:schemeClr val="bg2">
                      <a:lumMod val="95000"/>
                    </a:schemeClr>
                  </a:solidFill>
                  <a:cs typeface="+mn-ea"/>
                  <a:sym typeface="+mn-lt"/>
                </a:rPr>
                <a:t>Log on to display the main page</a:t>
              </a:r>
              <a:endParaRPr lang="en-US" sz="100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Title 13"/>
            <p:cNvSpPr txBox="1"/>
            <p:nvPr/>
          </p:nvSpPr>
          <p:spPr>
            <a:xfrm>
              <a:off x="1827212" y="4293576"/>
              <a:ext cx="5109939" cy="460588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err="1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后台管理功能</a:t>
              </a:r>
              <a:endParaRPr lang="zh-CN" altLang="en-US" sz="1800" dirty="0" err="1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84810" y="2469546"/>
            <a:ext cx="3744416" cy="1353514"/>
            <a:chOff x="1827212" y="3287292"/>
            <a:chExt cx="5489575" cy="1804691"/>
          </a:xfrm>
        </p:grpSpPr>
        <p:sp>
          <p:nvSpPr>
            <p:cNvPr id="44" name="Content Placeholder 2"/>
            <p:cNvSpPr txBox="1"/>
            <p:nvPr/>
          </p:nvSpPr>
          <p:spPr>
            <a:xfrm>
              <a:off x="1827212" y="3287292"/>
              <a:ext cx="5489575" cy="296334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/>
            <a:p>
              <a:pPr defTabSz="685800">
                <a:spcBef>
                  <a:spcPct val="20000"/>
                </a:spcBef>
                <a:defRPr/>
              </a:pPr>
              <a:r>
                <a:rPr lang="en-US" sz="1000">
                  <a:solidFill>
                    <a:schemeClr val="bg2">
                      <a:lumMod val="95000"/>
                    </a:schemeClr>
                  </a:solidFill>
                  <a:cs typeface="+mn-ea"/>
                  <a:sym typeface="+mn-lt"/>
                </a:rPr>
                <a:t>Backstage management</a:t>
              </a:r>
              <a:endParaRPr lang="en-US" sz="100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itle 13"/>
            <p:cNvSpPr txBox="1"/>
            <p:nvPr/>
          </p:nvSpPr>
          <p:spPr>
            <a:xfrm>
              <a:off x="1870036" y="4631395"/>
              <a:ext cx="5109939" cy="460588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前台页面</a:t>
              </a:r>
              <a:r>
                <a:rPr lang="zh-CN" altLang="en-US" sz="1800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管理</a:t>
              </a:r>
              <a:endParaRPr lang="zh-CN" altLang="en-US" sz="1800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Content Placeholder 2"/>
          <p:cNvSpPr txBox="1"/>
          <p:nvPr/>
        </p:nvSpPr>
        <p:spPr>
          <a:xfrm>
            <a:off x="5014020" y="3823365"/>
            <a:ext cx="3744416" cy="222250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p>
            <a:pPr defTabSz="685800">
              <a:spcBef>
                <a:spcPct val="20000"/>
              </a:spcBef>
              <a:defRPr/>
            </a:pPr>
            <a:r>
              <a:rPr lang="en-US" sz="100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website management</a:t>
            </a:r>
            <a:endParaRPr lang="en-US" sz="1000">
              <a:solidFill>
                <a:schemeClr val="bg2">
                  <a:lumMod val="9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360">
        <p:fade/>
      </p:transition>
    </mc:Choice>
    <mc:Fallback>
      <p:transition spd="med" advTm="73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32488" y="627534"/>
            <a:ext cx="2376264" cy="280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674728" y="3049794"/>
            <a:ext cx="15766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42641" y="691657"/>
            <a:ext cx="108395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 smtClean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1361716" y="2491652"/>
            <a:ext cx="2202673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ONE</a:t>
            </a:r>
            <a:endParaRPr 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乘号 19"/>
          <p:cNvSpPr/>
          <p:nvPr/>
        </p:nvSpPr>
        <p:spPr>
          <a:xfrm>
            <a:off x="2087078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2353260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乘号 39"/>
          <p:cNvSpPr/>
          <p:nvPr/>
        </p:nvSpPr>
        <p:spPr>
          <a:xfrm>
            <a:off x="2619442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612640" y="2553335"/>
            <a:ext cx="3767455" cy="6096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>
                <a:solidFill>
                  <a:schemeClr val="bg2"/>
                </a:solidFill>
                <a:cs typeface="+mn-ea"/>
                <a:sym typeface="+mn-lt"/>
              </a:rPr>
              <a:t>登录展示主页面</a:t>
            </a:r>
            <a:endParaRPr lang="zh-CN" altLang="en-US" sz="3600">
              <a:solidFill>
                <a:schemeClr val="bg2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23123" y="2635668"/>
            <a:ext cx="0" cy="2507832"/>
          </a:xfrm>
          <a:prstGeom prst="line">
            <a:avLst/>
          </a:prstGeom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53">
        <p:fade/>
      </p:transition>
    </mc:Choice>
    <mc:Fallback>
      <p:transition spd="med" advTm="29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1" r="20341"/>
          <a:stretch>
            <a:fillRect/>
          </a:stretch>
        </p:blipFill>
        <p:spPr>
          <a:xfrm>
            <a:off x="0" y="0"/>
            <a:ext cx="4557011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57645" y="0"/>
            <a:ext cx="458698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2081" y="1926454"/>
            <a:ext cx="359109" cy="359739"/>
            <a:chOff x="817364" y="1776265"/>
            <a:chExt cx="826181" cy="826181"/>
          </a:xfrm>
        </p:grpSpPr>
        <p:sp>
          <p:nvSpPr>
            <p:cNvPr id="6" name="Oval 5"/>
            <p:cNvSpPr/>
            <p:nvPr/>
          </p:nvSpPr>
          <p:spPr>
            <a:xfrm>
              <a:off x="817364" y="1776265"/>
              <a:ext cx="826181" cy="826181"/>
            </a:xfrm>
            <a:prstGeom prst="ellipse">
              <a:avLst/>
            </a:prstGeom>
            <a:solidFill>
              <a:srgbClr val="ECB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cs typeface="+mn-ea"/>
                <a:sym typeface="+mn-lt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1033125" y="1945183"/>
              <a:ext cx="432054" cy="432055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0334" y="3978194"/>
            <a:ext cx="359109" cy="359739"/>
            <a:chOff x="5773542" y="1776265"/>
            <a:chExt cx="826181" cy="826181"/>
          </a:xfrm>
        </p:grpSpPr>
        <p:sp>
          <p:nvSpPr>
            <p:cNvPr id="25" name="Oval 24"/>
            <p:cNvSpPr/>
            <p:nvPr/>
          </p:nvSpPr>
          <p:spPr>
            <a:xfrm>
              <a:off x="5773542" y="1776265"/>
              <a:ext cx="826181" cy="8261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cs typeface="+mn-ea"/>
                <a:sym typeface="+mn-lt"/>
              </a:endParaRPr>
            </a:p>
          </p:txBody>
        </p:sp>
        <p:sp>
          <p:nvSpPr>
            <p:cNvPr id="17" name="Freeform 22"/>
            <p:cNvSpPr>
              <a:spLocks noEditPoints="1"/>
            </p:cNvSpPr>
            <p:nvPr/>
          </p:nvSpPr>
          <p:spPr bwMode="auto">
            <a:xfrm>
              <a:off x="5989303" y="2001012"/>
              <a:ext cx="394661" cy="394133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cs typeface="+mn-ea"/>
                <a:sym typeface="+mn-lt"/>
              </a:endParaRPr>
            </a:p>
          </p:txBody>
        </p:sp>
      </p:grpSp>
      <p:sp>
        <p:nvSpPr>
          <p:cNvPr id="19" name="Content Placeholder 2"/>
          <p:cNvSpPr txBox="1"/>
          <p:nvPr/>
        </p:nvSpPr>
        <p:spPr>
          <a:xfrm>
            <a:off x="5493950" y="1777445"/>
            <a:ext cx="3284151" cy="7048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cs typeface="+mn-ea"/>
                <a:sym typeface="+mn-lt"/>
              </a:rPr>
              <a:t>通知</a:t>
            </a:r>
            <a:r>
              <a:rPr lang="zh-CN" altLang="en-US" sz="1800" b="1" dirty="0" smtClean="0">
                <a:solidFill>
                  <a:schemeClr val="tx1"/>
                </a:solidFill>
                <a:cs typeface="+mn-ea"/>
                <a:sym typeface="+mn-lt"/>
              </a:rPr>
              <a:t>信息   </a:t>
            </a:r>
            <a:endParaRPr lang="zh-CN" altLang="en-US" sz="1800" b="1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000" dirty="0" err="1">
                <a:solidFill>
                  <a:schemeClr val="tx1"/>
                </a:solidFill>
                <a:cs typeface="+mn-ea"/>
                <a:sym typeface="+mn-lt"/>
              </a:rPr>
              <a:t>员工可自助查询公司通知</a:t>
            </a:r>
            <a:r>
              <a:rPr lang="zh-CN" altLang="en-US" sz="1000" dirty="0" err="1">
                <a:solidFill>
                  <a:schemeClr val="tx1"/>
                </a:solidFill>
                <a:cs typeface="+mn-ea"/>
                <a:sym typeface="+mn-lt"/>
              </a:rPr>
              <a:t>信息</a:t>
            </a:r>
            <a:endParaRPr lang="zh-CN" altLang="en-US" sz="1000" dirty="0" err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52081" y="2952324"/>
            <a:ext cx="359109" cy="359739"/>
            <a:chOff x="6740410" y="578561"/>
            <a:chExt cx="826181" cy="826181"/>
          </a:xfrm>
        </p:grpSpPr>
        <p:sp>
          <p:nvSpPr>
            <p:cNvPr id="27" name="Oval 26"/>
            <p:cNvSpPr/>
            <p:nvPr/>
          </p:nvSpPr>
          <p:spPr>
            <a:xfrm>
              <a:off x="6740410" y="578561"/>
              <a:ext cx="826181" cy="8261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cs typeface="+mn-ea"/>
                <a:sym typeface="+mn-lt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895800" y="727929"/>
              <a:ext cx="515401" cy="527448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cs typeface="+mn-ea"/>
                <a:sym typeface="+mn-lt"/>
              </a:endParaRPr>
            </a:p>
          </p:txBody>
        </p:sp>
      </p:grpSp>
      <p:sp>
        <p:nvSpPr>
          <p:cNvPr id="26" name="Title 13"/>
          <p:cNvSpPr txBox="1"/>
          <p:nvPr/>
        </p:nvSpPr>
        <p:spPr>
          <a:xfrm>
            <a:off x="4922906" y="783569"/>
            <a:ext cx="3855195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登录展示主页面</a:t>
            </a:r>
            <a:endParaRPr lang="zh-CN" altLang="en-US" sz="2800" b="1" dirty="0" err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86491" y="2639566"/>
            <a:ext cx="3557509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/>
          <p:nvPr/>
        </p:nvSpPr>
        <p:spPr>
          <a:xfrm>
            <a:off x="5463822" y="2894579"/>
            <a:ext cx="3284151" cy="7048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cs typeface="+mn-ea"/>
                <a:sym typeface="+mn-lt"/>
              </a:rPr>
              <a:t>请假管理</a:t>
            </a:r>
            <a:br>
              <a:rPr lang="en-US" b="1" dirty="0">
                <a:solidFill>
                  <a:schemeClr val="tx1"/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员工向人事部提交请假申请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5463822" y="3941163"/>
            <a:ext cx="3284151" cy="7048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培训计划</a:t>
            </a:r>
            <a:br>
              <a:rPr lang="en-US" b="1" dirty="0">
                <a:solidFill>
                  <a:schemeClr val="tx1"/>
                </a:solidFill>
                <a:cs typeface="+mn-ea"/>
                <a:sym typeface="+mn-lt"/>
              </a:rPr>
            </a:br>
            <a:r>
              <a:rPr lang="zh-CN" altLang="en-US" sz="1000" dirty="0" err="1">
                <a:solidFill>
                  <a:schemeClr val="tx1"/>
                </a:solidFill>
                <a:cs typeface="+mn-ea"/>
                <a:sym typeface="+mn-lt"/>
              </a:rPr>
              <a:t>员工可对将进行的培训查看</a:t>
            </a:r>
            <a:endParaRPr lang="zh-CN" altLang="en-US" sz="1000" dirty="0" err="1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586491" y="3767326"/>
            <a:ext cx="3557509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66">
        <p:fade/>
      </p:transition>
    </mc:Choice>
    <mc:Fallback>
      <p:transition spd="med" advTm="12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3"/>
          <p:cNvSpPr txBox="1"/>
          <p:nvPr/>
        </p:nvSpPr>
        <p:spPr>
          <a:xfrm>
            <a:off x="1045033" y="3788864"/>
            <a:ext cx="1722554" cy="2731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通知</a:t>
            </a:r>
            <a:r>
              <a:rPr lang="zh-CN" altLang="en-US" sz="18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信息</a:t>
            </a:r>
            <a:endParaRPr lang="en-US" altLang="zh-CN" sz="18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Picture 6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57150" y="938530"/>
            <a:ext cx="3217545" cy="302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05760" y="944245"/>
            <a:ext cx="3206750" cy="300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42000" y="938530"/>
            <a:ext cx="3206750" cy="300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3"/>
          <p:cNvSpPr txBox="1"/>
          <p:nvPr/>
        </p:nvSpPr>
        <p:spPr>
          <a:xfrm>
            <a:off x="2296017" y="149632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页面展示</a:t>
            </a:r>
            <a:endParaRPr lang="zh-CN" altLang="en-US" sz="2800" b="1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76486" y="796868"/>
            <a:ext cx="36004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itle 13"/>
          <p:cNvSpPr txBox="1"/>
          <p:nvPr/>
        </p:nvSpPr>
        <p:spPr>
          <a:xfrm>
            <a:off x="3742513" y="3788864"/>
            <a:ext cx="1722554" cy="2731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请假管理</a:t>
            </a:r>
            <a:endParaRPr lang="zh-CN" altLang="en-US" sz="18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13"/>
          <p:cNvSpPr txBox="1"/>
          <p:nvPr/>
        </p:nvSpPr>
        <p:spPr>
          <a:xfrm>
            <a:off x="6500953" y="3788864"/>
            <a:ext cx="1722554" cy="2731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培训计划</a:t>
            </a:r>
            <a:endParaRPr lang="zh-CN" altLang="en-US" sz="18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QQ截图20171229080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410" y="1258570"/>
            <a:ext cx="2826385" cy="1595120"/>
          </a:xfrm>
          <a:prstGeom prst="rect">
            <a:avLst/>
          </a:prstGeom>
        </p:spPr>
      </p:pic>
      <p:pic>
        <p:nvPicPr>
          <p:cNvPr id="4" name="图片 3" descr="QQ截图20171229080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55" y="1258570"/>
            <a:ext cx="2700655" cy="1604010"/>
          </a:xfrm>
          <a:prstGeom prst="rect">
            <a:avLst/>
          </a:prstGeom>
        </p:spPr>
      </p:pic>
      <p:pic>
        <p:nvPicPr>
          <p:cNvPr id="6" name="图片 5" descr="QQ截图20171229080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257935"/>
            <a:ext cx="2781300" cy="1647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06">
        <p:fade/>
      </p:transition>
    </mc:Choice>
    <mc:Fallback>
      <p:transition spd="med" advTm="14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32488" y="627534"/>
            <a:ext cx="2376264" cy="280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674728" y="3049794"/>
            <a:ext cx="15766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42641" y="691657"/>
            <a:ext cx="108395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 smtClean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1361716" y="2491652"/>
            <a:ext cx="2202673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  <a:endParaRPr 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乘号 19"/>
          <p:cNvSpPr/>
          <p:nvPr/>
        </p:nvSpPr>
        <p:spPr>
          <a:xfrm>
            <a:off x="2087078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2353260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乘号 39"/>
          <p:cNvSpPr/>
          <p:nvPr/>
        </p:nvSpPr>
        <p:spPr>
          <a:xfrm>
            <a:off x="2619442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650358" y="2553505"/>
            <a:ext cx="3767547" cy="102218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后台管理功能</a:t>
            </a:r>
            <a:endParaRPr lang="zh-CN" altLang="en-US" sz="3600" dirty="0">
              <a:solidFill>
                <a:schemeClr val="bg2">
                  <a:lumMod val="9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23123" y="2635668"/>
            <a:ext cx="0" cy="2507832"/>
          </a:xfrm>
          <a:prstGeom prst="line">
            <a:avLst/>
          </a:prstGeom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55692" y="5057338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3"/>
          <p:cNvSpPr txBox="1"/>
          <p:nvPr/>
        </p:nvSpPr>
        <p:spPr>
          <a:xfrm>
            <a:off x="2697601" y="4520155"/>
            <a:ext cx="375600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后台请假员工查看</a:t>
            </a:r>
            <a:endParaRPr lang="zh-CN" altLang="en-US" sz="28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055692" y="4489412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QQ截图20171229080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4445"/>
            <a:ext cx="9160510" cy="442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55692" y="5057338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3"/>
          <p:cNvSpPr txBox="1"/>
          <p:nvPr/>
        </p:nvSpPr>
        <p:spPr>
          <a:xfrm>
            <a:off x="2697601" y="4520155"/>
            <a:ext cx="375600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对新员工进行添加</a:t>
            </a:r>
            <a:endParaRPr lang="zh-CN" altLang="en-US" sz="28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055692" y="4489412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QQ截图201712290759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1905"/>
            <a:ext cx="9134475" cy="435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55692" y="5057338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3"/>
          <p:cNvSpPr txBox="1"/>
          <p:nvPr/>
        </p:nvSpPr>
        <p:spPr>
          <a:xfrm>
            <a:off x="2697601" y="4520155"/>
            <a:ext cx="375600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查看所有员工信息</a:t>
            </a:r>
            <a:endParaRPr lang="zh-CN" altLang="en-US" sz="28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055692" y="4489412"/>
            <a:ext cx="31222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QQ截图20171229075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" y="0"/>
            <a:ext cx="9134475" cy="440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rgbClr val="778B8C"/>
      </a:dk1>
      <a:lt1>
        <a:srgbClr val="02172D"/>
      </a:lt1>
      <a:dk2>
        <a:srgbClr val="2C3E50"/>
      </a:dk2>
      <a:lt2>
        <a:srgbClr val="FFFFFF"/>
      </a:lt2>
      <a:accent1>
        <a:srgbClr val="A80D1F"/>
      </a:accent1>
      <a:accent2>
        <a:srgbClr val="F1F1EF"/>
      </a:accent2>
      <a:accent3>
        <a:srgbClr val="F1F0F5"/>
      </a:accent3>
      <a:accent4>
        <a:srgbClr val="65C2AC"/>
      </a:accent4>
      <a:accent5>
        <a:srgbClr val="3FB29B"/>
      </a:accent5>
      <a:accent6>
        <a:srgbClr val="2B7464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全屏显示(16:9)</PresentationFormat>
  <Paragraphs>74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Source Sans Pro Light</vt:lpstr>
      <vt:lpstr>微软雅黑</vt:lpstr>
      <vt:lpstr>Arial Unicode MS</vt:lpstr>
      <vt:lpstr>Segoe Print</vt:lpstr>
      <vt:lpstr>Calibri</vt:lpstr>
      <vt:lpstr>Office Theme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ABOOBEE</dc:creator>
  <dc:subject>Circle</dc:subject>
  <cp:lastModifiedBy>krieg</cp:lastModifiedBy>
  <cp:revision>913</cp:revision>
  <dcterms:created xsi:type="dcterms:W3CDTF">2014-02-03T20:55:00Z</dcterms:created>
  <dcterms:modified xsi:type="dcterms:W3CDTF">2017-12-29T00:38:36Z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