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FDC7"/>
    <a:srgbClr val="94FE9E"/>
    <a:srgbClr val="02C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F5B30-50F5-41FD-B3FA-A2BD6AB5FBFF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633A-18FC-44CA-AF39-FB7C5D2F2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4690-7276-4EBC-A781-F5D32780917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75C6-39C9-43EB-B5C5-A1C3BD6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</a:t>
            </a:r>
            <a:r>
              <a:rPr lang="en-US" dirty="0" smtClean="0"/>
              <a:t>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292" y="3602038"/>
            <a:ext cx="9144000" cy="1655762"/>
          </a:xfrm>
        </p:spPr>
        <p:txBody>
          <a:bodyPr/>
          <a:lstStyle/>
          <a:p>
            <a:r>
              <a:rPr lang="en-US" dirty="0" smtClean="0"/>
              <a:t>In collaboration with </a:t>
            </a:r>
            <a:r>
              <a:rPr lang="en-US" dirty="0" err="1" smtClean="0"/>
              <a:t>Elbit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18759" r="21335" b="7107"/>
          <a:stretch/>
        </p:blipFill>
        <p:spPr>
          <a:xfrm>
            <a:off x="4981574" y="266700"/>
            <a:ext cx="6381751" cy="6343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</a:t>
            </a:r>
            <a:br>
              <a:rPr lang="en-US" dirty="0" smtClean="0"/>
            </a:br>
            <a:r>
              <a:rPr lang="en-US" dirty="0" smtClean="0"/>
              <a:t>Euclidean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0977"/>
            <a:ext cx="49171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Removing quite times.</a:t>
            </a:r>
            <a:br>
              <a:rPr lang="en-US" dirty="0"/>
            </a:br>
            <a:r>
              <a:rPr lang="en-US" dirty="0" smtClean="0"/>
              <a:t>(distractor </a:t>
            </a:r>
            <a:r>
              <a:rPr lang="en-US" dirty="0"/>
              <a:t>or </a:t>
            </a:r>
            <a:r>
              <a:rPr lang="en-US" dirty="0" smtClean="0"/>
              <a:t>tool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11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2,396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off the shelf classifier (Ensemble Subspace </a:t>
            </a:r>
            <a:r>
              <a:rPr lang="en-US" dirty="0" err="1"/>
              <a:t>Knn</a:t>
            </a:r>
            <a:r>
              <a:rPr lang="en-US" dirty="0"/>
              <a:t>) based on our features and metric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84.8</a:t>
            </a:r>
            <a:r>
              <a:rPr lang="en-US" dirty="0"/>
              <a:t>% accuracy.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0300" y="447676"/>
            <a:ext cx="876300" cy="88423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5649" y="1322388"/>
            <a:ext cx="1321709" cy="13350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3708" y="2667001"/>
            <a:ext cx="1321709" cy="131762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8836" y="478115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 Tool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8523" y="1366152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‘h’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4647" y="2709347"/>
            <a:ext cx="79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‘j’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8483" y="3617566"/>
            <a:ext cx="8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Tool ‘n’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9764942" y="3984625"/>
            <a:ext cx="1321709" cy="133032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225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794652"/>
            <a:ext cx="12192001" cy="39732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early </a:t>
            </a:r>
            <a:r>
              <a:rPr lang="en-US" dirty="0" smtClean="0"/>
              <a:t>stage </a:t>
            </a:r>
            <a:r>
              <a:rPr lang="en-US" dirty="0" smtClean="0"/>
              <a:t>solution.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Main result: the discrimination capability of the features and the metric.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 implementation: </a:t>
            </a:r>
            <a:r>
              <a:rPr lang="en-US" dirty="0" smtClean="0"/>
              <a:t>detection and classification under supervised setting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Next step:</a:t>
            </a:r>
          </a:p>
          <a:p>
            <a:pPr lvl="1"/>
            <a:r>
              <a:rPr lang="en-US" dirty="0" smtClean="0"/>
              <a:t>Incorporate </a:t>
            </a:r>
            <a:r>
              <a:rPr lang="en-US" dirty="0"/>
              <a:t>time using </a:t>
            </a:r>
            <a:r>
              <a:rPr lang="en-US" dirty="0" smtClean="0"/>
              <a:t>kernels.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definitions of Riemannian </a:t>
            </a:r>
            <a:r>
              <a:rPr lang="en-US" dirty="0" smtClean="0"/>
              <a:t>metrics.</a:t>
            </a:r>
          </a:p>
          <a:p>
            <a:pPr lvl="1"/>
            <a:r>
              <a:rPr lang="en-US" dirty="0" smtClean="0"/>
              <a:t>Joint </a:t>
            </a:r>
            <a:r>
              <a:rPr lang="en-US" dirty="0"/>
              <a:t>time and space geometry analysis.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" y="4767866"/>
            <a:ext cx="12192001" cy="2386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should be the framework?</a:t>
            </a:r>
            <a:br>
              <a:rPr lang="en-US" dirty="0" smtClean="0"/>
            </a:br>
            <a:r>
              <a:rPr lang="en-US" dirty="0" smtClean="0"/>
              <a:t>supervised / unsupervised, available sets of all possible tools and distractors.</a:t>
            </a:r>
          </a:p>
          <a:p>
            <a:r>
              <a:rPr lang="en-US" dirty="0" smtClean="0"/>
              <a:t>Required time resolution</a:t>
            </a:r>
          </a:p>
          <a:p>
            <a:r>
              <a:rPr lang="en-US" dirty="0" smtClean="0"/>
              <a:t>Expected accuracy and labeling reliability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876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For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– Sensors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595" y="0"/>
            <a:ext cx="3789405" cy="597270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347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sensors: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7" y="1705274"/>
            <a:ext cx="7742621" cy="433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Book -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Currently, we ignore columns: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r>
                  <a:rPr lang="en-US" sz="2400" dirty="0">
                    <a:solidFill>
                      <a:srgbClr val="00B050"/>
                    </a:solidFill>
                  </a:rPr>
                  <a:t>A, B, E, F. How can we use them?</a:t>
                </a:r>
                <a:br>
                  <a:rPr lang="en-US" sz="2400" dirty="0">
                    <a:solidFill>
                      <a:srgbClr val="00B050"/>
                    </a:solidFill>
                  </a:rPr>
                </a:br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/>
                  <a:t>Tools Classes: {‘h’, ‘j’, ‘n’}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Distractor Classes: {‘v’, ‘d’} and quite: {‘x’}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We assume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quite</a:t>
                </a:r>
                <a:r>
                  <a:rPr lang="en-US" sz="2400" dirty="0"/>
                  <a:t> times if not mention otherwise. (e.g. 12:35 – 12:45)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/>
                  <a:t>Overall, 12 different combinations can be composed.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 etc.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What is accuracy of start and end time??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5924407" cy="5510898"/>
              </a:xfrm>
              <a:blipFill>
                <a:blip r:embed="rId2"/>
                <a:stretch>
                  <a:fillRect l="-13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24407" y="247650"/>
            <a:ext cx="6258068" cy="5410200"/>
            <a:chOff x="4822635" y="247650"/>
            <a:chExt cx="7359840" cy="6362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2635" y="247650"/>
              <a:ext cx="7359840" cy="63627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62650" y="247650"/>
              <a:ext cx="371475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17415" y="247650"/>
              <a:ext cx="1117410" cy="634365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0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738870" cy="5461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738187"/>
            <a:ext cx="9144000" cy="5048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77000" y="4457700"/>
            <a:ext cx="2028825" cy="4286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0" y="2028825"/>
            <a:ext cx="0" cy="424702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04160" y="738187"/>
            <a:ext cx="883920" cy="609601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30" y="1347788"/>
            <a:ext cx="8397784" cy="5248615"/>
          </a:xfrm>
        </p:spPr>
      </p:pic>
    </p:spTree>
    <p:extLst>
      <p:ext uri="{BB962C8B-B14F-4D97-AF65-F5344CB8AC3E}">
        <p14:creationId xmlns:p14="http://schemas.microsoft.com/office/powerpoint/2010/main" val="5712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 – Features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</p:spPr>
            <p:txBody>
              <a:bodyPr/>
              <a:lstStyle/>
              <a:p>
                <a:r>
                  <a:rPr lang="en-US" dirty="0"/>
                  <a:t>The raw data is from a huge dimension</a:t>
                </a:r>
              </a:p>
              <a:p>
                <a:pPr lvl="1"/>
                <a:r>
                  <a:rPr lang="en-US" dirty="0"/>
                  <a:t>Hours of recording (sampling rate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25 channels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convert each distinct 5 seconds from the data into a single feature vector, namely: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7102"/>
                <a:ext cx="12192000" cy="5510898"/>
              </a:xfrm>
              <a:blipFill>
                <a:blip r:embed="rId2"/>
                <a:stretch>
                  <a:fillRect l="-900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835619" y="4222865"/>
            <a:ext cx="10482663" cy="2426929"/>
            <a:chOff x="924202" y="4222865"/>
            <a:chExt cx="10482663" cy="24269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5485" y="4222866"/>
              <a:ext cx="5431770" cy="18572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85485" y="4223373"/>
              <a:ext cx="774357" cy="185623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9842" y="4223373"/>
              <a:ext cx="774357" cy="185623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34199" y="4223373"/>
              <a:ext cx="774357" cy="1856232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8556" y="4223373"/>
              <a:ext cx="774357" cy="185623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2913" y="4223373"/>
              <a:ext cx="774357" cy="1856232"/>
            </a:xfrm>
            <a:prstGeom prst="rect">
              <a:avLst/>
            </a:prstGeom>
            <a:solidFill>
              <a:srgbClr val="00206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7270" y="4223373"/>
              <a:ext cx="774357" cy="185623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3273" y="4223373"/>
              <a:ext cx="774357" cy="1856232"/>
            </a:xfrm>
            <a:prstGeom prst="rect">
              <a:avLst/>
            </a:prstGeom>
            <a:solidFill>
              <a:schemeClr val="accent2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46746" y="4222865"/>
              <a:ext cx="45719" cy="185623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99146" y="4222865"/>
              <a:ext cx="45719" cy="18562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51546" y="4222865"/>
              <a:ext cx="45719" cy="18562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03946" y="4222865"/>
              <a:ext cx="45719" cy="1856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056346" y="4222865"/>
              <a:ext cx="45719" cy="18562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4144426" y="5821007"/>
              <a:ext cx="155448" cy="725101"/>
            </a:xfrm>
            <a:prstGeom prst="rightBrace">
              <a:avLst>
                <a:gd name="adj1" fmla="val 11862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9599" y="6280462"/>
              <a:ext cx="709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Sec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8746" y="4222865"/>
              <a:ext cx="45719" cy="18562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361146" y="4222865"/>
              <a:ext cx="45719" cy="18562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rot="10800000">
              <a:off x="1964589" y="4222866"/>
              <a:ext cx="252504" cy="1856231"/>
            </a:xfrm>
            <a:prstGeom prst="rightBrace">
              <a:avLst>
                <a:gd name="adj1" fmla="val 11862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4202" y="4881913"/>
              <a:ext cx="1030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25 channels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848600" y="4251440"/>
              <a:ext cx="2495550" cy="1682635"/>
            </a:xfrm>
            <a:prstGeom prst="rightArrow">
              <a:avLst>
                <a:gd name="adj1" fmla="val 466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Features Selection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0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10232" y="3582099"/>
            <a:ext cx="7837282" cy="2915916"/>
            <a:chOff x="5480732" y="3129094"/>
            <a:chExt cx="8270789" cy="28571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3036" y="3129094"/>
              <a:ext cx="5134498" cy="23955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480732" y="5524621"/>
              <a:ext cx="827078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i="1" dirty="0"/>
                <a:t>Classification of covariance matrices using a Riemannian-based </a:t>
              </a:r>
              <a:r>
                <a:rPr lang="en-US" sz="1200" i="1" dirty="0" smtClean="0"/>
                <a:t>kernel</a:t>
              </a:r>
            </a:p>
            <a:p>
              <a:pPr algn="ctr"/>
              <a:r>
                <a:rPr lang="en-US" sz="1200" i="1" dirty="0" smtClean="0"/>
                <a:t> </a:t>
              </a:r>
              <a:r>
                <a:rPr lang="en-US" sz="1200" i="1" dirty="0"/>
                <a:t>for BCI applications </a:t>
              </a:r>
              <a:r>
                <a:rPr lang="en-US" sz="1200" i="1" dirty="0" smtClean="0"/>
                <a:t>[A. </a:t>
              </a:r>
              <a:r>
                <a:rPr lang="en-US" sz="1200" i="1" dirty="0" err="1" smtClean="0"/>
                <a:t>Barachant</a:t>
              </a:r>
              <a:r>
                <a:rPr lang="en-US" sz="1200" i="1" dirty="0" smtClean="0"/>
                <a:t> et. </a:t>
              </a:r>
              <a:r>
                <a:rPr lang="en-US" sz="1200" i="1" dirty="0"/>
                <a:t>a</a:t>
              </a:r>
              <a:r>
                <a:rPr lang="en-US" sz="1200" i="1" dirty="0" smtClean="0"/>
                <a:t>l.]</a:t>
              </a:r>
              <a:endParaRPr lang="he-IL" sz="1200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225"/>
            <a:ext cx="10515600" cy="1325563"/>
          </a:xfrm>
        </p:spPr>
        <p:txBody>
          <a:bodyPr/>
          <a:lstStyle/>
          <a:p>
            <a:r>
              <a:rPr lang="en-US" dirty="0" smtClean="0"/>
              <a:t>Approach for features selection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44080"/>
                <a:ext cx="12192000" cy="5981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Our approach is based on Geometry analysis &amp; learning.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now, we </a:t>
                </a:r>
                <a:r>
                  <a:rPr lang="en-US" dirty="0" smtClean="0"/>
                  <a:t>consider only </a:t>
                </a:r>
                <a:r>
                  <a:rPr lang="en-US" dirty="0" smtClean="0"/>
                  <a:t>spatial features:</a:t>
                </a:r>
              </a:p>
              <a:p>
                <a:pPr lvl="1"/>
                <a:r>
                  <a:rPr lang="en-US" dirty="0" smtClean="0"/>
                  <a:t>For each time </a:t>
                </a:r>
                <a:r>
                  <a:rPr lang="en-US" dirty="0" smtClean="0"/>
                  <a:t>lag </a:t>
                </a:r>
                <a:r>
                  <a:rPr lang="en-US" dirty="0" smtClean="0"/>
                  <a:t>we estimate the covariance matrix,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Provided that the covariance matrices are “the right” features,</a:t>
                </a:r>
                <a:br>
                  <a:rPr lang="en-US" dirty="0" smtClean="0"/>
                </a:br>
                <a:r>
                  <a:rPr lang="en-US" dirty="0" smtClean="0"/>
                  <a:t>how to compare them?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&lt;math&gt;</a:t>
                </a: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covariance matrices are all positive definite.</a:t>
                </a:r>
                <a:br>
                  <a:rPr lang="en-US" dirty="0" smtClean="0">
                    <a:solidFill>
                      <a:srgbClr val="002060"/>
                    </a:solidFill>
                  </a:rPr>
                </a:br>
                <a:r>
                  <a:rPr lang="en-US" dirty="0" smtClean="0">
                    <a:solidFill>
                      <a:srgbClr val="002060"/>
                    </a:solidFill>
                  </a:rPr>
                  <a:t>Thus, they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lie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on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 manifold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which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is embedded</a:t>
                </a:r>
                <a:br>
                  <a:rPr lang="en-US" dirty="0" smtClean="0">
                    <a:solidFill>
                      <a:srgbClr val="002060"/>
                    </a:solidFill>
                  </a:rPr>
                </a:b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 space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of symmetric matrices.</a:t>
                </a:r>
              </a:p>
              <a:p>
                <a:pPr marL="457200" lvl="1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2060"/>
                    </a:solidFill>
                  </a:rPr>
                  <a:t>On this manifold we use a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Riemannian metric</a:t>
                </a:r>
                <a:r>
                  <a:rPr lang="en-US" dirty="0">
                    <a:solidFill>
                      <a:srgbClr val="002060"/>
                    </a:solidFill>
                  </a:rPr>
                  <a:t/>
                </a:r>
                <a:br>
                  <a:rPr lang="en-US" dirty="0">
                    <a:solidFill>
                      <a:srgbClr val="002060"/>
                    </a:solidFill>
                  </a:rPr>
                </a:br>
                <a:r>
                  <a:rPr lang="en-US" dirty="0" smtClean="0">
                    <a:solidFill>
                      <a:srgbClr val="002060"/>
                    </a:solidFill>
                  </a:rPr>
                  <a:t>instead of the naïve Euclidean metric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&lt;/math&gt;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4080"/>
                <a:ext cx="12192000" cy="5981700"/>
              </a:xfrm>
              <a:blipFill rotWithShape="0">
                <a:blip r:embed="rId3"/>
                <a:stretch>
                  <a:fillRect l="-900" t="-20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102"/>
            <a:ext cx="4514850" cy="5510898"/>
          </a:xfrm>
        </p:spPr>
        <p:txBody>
          <a:bodyPr>
            <a:normAutofit/>
          </a:bodyPr>
          <a:lstStyle/>
          <a:p>
            <a:r>
              <a:rPr lang="en-US" dirty="0" smtClean="0"/>
              <a:t>12:00 – </a:t>
            </a:r>
            <a:r>
              <a:rPr lang="en-US" dirty="0" smtClean="0"/>
              <a:t>15:30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smtClean="0"/>
              <a:t>events</a:t>
            </a:r>
            <a:endParaRPr lang="en-US" dirty="0"/>
          </a:p>
          <a:p>
            <a:r>
              <a:rPr lang="en-US" dirty="0" smtClean="0"/>
              <a:t>Class 0 - No event</a:t>
            </a:r>
          </a:p>
          <a:p>
            <a:r>
              <a:rPr lang="en-US" dirty="0" smtClean="0"/>
              <a:t>Class 1 - Event</a:t>
            </a:r>
          </a:p>
          <a:p>
            <a:endParaRPr lang="en-US" dirty="0" smtClean="0"/>
          </a:p>
          <a:p>
            <a:r>
              <a:rPr lang="en-US" dirty="0" smtClean="0"/>
              <a:t>Overall 93.6%</a:t>
            </a:r>
            <a:endParaRPr lang="en-US" dirty="0"/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Initial examination suggests that many errors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occur due to coarse labeling.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737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Preliminary Results  - Event Detection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59189"/>
            <a:ext cx="1638300" cy="329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958053"/>
            <a:ext cx="5785321" cy="58829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99438" y="2283616"/>
            <a:ext cx="700215" cy="403654"/>
          </a:xfrm>
          <a:prstGeom prst="rect">
            <a:avLst/>
          </a:prstGeom>
          <a:solidFill>
            <a:srgbClr val="02CA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1716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2435" y="4899129"/>
            <a:ext cx="700215" cy="403654"/>
          </a:xfrm>
          <a:prstGeom prst="rect">
            <a:avLst/>
          </a:prstGeom>
          <a:solidFill>
            <a:srgbClr val="94F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2435" y="2283616"/>
            <a:ext cx="700215" cy="403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9437" y="4899129"/>
            <a:ext cx="700215" cy="403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84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102"/>
            <a:ext cx="49171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Removing </a:t>
            </a:r>
            <a:r>
              <a:rPr lang="en-US" dirty="0" smtClean="0"/>
              <a:t>quiet </a:t>
            </a:r>
            <a:r>
              <a:rPr lang="en-US" dirty="0"/>
              <a:t>times.</a:t>
            </a:r>
            <a:br>
              <a:rPr lang="en-US" dirty="0"/>
            </a:br>
            <a:r>
              <a:rPr lang="en-US" dirty="0" smtClean="0"/>
              <a:t>(distractor </a:t>
            </a:r>
            <a:r>
              <a:rPr lang="en-US" dirty="0"/>
              <a:t>or </a:t>
            </a:r>
            <a:r>
              <a:rPr lang="en-US" dirty="0" smtClean="0"/>
              <a:t>tool).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11 Classes.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2,396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</a:t>
            </a:r>
            <a:r>
              <a:rPr lang="en-US" dirty="0" smtClean="0"/>
              <a:t>off the shelf classifier </a:t>
            </a:r>
            <a:r>
              <a:rPr lang="en-US" dirty="0"/>
              <a:t>(</a:t>
            </a:r>
            <a:r>
              <a:rPr lang="en-US" dirty="0" smtClean="0"/>
              <a:t>Ensemble </a:t>
            </a:r>
            <a:r>
              <a:rPr lang="en-US" dirty="0"/>
              <a:t>Subspace </a:t>
            </a:r>
            <a:r>
              <a:rPr lang="en-US" dirty="0" err="1" smtClean="0"/>
              <a:t>Knn</a:t>
            </a:r>
            <a:r>
              <a:rPr lang="en-US" dirty="0" smtClean="0"/>
              <a:t>) based on our features and metric: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94.8% accuracy.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17166" y="123825"/>
            <a:ext cx="6784296" cy="6648450"/>
            <a:chOff x="4917166" y="123825"/>
            <a:chExt cx="6784296" cy="6648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166" y="123825"/>
              <a:ext cx="6784296" cy="66484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38875" y="447676"/>
              <a:ext cx="876300" cy="884238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15174" y="1331913"/>
              <a:ext cx="1321709" cy="133508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443233" y="2667001"/>
              <a:ext cx="1321709" cy="1317624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64942" y="3984625"/>
              <a:ext cx="1321709" cy="133032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8836" y="478115"/>
              <a:ext cx="89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No Tool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8523" y="1366152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‘h’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14647" y="2709347"/>
              <a:ext cx="79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‘j’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98483" y="3617566"/>
              <a:ext cx="863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Tool ‘n’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8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266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Events Detection </vt:lpstr>
      <vt:lpstr>Log Book – Sensors</vt:lpstr>
      <vt:lpstr>Log Book - Events</vt:lpstr>
      <vt:lpstr>Input Data</vt:lpstr>
      <vt:lpstr>Quite?</vt:lpstr>
      <vt:lpstr>Classification approach – Features selection</vt:lpstr>
      <vt:lpstr>Approach for features selection </vt:lpstr>
      <vt:lpstr>PowerPoint Presentation</vt:lpstr>
      <vt:lpstr>Preliminary Results </vt:lpstr>
      <vt:lpstr>Comparison to Euclidean Metric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Yair</dc:creator>
  <cp:lastModifiedBy>Almog Lahav</cp:lastModifiedBy>
  <cp:revision>42</cp:revision>
  <dcterms:created xsi:type="dcterms:W3CDTF">2017-02-10T09:12:27Z</dcterms:created>
  <dcterms:modified xsi:type="dcterms:W3CDTF">2017-02-14T07:31:24Z</dcterms:modified>
</cp:coreProperties>
</file>