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10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F5B30-50F5-41FD-B3FA-A2BD6AB5FBFF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B633A-18FC-44CA-AF39-FB7C5D2F2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4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5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4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6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0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4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1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6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2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471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44690-7276-4EBC-A781-F5D32780917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0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Events </a:t>
            </a:r>
            <a:r>
              <a:rPr lang="en-US" dirty="0" smtClean="0"/>
              <a:t>Detection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2" t="18759" r="21335" b="7107"/>
          <a:stretch/>
        </p:blipFill>
        <p:spPr>
          <a:xfrm>
            <a:off x="4981574" y="266700"/>
            <a:ext cx="6381751" cy="6343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</a:t>
            </a:r>
            <a:br>
              <a:rPr lang="en-US" dirty="0" smtClean="0"/>
            </a:br>
            <a:r>
              <a:rPr lang="en-US" dirty="0" smtClean="0"/>
              <a:t>Euclidean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70977"/>
            <a:ext cx="4917166" cy="4351338"/>
          </a:xfrm>
        </p:spPr>
        <p:txBody>
          <a:bodyPr/>
          <a:lstStyle/>
          <a:p>
            <a:r>
              <a:rPr lang="en-US" dirty="0"/>
              <a:t>Removing quite times.</a:t>
            </a:r>
            <a:br>
              <a:rPr lang="en-US" dirty="0"/>
            </a:br>
            <a:r>
              <a:rPr lang="en-US" dirty="0"/>
              <a:t>(so either distractor or tool</a:t>
            </a:r>
            <a:br>
              <a:rPr lang="en-US" dirty="0"/>
            </a:br>
            <a:r>
              <a:rPr lang="en-US" dirty="0"/>
              <a:t>is in the log –book).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11 Classes.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2,396 samples.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Ensemble Subspace </a:t>
            </a:r>
            <a:r>
              <a:rPr lang="en-US" dirty="0" err="1"/>
              <a:t>Knn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84.8</a:t>
            </a:r>
            <a:r>
              <a:rPr lang="en-US" dirty="0"/>
              <a:t>% accuracy.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0300" y="447676"/>
            <a:ext cx="876300" cy="884238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05649" y="1322388"/>
            <a:ext cx="1321709" cy="13350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33708" y="2667001"/>
            <a:ext cx="1321709" cy="131762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28836" y="478115"/>
            <a:ext cx="8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No Tool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8523" y="1366152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Tool ‘h’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14647" y="2709347"/>
            <a:ext cx="79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Tool ‘j’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98483" y="3617566"/>
            <a:ext cx="86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Tool ‘n’</a:t>
            </a:r>
          </a:p>
        </p:txBody>
      </p:sp>
      <p:sp>
        <p:nvSpPr>
          <p:cNvPr id="8" name="Rectangle 7"/>
          <p:cNvSpPr/>
          <p:nvPr/>
        </p:nvSpPr>
        <p:spPr>
          <a:xfrm>
            <a:off x="9764942" y="3984625"/>
            <a:ext cx="1321709" cy="133032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225"/>
            <a:ext cx="10515600" cy="13255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794652"/>
            <a:ext cx="12192001" cy="2758173"/>
          </a:xfrm>
        </p:spPr>
        <p:txBody>
          <a:bodyPr>
            <a:normAutofit/>
          </a:bodyPr>
          <a:lstStyle/>
          <a:p>
            <a:r>
              <a:rPr lang="en-US" dirty="0" smtClean="0"/>
              <a:t>This is an early stage solution for managing expectations.</a:t>
            </a:r>
          </a:p>
          <a:p>
            <a:endParaRPr lang="en-US" dirty="0" smtClean="0"/>
          </a:p>
          <a:p>
            <a:r>
              <a:rPr lang="en-US" dirty="0" smtClean="0"/>
              <a:t>Simple approach: detection and classification under supervised setting.</a:t>
            </a:r>
          </a:p>
          <a:p>
            <a:endParaRPr lang="en-US" dirty="0" smtClean="0"/>
          </a:p>
          <a:p>
            <a:r>
              <a:rPr lang="en-US" dirty="0" smtClean="0"/>
              <a:t>Main result: the discrimination capability of the features and the metric.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" y="4471302"/>
            <a:ext cx="12192001" cy="2386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should be the framework?</a:t>
            </a:r>
            <a:br>
              <a:rPr lang="en-US" dirty="0" smtClean="0"/>
            </a:br>
            <a:r>
              <a:rPr lang="en-US" dirty="0" smtClean="0"/>
              <a:t>supervised / unsupervised, available sets of all possible tools and distractors.</a:t>
            </a:r>
          </a:p>
          <a:p>
            <a:endParaRPr lang="en-US" dirty="0" smtClean="0"/>
          </a:p>
          <a:p>
            <a:r>
              <a:rPr lang="en-US" dirty="0" smtClean="0"/>
              <a:t>Next step, incorporate time using kernels and new definitions of Riemannian metrics for joint time and space geometry analysis.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294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Book – Sensors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595" y="0"/>
            <a:ext cx="3789405" cy="597270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13471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25 sensors: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87" y="1705274"/>
            <a:ext cx="7742621" cy="43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Book -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47102"/>
                <a:ext cx="5924407" cy="551089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Currently, we ignore columns:</a:t>
                </a:r>
                <a:br>
                  <a:rPr lang="en-US" sz="2400" dirty="0">
                    <a:solidFill>
                      <a:srgbClr val="00B050"/>
                    </a:solidFill>
                  </a:rPr>
                </a:br>
                <a:r>
                  <a:rPr lang="en-US" sz="2400" dirty="0">
                    <a:solidFill>
                      <a:srgbClr val="00B050"/>
                    </a:solidFill>
                  </a:rPr>
                  <a:t>A, B, E, F. How can we use them?</a:t>
                </a:r>
                <a:br>
                  <a:rPr lang="en-US" sz="2400" dirty="0">
                    <a:solidFill>
                      <a:srgbClr val="00B050"/>
                    </a:solidFill>
                  </a:rPr>
                </a:br>
                <a:endParaRPr lang="en-US" sz="2400" dirty="0">
                  <a:solidFill>
                    <a:srgbClr val="00B050"/>
                  </a:solidFill>
                </a:endParaRPr>
              </a:p>
              <a:p>
                <a:r>
                  <a:rPr lang="en-US" sz="2400" dirty="0"/>
                  <a:t>Tools Classes: {‘h’, ‘j’, ‘n’} and quite: {‘x’}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Distractor Classes: {‘v’, ‘d’} and quite: {‘x’}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We assume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quite</a:t>
                </a:r>
                <a:r>
                  <a:rPr lang="en-US" sz="2400" dirty="0"/>
                  <a:t> times if not mention otherwise. (e.g. 12:35 – 12:45)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Overall, 12 different combinations can be composed. 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/>
                  <a:t> etc.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What is accuracy of start and end time??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7102"/>
                <a:ext cx="5924407" cy="5510898"/>
              </a:xfrm>
              <a:blipFill>
                <a:blip r:embed="rId2"/>
                <a:stretch>
                  <a:fillRect l="-133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924407" y="247650"/>
            <a:ext cx="6258068" cy="5410200"/>
            <a:chOff x="4822635" y="247650"/>
            <a:chExt cx="7359840" cy="63627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2635" y="247650"/>
              <a:ext cx="7359840" cy="63627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962650" y="247650"/>
              <a:ext cx="3714750" cy="6343650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817415" y="247650"/>
              <a:ext cx="1117410" cy="6343650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03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30" y="1347788"/>
            <a:ext cx="8738870" cy="54617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738187"/>
            <a:ext cx="9144000" cy="5048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477000" y="4457700"/>
            <a:ext cx="2028825" cy="42862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0" y="2028825"/>
            <a:ext cx="0" cy="424702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04160" y="738187"/>
            <a:ext cx="883920" cy="609601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Quite?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30" y="1347788"/>
            <a:ext cx="8397784" cy="5248615"/>
          </a:xfrm>
        </p:spPr>
      </p:pic>
    </p:spTree>
    <p:extLst>
      <p:ext uri="{BB962C8B-B14F-4D97-AF65-F5344CB8AC3E}">
        <p14:creationId xmlns:p14="http://schemas.microsoft.com/office/powerpoint/2010/main" val="5712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approach – Features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47102"/>
                <a:ext cx="12192000" cy="5510898"/>
              </a:xfrm>
            </p:spPr>
            <p:txBody>
              <a:bodyPr/>
              <a:lstStyle/>
              <a:p>
                <a:r>
                  <a:rPr lang="en-US" dirty="0"/>
                  <a:t>The raw data is from a huge dimension</a:t>
                </a:r>
              </a:p>
              <a:p>
                <a:pPr lvl="1"/>
                <a:r>
                  <a:rPr lang="en-US" dirty="0"/>
                  <a:t>Hours of recording (sampling rate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25 channels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convert each distinct 5 seconds from the data into a single feature vector, namely: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10000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325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7102"/>
                <a:ext cx="12192000" cy="5510898"/>
              </a:xfrm>
              <a:blipFill>
                <a:blip r:embed="rId2"/>
                <a:stretch>
                  <a:fillRect l="-900" t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835619" y="4222865"/>
            <a:ext cx="10482663" cy="2426929"/>
            <a:chOff x="924202" y="4222865"/>
            <a:chExt cx="10482663" cy="24269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5485" y="4222866"/>
              <a:ext cx="5431770" cy="185724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85485" y="4223373"/>
              <a:ext cx="774357" cy="185623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59842" y="4223373"/>
              <a:ext cx="774357" cy="185623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34199" y="4223373"/>
              <a:ext cx="774357" cy="1856232"/>
            </a:xfrm>
            <a:prstGeom prst="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08556" y="4223373"/>
              <a:ext cx="774357" cy="1856232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82913" y="4223373"/>
              <a:ext cx="774357" cy="1856232"/>
            </a:xfrm>
            <a:prstGeom prst="rect">
              <a:avLst/>
            </a:prstGeom>
            <a:solidFill>
              <a:srgbClr val="00206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7270" y="4223373"/>
              <a:ext cx="774357" cy="1856232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3273" y="4223373"/>
              <a:ext cx="774357" cy="1856232"/>
            </a:xfrm>
            <a:prstGeom prst="rect">
              <a:avLst/>
            </a:prstGeom>
            <a:solidFill>
              <a:schemeClr val="accent2">
                <a:lumMod val="75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46746" y="4222865"/>
              <a:ext cx="45719" cy="18562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599146" y="4222865"/>
              <a:ext cx="45719" cy="18562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51546" y="4222865"/>
              <a:ext cx="45719" cy="185623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03946" y="4222865"/>
              <a:ext cx="45719" cy="18562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056346" y="4222865"/>
              <a:ext cx="45719" cy="18562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ight Brace 17"/>
            <p:cNvSpPr/>
            <p:nvPr/>
          </p:nvSpPr>
          <p:spPr>
            <a:xfrm rot="5400000">
              <a:off x="4144426" y="5821007"/>
              <a:ext cx="155448" cy="725101"/>
            </a:xfrm>
            <a:prstGeom prst="rightBrace">
              <a:avLst>
                <a:gd name="adj1" fmla="val 118627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9599" y="6280462"/>
              <a:ext cx="709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 Sec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208746" y="4222865"/>
              <a:ext cx="45719" cy="18562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361146" y="4222865"/>
              <a:ext cx="45719" cy="18562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ight Brace 22"/>
            <p:cNvSpPr/>
            <p:nvPr/>
          </p:nvSpPr>
          <p:spPr>
            <a:xfrm rot="10800000">
              <a:off x="1964589" y="4222866"/>
              <a:ext cx="252504" cy="1856231"/>
            </a:xfrm>
            <a:prstGeom prst="rightBrace">
              <a:avLst>
                <a:gd name="adj1" fmla="val 118627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24202" y="4881913"/>
              <a:ext cx="1030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All 25 channels</a:t>
              </a: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7848600" y="4251440"/>
              <a:ext cx="2495550" cy="1682635"/>
            </a:xfrm>
            <a:prstGeom prst="rightArrow">
              <a:avLst>
                <a:gd name="adj1" fmla="val 4660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Features Selection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1450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4200525"/>
            <a:ext cx="5695950" cy="2657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225"/>
            <a:ext cx="10515600" cy="1325563"/>
          </a:xfrm>
        </p:spPr>
        <p:txBody>
          <a:bodyPr/>
          <a:lstStyle/>
          <a:p>
            <a:r>
              <a:rPr lang="en-US" dirty="0" smtClean="0"/>
              <a:t>Approach for features selection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76300"/>
                <a:ext cx="12192000" cy="59817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Our approach is based on Geometry analysis &amp; learning.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now, we test only spatial features:</a:t>
                </a:r>
              </a:p>
              <a:p>
                <a:pPr lvl="1"/>
                <a:r>
                  <a:rPr lang="en-US" dirty="0" smtClean="0"/>
                  <a:t>For each time leg we estimate the covariance matrix, namely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covariance matrices are all positive definite.</a:t>
                </a:r>
                <a:br>
                  <a:rPr lang="en-US" dirty="0" smtClean="0"/>
                </a:br>
                <a:r>
                  <a:rPr lang="en-US" dirty="0" smtClean="0"/>
                  <a:t>Thus, they are lay on the manifold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, which embedded in the space of symmetric matrices.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On this manifold we use a Riemannian metric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instead of the naïve Euclidean metric.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76300"/>
                <a:ext cx="12192000" cy="5981700"/>
              </a:xfrm>
              <a:blipFill>
                <a:blip r:embed="rId3"/>
                <a:stretch>
                  <a:fillRect l="-900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0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7102"/>
            <a:ext cx="4514850" cy="5510898"/>
          </a:xfrm>
        </p:spPr>
        <p:txBody>
          <a:bodyPr>
            <a:normAutofit/>
          </a:bodyPr>
          <a:lstStyle/>
          <a:p>
            <a:r>
              <a:rPr lang="en-US" dirty="0" smtClean="0"/>
              <a:t>12:00 – 13:30</a:t>
            </a:r>
          </a:p>
          <a:p>
            <a:r>
              <a:rPr lang="en-US" dirty="0" smtClean="0"/>
              <a:t>4 events</a:t>
            </a:r>
            <a:endParaRPr lang="en-US" dirty="0"/>
          </a:p>
          <a:p>
            <a:r>
              <a:rPr lang="en-US" dirty="0" smtClean="0"/>
              <a:t>Class 0 - No event</a:t>
            </a:r>
          </a:p>
          <a:p>
            <a:r>
              <a:rPr lang="en-US" dirty="0" smtClean="0"/>
              <a:t>Class 1 - Event</a:t>
            </a:r>
          </a:p>
          <a:p>
            <a:endParaRPr lang="en-US" dirty="0" smtClean="0"/>
          </a:p>
          <a:p>
            <a:r>
              <a:rPr lang="en-US" dirty="0" smtClean="0"/>
              <a:t>Overall 93.6%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We assume most error occur due to coarse labeling.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737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Preliminary Results  - Event Detection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59189"/>
            <a:ext cx="1638300" cy="3295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958053"/>
            <a:ext cx="5785321" cy="588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7102"/>
            <a:ext cx="4917166" cy="4351338"/>
          </a:xfrm>
        </p:spPr>
        <p:txBody>
          <a:bodyPr/>
          <a:lstStyle/>
          <a:p>
            <a:r>
              <a:rPr lang="en-US" dirty="0"/>
              <a:t>Removing quite times.</a:t>
            </a:r>
            <a:br>
              <a:rPr lang="en-US" dirty="0"/>
            </a:br>
            <a:r>
              <a:rPr lang="en-US" dirty="0"/>
              <a:t>(so either distractor or tool</a:t>
            </a:r>
            <a:br>
              <a:rPr lang="en-US" dirty="0"/>
            </a:br>
            <a:r>
              <a:rPr lang="en-US" dirty="0"/>
              <a:t>is in the log –book).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11 Classes.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2,396 samples.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Ensemble Subspace </a:t>
            </a:r>
            <a:r>
              <a:rPr lang="en-US" dirty="0" err="1"/>
              <a:t>Knn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94.8% accuracy.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917166" y="123825"/>
            <a:ext cx="6784296" cy="6648450"/>
            <a:chOff x="4917166" y="123825"/>
            <a:chExt cx="6784296" cy="66484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7166" y="123825"/>
              <a:ext cx="6784296" cy="66484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238875" y="447676"/>
              <a:ext cx="876300" cy="884238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115174" y="1331913"/>
              <a:ext cx="1321709" cy="1335087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443233" y="2667001"/>
              <a:ext cx="1321709" cy="1317624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764942" y="3984625"/>
              <a:ext cx="1321709" cy="133032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28836" y="478115"/>
              <a:ext cx="89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No Tool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88523" y="1366152"/>
              <a:ext cx="85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Tool ‘h’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14647" y="2709347"/>
              <a:ext cx="798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Tool ‘j’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898483" y="3617566"/>
              <a:ext cx="863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Tool ‘n’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8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219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Events Detection </vt:lpstr>
      <vt:lpstr>Log Book – Sensors</vt:lpstr>
      <vt:lpstr>Log Book - Events</vt:lpstr>
      <vt:lpstr>Input Data</vt:lpstr>
      <vt:lpstr>Quite?</vt:lpstr>
      <vt:lpstr>Classification approach – Features selection</vt:lpstr>
      <vt:lpstr>Approach for features selection </vt:lpstr>
      <vt:lpstr>PowerPoint Presentation</vt:lpstr>
      <vt:lpstr>Preliminary Results </vt:lpstr>
      <vt:lpstr>Comparison to Euclidean Metric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 Yair</dc:creator>
  <cp:lastModifiedBy>Oryair</cp:lastModifiedBy>
  <cp:revision>27</cp:revision>
  <dcterms:created xsi:type="dcterms:W3CDTF">2017-02-10T09:12:27Z</dcterms:created>
  <dcterms:modified xsi:type="dcterms:W3CDTF">2017-02-12T15:52:09Z</dcterms:modified>
</cp:coreProperties>
</file>