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23"/>
  </p:notesMasterIdLst>
  <p:handoutMasterIdLst>
    <p:handoutMasterId r:id="rId24"/>
  </p:handoutMasterIdLst>
  <p:sldIdLst>
    <p:sldId id="270" r:id="rId2"/>
    <p:sldId id="295" r:id="rId3"/>
    <p:sldId id="296" r:id="rId4"/>
    <p:sldId id="297" r:id="rId5"/>
    <p:sldId id="298" r:id="rId6"/>
    <p:sldId id="299" r:id="rId7"/>
    <p:sldId id="284" r:id="rId8"/>
    <p:sldId id="285" r:id="rId9"/>
    <p:sldId id="287" r:id="rId10"/>
    <p:sldId id="300" r:id="rId11"/>
    <p:sldId id="301" r:id="rId12"/>
    <p:sldId id="290" r:id="rId13"/>
    <p:sldId id="302" r:id="rId14"/>
    <p:sldId id="289" r:id="rId15"/>
    <p:sldId id="291" r:id="rId16"/>
    <p:sldId id="293" r:id="rId17"/>
    <p:sldId id="303" r:id="rId18"/>
    <p:sldId id="305" r:id="rId19"/>
    <p:sldId id="304" r:id="rId20"/>
    <p:sldId id="306" r:id="rId21"/>
    <p:sldId id="29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00"/>
    <a:srgbClr val="C8FFDA"/>
    <a:srgbClr val="CCFFCC"/>
    <a:srgbClr val="99FFCC"/>
    <a:srgbClr val="FFCCCC"/>
    <a:srgbClr val="FF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595" autoAdjust="0"/>
  </p:normalViewPr>
  <p:slideViewPr>
    <p:cSldViewPr>
      <p:cViewPr varScale="1">
        <p:scale>
          <a:sx n="62" d="100"/>
          <a:sy n="62" d="100"/>
        </p:scale>
        <p:origin x="738" y="3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74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F2A4EF3-07FD-4FA0-ADDC-8A0D662CB7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2660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9048B77-2D5F-4AD2-95A2-790BE14B2E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35498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1671E-9F09-48B0-8BD8-DAB0BC0D4C3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57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CAC3-CAFC-4B8F-B4FC-9B465B73DFA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901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CAC3-CAFC-4B8F-B4FC-9B465B73DFA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7236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CAC3-CAFC-4B8F-B4FC-9B465B73DFA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7597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CAC3-CAFC-4B8F-B4FC-9B465B73DFA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2380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CAC3-CAFC-4B8F-B4FC-9B465B73DFA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073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F3304-D346-414D-B899-8F9A5D34A15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1149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6F8340-FA1E-4414-84BD-8D2623B460C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59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B34EB-2242-4465-8DF0-D9BD471B7DD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78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E1287-EE64-4F61-99B3-C500C76579F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761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82B3EB-A852-456A-8D29-A49BC27092B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460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3C7F0-5F57-4A94-9FB6-4A2B363A5DA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84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4E20F8-3BE2-4F0A-BA2C-3853C135C56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24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A18BA-1321-4F59-9BC9-7E9788CE076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72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9C597-966E-48CB-B1E5-869FDE4B7AF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114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25B0F-D087-41F3-9FEF-6E79E9413D9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6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0C08CAC3-CAFC-4B8F-B4FC-9B465B73DFA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252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-map.com/" TargetMode="External"/><Relationship Id="rId2" Type="http://schemas.openxmlformats.org/officeDocument/2006/relationships/hyperlink" Target="http://www.maschek.hu/imagemap/imgma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mage-map.net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tspring13sec2.babson.edu/gordon/hotspotsWithMap.htm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tspring13sec2.babson.edu/gordon/hotspotsWithDiv.htm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1524000"/>
            <a:ext cx="7620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Creating Clickable Hot Spots in Images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4267200"/>
            <a:ext cx="6781800" cy="1752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OIM</a:t>
            </a:r>
            <a:r>
              <a:rPr lang="en-US" altLang="en-US" dirty="0" smtClean="0"/>
              <a:t>3690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Prof. Gordon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Tag Has Four Required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</a:t>
            </a:r>
            <a:r>
              <a:rPr lang="en-US" sz="2000" dirty="0" smtClean="0"/>
              <a:t>hape: The shape of the hot spot</a:t>
            </a:r>
          </a:p>
          <a:p>
            <a:r>
              <a:rPr lang="en-US" sz="2000" dirty="0" err="1" smtClean="0"/>
              <a:t>coords</a:t>
            </a:r>
            <a:r>
              <a:rPr lang="en-US" sz="2000" dirty="0" smtClean="0"/>
              <a:t>: The coordinates of the hot spot relative to the top left corner of the picture</a:t>
            </a:r>
          </a:p>
          <a:p>
            <a:r>
              <a:rPr lang="en-US" sz="2000" dirty="0" err="1" smtClean="0"/>
              <a:t>href</a:t>
            </a:r>
            <a:r>
              <a:rPr lang="en-US" sz="2000" dirty="0" smtClean="0"/>
              <a:t>: Where the browser should go if the user  clicks on the hot spot</a:t>
            </a:r>
          </a:p>
          <a:p>
            <a:r>
              <a:rPr lang="en-US" sz="2000" dirty="0" smtClean="0"/>
              <a:t>alt: Text describing the shape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950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9" name="Group 10"/>
          <p:cNvGrpSpPr>
            <a:grpSpLocks/>
          </p:cNvGrpSpPr>
          <p:nvPr/>
        </p:nvGrpSpPr>
        <p:grpSpPr bwMode="auto">
          <a:xfrm>
            <a:off x="838200" y="1676033"/>
            <a:ext cx="8534400" cy="4839067"/>
            <a:chOff x="-281" y="585"/>
            <a:chExt cx="5950" cy="3663"/>
          </a:xfrm>
        </p:grpSpPr>
        <p:pic>
          <p:nvPicPr>
            <p:cNvPr id="14341" name="Picture 3" descr="ma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6" y="1199"/>
              <a:ext cx="3408" cy="3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2" name="Rectangle 4"/>
            <p:cNvSpPr>
              <a:spLocks noChangeArrowheads="1"/>
            </p:cNvSpPr>
            <p:nvPr/>
          </p:nvSpPr>
          <p:spPr bwMode="auto">
            <a:xfrm>
              <a:off x="1266" y="2520"/>
              <a:ext cx="1344" cy="1680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4343" name="Oval 5"/>
            <p:cNvSpPr>
              <a:spLocks noChangeArrowheads="1"/>
            </p:cNvSpPr>
            <p:nvPr/>
          </p:nvSpPr>
          <p:spPr bwMode="auto">
            <a:xfrm>
              <a:off x="1218" y="2472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4344" name="Oval 6"/>
            <p:cNvSpPr>
              <a:spLocks noChangeArrowheads="1"/>
            </p:cNvSpPr>
            <p:nvPr/>
          </p:nvSpPr>
          <p:spPr bwMode="auto">
            <a:xfrm>
              <a:off x="2466" y="405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4345" name="Text Box 7"/>
            <p:cNvSpPr txBox="1">
              <a:spLocks noChangeArrowheads="1"/>
            </p:cNvSpPr>
            <p:nvPr/>
          </p:nvSpPr>
          <p:spPr bwMode="auto">
            <a:xfrm>
              <a:off x="1314" y="2616"/>
              <a:ext cx="755" cy="349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(0,102)</a:t>
              </a:r>
            </a:p>
          </p:txBody>
        </p:sp>
        <p:sp>
          <p:nvSpPr>
            <p:cNvPr id="14346" name="Text Box 8"/>
            <p:cNvSpPr txBox="1">
              <a:spLocks noChangeArrowheads="1"/>
            </p:cNvSpPr>
            <p:nvPr/>
          </p:nvSpPr>
          <p:spPr bwMode="auto">
            <a:xfrm>
              <a:off x="1790" y="3863"/>
              <a:ext cx="854" cy="347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(96,222)</a:t>
              </a:r>
            </a:p>
          </p:txBody>
        </p:sp>
        <p:sp>
          <p:nvSpPr>
            <p:cNvPr id="14347" name="Text Box 9"/>
            <p:cNvSpPr txBox="1">
              <a:spLocks noChangeArrowheads="1"/>
            </p:cNvSpPr>
            <p:nvPr/>
          </p:nvSpPr>
          <p:spPr bwMode="auto">
            <a:xfrm>
              <a:off x="-281" y="585"/>
              <a:ext cx="5950" cy="280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&lt;area shape="</a:t>
              </a:r>
              <a:r>
                <a:rPr lang="en-US" altLang="en-US" sz="1800" dirty="0" err="1">
                  <a:latin typeface="Arial" panose="020B0604020202020204" pitchFamily="34" charset="0"/>
                </a:rPr>
                <a:t>rect</a:t>
              </a:r>
              <a:r>
                <a:rPr lang="en-US" altLang="en-US" sz="1800" dirty="0">
                  <a:latin typeface="Arial" panose="020B0604020202020204" pitchFamily="34" charset="0"/>
                </a:rPr>
                <a:t>" </a:t>
              </a:r>
              <a:r>
                <a:rPr lang="en-US" altLang="en-US" sz="1800" dirty="0" err="1">
                  <a:latin typeface="Arial" panose="020B0604020202020204" pitchFamily="34" charset="0"/>
                </a:rPr>
                <a:t>coords</a:t>
              </a:r>
              <a:r>
                <a:rPr lang="en-US" altLang="en-US" sz="1800" dirty="0">
                  <a:latin typeface="Arial" panose="020B0604020202020204" pitchFamily="34" charset="0"/>
                </a:rPr>
                <a:t>="0,102,96,222" </a:t>
              </a:r>
              <a:r>
                <a:rPr lang="en-US" altLang="en-US" sz="1800" dirty="0" err="1">
                  <a:latin typeface="Arial" panose="020B0604020202020204" pitchFamily="34" charset="0"/>
                </a:rPr>
                <a:t>href</a:t>
              </a:r>
              <a:r>
                <a:rPr lang="en-US" altLang="en-US" sz="1800" dirty="0">
                  <a:latin typeface="Arial" panose="020B0604020202020204" pitchFamily="34" charset="0"/>
                </a:rPr>
                <a:t>="dmgrphcs.htm" alt="</a:t>
              </a:r>
              <a:r>
                <a:rPr lang="en-US" altLang="en-US" sz="1800" dirty="0" err="1" smtClean="0">
                  <a:latin typeface="Arial" panose="020B0604020202020204" pitchFamily="34" charset="0"/>
                </a:rPr>
                <a:t>demog</a:t>
              </a:r>
              <a:r>
                <a:rPr lang="en-US" altLang="en-US" sz="1800" dirty="0" smtClean="0">
                  <a:latin typeface="Arial" panose="020B0604020202020204" pitchFamily="34" charset="0"/>
                </a:rPr>
                <a:t>"  </a:t>
              </a:r>
              <a:r>
                <a:rPr lang="en-US" altLang="en-US" sz="1800" dirty="0">
                  <a:latin typeface="Arial" panose="020B0604020202020204" pitchFamily="34" charset="0"/>
                </a:rPr>
                <a:t>/&gt;</a:t>
              </a:r>
            </a:p>
          </p:txBody>
        </p:sp>
      </p:grp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990600" y="3048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mtClean="0"/>
              <a:t>Area Tag Identifies a Hot Spot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01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Shapes and Coordinates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77334" y="1930399"/>
            <a:ext cx="8596668" cy="4110963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Other Shapes</a:t>
            </a:r>
          </a:p>
          <a:p>
            <a:pPr lvl="1" eaLnBrk="1" hangingPunct="1"/>
            <a:r>
              <a:rPr lang="en-US" altLang="en-US" dirty="0" smtClean="0"/>
              <a:t>Circle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Polygon</a:t>
            </a: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3733800" y="2819400"/>
            <a:ext cx="1143000" cy="1143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470526" y="2776538"/>
            <a:ext cx="41501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Arial" panose="020B0604020202020204" pitchFamily="34" charset="0"/>
              </a:rPr>
              <a:t>shape="</a:t>
            </a:r>
            <a:r>
              <a:rPr lang="en-US" altLang="en-US" sz="2400" dirty="0" smtClean="0">
                <a:solidFill>
                  <a:schemeClr val="accent2"/>
                </a:solidFill>
                <a:latin typeface="Arial" panose="020B0604020202020204" pitchFamily="34" charset="0"/>
              </a:rPr>
              <a:t>circle</a:t>
            </a:r>
            <a:r>
              <a:rPr lang="en-US" altLang="en-US" sz="2400" dirty="0" smtClean="0">
                <a:solidFill>
                  <a:schemeClr val="accent2"/>
                </a:solidFill>
              </a:rPr>
              <a:t>"</a:t>
            </a:r>
            <a:r>
              <a:rPr lang="en-US" altLang="en-US" sz="2400" dirty="0" smtClean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accent2"/>
                </a:solidFill>
                <a:latin typeface="Arial" panose="020B0604020202020204" pitchFamily="34" charset="0"/>
              </a:rPr>
              <a:t>coords</a:t>
            </a:r>
            <a:r>
              <a:rPr lang="en-US" altLang="en-US" sz="2400" dirty="0">
                <a:solidFill>
                  <a:schemeClr val="accent2"/>
                </a:solidFill>
                <a:latin typeface="Arial" panose="020B0604020202020204" pitchFamily="34" charset="0"/>
              </a:rPr>
              <a:t>=</a:t>
            </a:r>
            <a:r>
              <a:rPr lang="en-US" altLang="en-US" sz="2400" dirty="0">
                <a:solidFill>
                  <a:schemeClr val="accent2"/>
                </a:solidFill>
              </a:rPr>
              <a:t>"</a:t>
            </a:r>
            <a:r>
              <a:rPr lang="en-US" altLang="en-US" sz="2400" dirty="0" err="1">
                <a:solidFill>
                  <a:schemeClr val="accent2"/>
                </a:solidFill>
                <a:latin typeface="Arial" panose="020B0604020202020204" pitchFamily="34" charset="0"/>
              </a:rPr>
              <a:t>x,y,r</a:t>
            </a:r>
            <a:r>
              <a:rPr lang="en-US" altLang="en-US" sz="2400" dirty="0">
                <a:solidFill>
                  <a:schemeClr val="accent2"/>
                </a:solidFill>
              </a:rPr>
              <a:t>"</a:t>
            </a: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5029200" y="3352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5" name="AutoShape 7"/>
          <p:cNvSpPr>
            <a:spLocks/>
          </p:cNvSpPr>
          <p:nvPr/>
        </p:nvSpPr>
        <p:spPr bwMode="auto">
          <a:xfrm>
            <a:off x="4343400" y="3443288"/>
            <a:ext cx="228600" cy="457200"/>
          </a:xfrm>
          <a:prstGeom prst="rightBrace">
            <a:avLst>
              <a:gd name="adj1" fmla="val 16667"/>
              <a:gd name="adj2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5546726" y="3124201"/>
            <a:ext cx="2486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000" dirty="0" err="1">
                <a:solidFill>
                  <a:schemeClr val="accent2"/>
                </a:solidFill>
                <a:latin typeface="Arial" panose="020B0604020202020204" pitchFamily="34" charset="0"/>
              </a:rPr>
              <a:t>x,y</a:t>
            </a:r>
            <a:r>
              <a:rPr lang="en-US" alt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 (center position)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r (radius distance)</a:t>
            </a:r>
          </a:p>
        </p:txBody>
      </p:sp>
      <p:sp>
        <p:nvSpPr>
          <p:cNvPr id="17417" name="Freeform 9"/>
          <p:cNvSpPr>
            <a:spLocks/>
          </p:cNvSpPr>
          <p:nvPr/>
        </p:nvSpPr>
        <p:spPr bwMode="auto">
          <a:xfrm>
            <a:off x="3422650" y="5105400"/>
            <a:ext cx="1524000" cy="304800"/>
          </a:xfrm>
          <a:custGeom>
            <a:avLst/>
            <a:gdLst>
              <a:gd name="T0" fmla="*/ 0 w 960"/>
              <a:gd name="T1" fmla="*/ 2147483646 h 192"/>
              <a:gd name="T2" fmla="*/ 2147483646 w 960"/>
              <a:gd name="T3" fmla="*/ 0 h 192"/>
              <a:gd name="T4" fmla="*/ 2147483646 w 960"/>
              <a:gd name="T5" fmla="*/ 2147483646 h 192"/>
              <a:gd name="T6" fmla="*/ 0 w 960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960"/>
              <a:gd name="T13" fmla="*/ 0 h 192"/>
              <a:gd name="T14" fmla="*/ 960 w 960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0" h="192">
                <a:moveTo>
                  <a:pt x="0" y="192"/>
                </a:moveTo>
                <a:lnTo>
                  <a:pt x="432" y="0"/>
                </a:lnTo>
                <a:lnTo>
                  <a:pt x="960" y="192"/>
                </a:lnTo>
                <a:lnTo>
                  <a:pt x="0" y="192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3995738" y="3048001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(x,y)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4513263" y="3476626"/>
            <a:ext cx="27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2438400" y="5257801"/>
            <a:ext cx="90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(x1,y1)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3651250" y="4724401"/>
            <a:ext cx="90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(x2,y2)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5022850" y="5257801"/>
            <a:ext cx="90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(x3,y3)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3346450" y="5708650"/>
            <a:ext cx="5761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shape="poly</a:t>
            </a:r>
            <a:r>
              <a:rPr lang="en-US" altLang="en-US" sz="2400">
                <a:solidFill>
                  <a:schemeClr val="accent2"/>
                </a:solidFill>
              </a:rPr>
              <a:t>"</a:t>
            </a: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 coords=</a:t>
            </a:r>
            <a:r>
              <a:rPr lang="en-US" altLang="en-US" sz="2400">
                <a:solidFill>
                  <a:schemeClr val="accent2"/>
                </a:solidFill>
              </a:rPr>
              <a:t>"</a:t>
            </a: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x1,y1,x2,y2,x3,y3</a:t>
            </a:r>
            <a:r>
              <a:rPr lang="en-US" altLang="en-US" sz="2400">
                <a:solidFill>
                  <a:schemeClr val="accent2"/>
                </a:solidFill>
              </a:rPr>
              <a:t>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&lt;map&gt; Tag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4" y="1676400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Surround all the hot spots for an image with &lt;map&gt; and &lt;/map&gt; tags</a:t>
            </a:r>
          </a:p>
          <a:p>
            <a:r>
              <a:rPr lang="en-US" sz="2000" dirty="0" smtClean="0"/>
              <a:t>The one attribute of a map is its name</a:t>
            </a:r>
          </a:p>
          <a:p>
            <a:r>
              <a:rPr lang="en-US" sz="2000" dirty="0" smtClean="0"/>
              <a:t>The map may go anywhere in the body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62000" y="3733800"/>
            <a:ext cx="8915400" cy="2057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/>
              <a:t>&lt;map name="</a:t>
            </a:r>
            <a:r>
              <a:rPr lang="en-US" altLang="en-US" sz="2400" dirty="0" err="1" smtClean="0"/>
              <a:t>townareas</a:t>
            </a:r>
            <a:r>
              <a:rPr lang="en-US" altLang="en-US" sz="2400" dirty="0" smtClean="0"/>
              <a:t>" 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dirty="0" smtClean="0"/>
              <a:t>   &lt;area shape="</a:t>
            </a:r>
            <a:r>
              <a:rPr lang="en-US" altLang="en-US" dirty="0" err="1" smtClean="0"/>
              <a:t>rect</a:t>
            </a:r>
            <a:r>
              <a:rPr lang="en-US" altLang="en-US" dirty="0" smtClean="0"/>
              <a:t>" </a:t>
            </a:r>
            <a:r>
              <a:rPr lang="en-US" altLang="en-US" dirty="0" err="1" smtClean="0"/>
              <a:t>coords</a:t>
            </a:r>
            <a:r>
              <a:rPr lang="en-US" altLang="en-US" dirty="0" smtClean="0"/>
              <a:t>="0,0,96,98" </a:t>
            </a:r>
            <a:r>
              <a:rPr lang="en-US" altLang="en-US" dirty="0" err="1" smtClean="0"/>
              <a:t>href</a:t>
            </a:r>
            <a:r>
              <a:rPr lang="en-US" altLang="en-US" dirty="0" smtClean="0"/>
              <a:t>="history.htm" alt="</a:t>
            </a:r>
            <a:r>
              <a:rPr lang="en-US" altLang="en-US" dirty="0" err="1" smtClean="0"/>
              <a:t>hist</a:t>
            </a:r>
            <a:r>
              <a:rPr lang="en-US" altLang="en-US" dirty="0" smtClean="0"/>
              <a:t>"/&gt;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dirty="0" smtClean="0"/>
              <a:t>   &lt;area shape="</a:t>
            </a:r>
            <a:r>
              <a:rPr lang="en-US" altLang="en-US" dirty="0" err="1" smtClean="0"/>
              <a:t>rect</a:t>
            </a:r>
            <a:r>
              <a:rPr lang="en-US" altLang="en-US" dirty="0" smtClean="0"/>
              <a:t>" </a:t>
            </a:r>
            <a:r>
              <a:rPr lang="en-US" altLang="en-US" dirty="0" err="1" smtClean="0"/>
              <a:t>coords</a:t>
            </a:r>
            <a:r>
              <a:rPr lang="en-US" altLang="en-US" dirty="0" smtClean="0"/>
              <a:t>="0,102,96,222" </a:t>
            </a:r>
            <a:r>
              <a:rPr lang="en-US" altLang="en-US" dirty="0" err="1" smtClean="0"/>
              <a:t>href</a:t>
            </a:r>
            <a:r>
              <a:rPr lang="en-US" altLang="en-US" dirty="0" smtClean="0"/>
              <a:t>="dmgrphcs.htm" alt="</a:t>
            </a:r>
            <a:r>
              <a:rPr lang="en-US" altLang="en-US" dirty="0" err="1" smtClean="0"/>
              <a:t>demog</a:t>
            </a:r>
            <a:r>
              <a:rPr lang="en-US" altLang="en-US" dirty="0" smtClean="0"/>
              <a:t>"/&gt;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dirty="0" smtClean="0"/>
              <a:t>   &lt;area shape="</a:t>
            </a:r>
            <a:r>
              <a:rPr lang="en-US" altLang="en-US" dirty="0" err="1" smtClean="0"/>
              <a:t>rect</a:t>
            </a:r>
            <a:r>
              <a:rPr lang="en-US" altLang="en-US" dirty="0" smtClean="0"/>
              <a:t>" </a:t>
            </a:r>
            <a:r>
              <a:rPr lang="en-US" altLang="en-US" dirty="0" err="1" smtClean="0"/>
              <a:t>coords</a:t>
            </a:r>
            <a:r>
              <a:rPr lang="en-US" altLang="en-US" dirty="0" smtClean="0"/>
              <a:t>="104,0,248,222" </a:t>
            </a:r>
            <a:r>
              <a:rPr lang="en-US" altLang="en-US" dirty="0" err="1" smtClean="0"/>
              <a:t>href</a:t>
            </a:r>
            <a:r>
              <a:rPr lang="en-US" altLang="en-US" dirty="0" smtClean="0"/>
              <a:t>="attract.htm"  alt="attract"/&gt;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 smtClean="0"/>
              <a:t>&lt;/map&gt;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232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4932" y="609600"/>
            <a:ext cx="8596668" cy="1320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err="1" smtClean="0"/>
              <a:t>usemap</a:t>
            </a:r>
            <a:r>
              <a:rPr lang="en-US" altLang="en-US" dirty="0" smtClean="0"/>
              <a:t> Attribute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922866" y="2921000"/>
            <a:ext cx="8915400" cy="2057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/>
              <a:t>&lt;map name="</a:t>
            </a:r>
            <a:r>
              <a:rPr lang="en-US" altLang="en-US" sz="2400" dirty="0" err="1" smtClean="0"/>
              <a:t>townareas</a:t>
            </a:r>
            <a:r>
              <a:rPr lang="en-US" altLang="en-US" sz="2400" dirty="0" smtClean="0"/>
              <a:t>" 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/>
              <a:t>   &lt;area shape="</a:t>
            </a:r>
            <a:r>
              <a:rPr lang="en-US" altLang="en-US" sz="1800" dirty="0" err="1" smtClean="0"/>
              <a:t>rect</a:t>
            </a:r>
            <a:r>
              <a:rPr lang="en-US" altLang="en-US" sz="1800" dirty="0" smtClean="0"/>
              <a:t>" </a:t>
            </a:r>
            <a:r>
              <a:rPr lang="en-US" altLang="en-US" sz="1800" dirty="0" err="1" smtClean="0"/>
              <a:t>coords</a:t>
            </a:r>
            <a:r>
              <a:rPr lang="en-US" altLang="en-US" sz="1800" dirty="0" smtClean="0"/>
              <a:t>="0,0,96,98" </a:t>
            </a:r>
            <a:r>
              <a:rPr lang="en-US" altLang="en-US" sz="1800" dirty="0" err="1" smtClean="0"/>
              <a:t>href</a:t>
            </a:r>
            <a:r>
              <a:rPr lang="en-US" altLang="en-US" sz="1800" dirty="0" smtClean="0"/>
              <a:t>="history.htm" alt="</a:t>
            </a:r>
            <a:r>
              <a:rPr lang="en-US" altLang="en-US" sz="1800" dirty="0" err="1" smtClean="0"/>
              <a:t>hist</a:t>
            </a:r>
            <a:r>
              <a:rPr lang="en-US" altLang="en-US" sz="1800" dirty="0" smtClean="0"/>
              <a:t>"/&gt;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/>
              <a:t>   &lt;area shape="</a:t>
            </a:r>
            <a:r>
              <a:rPr lang="en-US" altLang="en-US" sz="1800" dirty="0" err="1" smtClean="0"/>
              <a:t>rect</a:t>
            </a:r>
            <a:r>
              <a:rPr lang="en-US" altLang="en-US" sz="1800" dirty="0" smtClean="0"/>
              <a:t>" </a:t>
            </a:r>
            <a:r>
              <a:rPr lang="en-US" altLang="en-US" sz="1800" dirty="0" err="1" smtClean="0"/>
              <a:t>coords</a:t>
            </a:r>
            <a:r>
              <a:rPr lang="en-US" altLang="en-US" sz="1800" dirty="0" smtClean="0"/>
              <a:t>="0,102,96,222" </a:t>
            </a:r>
            <a:r>
              <a:rPr lang="en-US" altLang="en-US" sz="1800" dirty="0" err="1" smtClean="0"/>
              <a:t>href</a:t>
            </a:r>
            <a:r>
              <a:rPr lang="en-US" altLang="en-US" sz="1800" dirty="0" smtClean="0"/>
              <a:t>="dmgrphcs.htm" alt="</a:t>
            </a:r>
            <a:r>
              <a:rPr lang="en-US" altLang="en-US" sz="1800" dirty="0" err="1" smtClean="0"/>
              <a:t>demog</a:t>
            </a:r>
            <a:r>
              <a:rPr lang="en-US" altLang="en-US" sz="1800" dirty="0" smtClean="0"/>
              <a:t>"/&gt;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/>
              <a:t>   &lt;area shape="</a:t>
            </a:r>
            <a:r>
              <a:rPr lang="en-US" altLang="en-US" sz="1800" dirty="0" err="1" smtClean="0"/>
              <a:t>rect</a:t>
            </a:r>
            <a:r>
              <a:rPr lang="en-US" altLang="en-US" sz="1800" dirty="0" smtClean="0"/>
              <a:t>" </a:t>
            </a:r>
            <a:r>
              <a:rPr lang="en-US" altLang="en-US" sz="1800" dirty="0" err="1" smtClean="0"/>
              <a:t>coords</a:t>
            </a:r>
            <a:r>
              <a:rPr lang="en-US" altLang="en-US" sz="1800" dirty="0" smtClean="0"/>
              <a:t>="104,0,248,222" </a:t>
            </a:r>
            <a:r>
              <a:rPr lang="en-US" altLang="en-US" sz="1800" dirty="0" err="1" smtClean="0"/>
              <a:t>href</a:t>
            </a:r>
            <a:r>
              <a:rPr lang="en-US" altLang="en-US" sz="1800" dirty="0" smtClean="0"/>
              <a:t>="attract.htm"  alt="attract"/&gt;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 smtClean="0"/>
              <a:t>&lt;/map&gt;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808566" y="5486400"/>
            <a:ext cx="8434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&lt;img src="townmap.gif" usemap="#townareas" alt="areas" /&gt;</a:t>
            </a:r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 flipH="1">
            <a:off x="4504266" y="2438400"/>
            <a:ext cx="2209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Freeform 6"/>
          <p:cNvSpPr>
            <a:spLocks/>
          </p:cNvSpPr>
          <p:nvPr/>
        </p:nvSpPr>
        <p:spPr bwMode="auto">
          <a:xfrm>
            <a:off x="6942666" y="2667000"/>
            <a:ext cx="2692400" cy="2895600"/>
          </a:xfrm>
          <a:custGeom>
            <a:avLst/>
            <a:gdLst>
              <a:gd name="T0" fmla="*/ 2147483646 w 880"/>
              <a:gd name="T1" fmla="*/ 0 h 1824"/>
              <a:gd name="T2" fmla="*/ 2147483646 w 880"/>
              <a:gd name="T3" fmla="*/ 2147483646 h 1824"/>
              <a:gd name="T4" fmla="*/ 0 w 880"/>
              <a:gd name="T5" fmla="*/ 2147483646 h 1824"/>
              <a:gd name="T6" fmla="*/ 0 60000 65536"/>
              <a:gd name="T7" fmla="*/ 0 60000 65536"/>
              <a:gd name="T8" fmla="*/ 0 60000 65536"/>
              <a:gd name="T9" fmla="*/ 0 w 880"/>
              <a:gd name="T10" fmla="*/ 0 h 1824"/>
              <a:gd name="T11" fmla="*/ 880 w 880"/>
              <a:gd name="T12" fmla="*/ 1824 h 18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80" h="1824">
                <a:moveTo>
                  <a:pt x="384" y="0"/>
                </a:moveTo>
                <a:cubicBezTo>
                  <a:pt x="632" y="232"/>
                  <a:pt x="880" y="464"/>
                  <a:pt x="816" y="768"/>
                </a:cubicBezTo>
                <a:cubicBezTo>
                  <a:pt x="752" y="1072"/>
                  <a:pt x="376" y="1448"/>
                  <a:pt x="0" y="182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485466" y="2057401"/>
            <a:ext cx="2667000" cy="830997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Names must match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4580466" y="5334000"/>
            <a:ext cx="228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1913466" y="4876800"/>
            <a:ext cx="2667000" cy="4572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New Attribute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1676400"/>
            <a:ext cx="4476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2000" dirty="0" smtClean="0"/>
              <a:t>Links the &lt;</a:t>
            </a:r>
            <a:r>
              <a:rPr lang="en-US" sz="2000" dirty="0" err="1" smtClean="0"/>
              <a:t>img</a:t>
            </a:r>
            <a:r>
              <a:rPr lang="en-US" sz="2000" dirty="0" smtClean="0"/>
              <a:t>&gt; to the map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2000" dirty="0" smtClean="0"/>
              <a:t>Refers to the map’s name with a #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Using Paint to Find Coordinates</a:t>
            </a:r>
          </a:p>
        </p:txBody>
      </p:sp>
      <p:graphicFrame>
        <p:nvGraphicFramePr>
          <p:cNvPr id="18435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1460500" y="2160588"/>
          <a:ext cx="7029450" cy="388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r:id="rId3" imgW="11225397" imgH="6196825" progId="">
                  <p:embed/>
                </p:oleObj>
              </mc:Choice>
              <mc:Fallback>
                <p:oleObj r:id="rId3" imgW="11225397" imgH="6196825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2160588"/>
                        <a:ext cx="7029450" cy="388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10"/>
          <p:cNvSpPr txBox="1">
            <a:spLocks noChangeArrowheads="1"/>
          </p:cNvSpPr>
          <p:nvPr/>
        </p:nvSpPr>
        <p:spPr bwMode="auto">
          <a:xfrm>
            <a:off x="4419600" y="190500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8437" name="Text Box 11"/>
          <p:cNvSpPr txBox="1">
            <a:spLocks noChangeArrowheads="1"/>
          </p:cNvSpPr>
          <p:nvPr/>
        </p:nvSpPr>
        <p:spPr bwMode="auto">
          <a:xfrm>
            <a:off x="4572001" y="1752600"/>
            <a:ext cx="729687" cy="30777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Pencil</a:t>
            </a:r>
          </a:p>
        </p:txBody>
      </p:sp>
      <p:sp>
        <p:nvSpPr>
          <p:cNvPr id="18438" name="Line 12"/>
          <p:cNvSpPr>
            <a:spLocks noChangeShapeType="1"/>
          </p:cNvSpPr>
          <p:nvPr/>
        </p:nvSpPr>
        <p:spPr bwMode="auto">
          <a:xfrm flipH="1">
            <a:off x="1752600" y="2057399"/>
            <a:ext cx="2819400" cy="114300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9" name="Line 13"/>
          <p:cNvSpPr>
            <a:spLocks noChangeShapeType="1"/>
          </p:cNvSpPr>
          <p:nvPr/>
        </p:nvSpPr>
        <p:spPr bwMode="auto">
          <a:xfrm>
            <a:off x="5257800" y="2057399"/>
            <a:ext cx="1981200" cy="45720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40" name="Text Box 14"/>
          <p:cNvSpPr txBox="1">
            <a:spLocks noChangeArrowheads="1"/>
          </p:cNvSpPr>
          <p:nvPr/>
        </p:nvSpPr>
        <p:spPr bwMode="auto">
          <a:xfrm>
            <a:off x="4800600" y="6096001"/>
            <a:ext cx="1269899" cy="30777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/>
              <a:t>Coordinates</a:t>
            </a:r>
          </a:p>
        </p:txBody>
      </p:sp>
      <p:sp>
        <p:nvSpPr>
          <p:cNvPr id="18441" name="Line 15"/>
          <p:cNvSpPr>
            <a:spLocks noChangeShapeType="1"/>
          </p:cNvSpPr>
          <p:nvPr/>
        </p:nvSpPr>
        <p:spPr bwMode="auto">
          <a:xfrm flipV="1">
            <a:off x="6095999" y="6019800"/>
            <a:ext cx="381000" cy="2286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42" name="Text Box 16"/>
          <p:cNvSpPr txBox="1">
            <a:spLocks noChangeArrowheads="1"/>
          </p:cNvSpPr>
          <p:nvPr/>
        </p:nvSpPr>
        <p:spPr bwMode="auto">
          <a:xfrm>
            <a:off x="1889125" y="6534151"/>
            <a:ext cx="2109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Image source: http://www.bu.edu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Using Online Image Map Generators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hlinkClick r:id="rId2"/>
              </a:rPr>
              <a:t>http://</a:t>
            </a:r>
            <a:r>
              <a:rPr lang="en-US" altLang="en-US" sz="2800" dirty="0" smtClean="0">
                <a:hlinkClick r:id="rId2"/>
              </a:rPr>
              <a:t>www.maschek.hu/imagemap/imgmap</a:t>
            </a:r>
            <a:endParaRPr lang="en-US" altLang="en-US" sz="2800" dirty="0" smtClean="0"/>
          </a:p>
          <a:p>
            <a:r>
              <a:rPr lang="en-US" altLang="en-US" sz="2800" dirty="0">
                <a:hlinkClick r:id="rId3"/>
              </a:rPr>
              <a:t>http://www.html-map.com</a:t>
            </a:r>
            <a:r>
              <a:rPr lang="en-US" altLang="en-US" sz="2800" dirty="0" smtClean="0">
                <a:hlinkClick r:id="rId3"/>
              </a:rPr>
              <a:t>/</a:t>
            </a:r>
            <a:endParaRPr lang="en-US" altLang="en-US" sz="2800" dirty="0" smtClean="0"/>
          </a:p>
          <a:p>
            <a:r>
              <a:rPr lang="en-US" sz="2800" u="sng" dirty="0">
                <a:hlinkClick r:id="rId4"/>
              </a:rPr>
              <a:t>https://www.image-map.net/</a:t>
            </a:r>
            <a:r>
              <a:rPr lang="en-US" sz="2800" dirty="0"/>
              <a:t> </a:t>
            </a:r>
            <a:endParaRPr lang="en-US" altLang="en-US" sz="2800" dirty="0"/>
          </a:p>
          <a:p>
            <a:endParaRPr lang="en-US" alt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image-map.net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4798874"/>
            <a:ext cx="9829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&lt;!-- Image Map Generated by http://www.image-map.net/ --&gt;</a:t>
            </a:r>
          </a:p>
          <a:p>
            <a:r>
              <a:rPr lang="en-US" sz="1200" dirty="0"/>
              <a:t>&lt;</a:t>
            </a:r>
            <a:r>
              <a:rPr lang="en-US" sz="1200" dirty="0" err="1"/>
              <a:t>img</a:t>
            </a:r>
            <a:r>
              <a:rPr lang="en-US" sz="1200" dirty="0"/>
              <a:t> </a:t>
            </a:r>
            <a:r>
              <a:rPr lang="en-US" sz="1200" dirty="0" err="1"/>
              <a:t>src</a:t>
            </a:r>
            <a:r>
              <a:rPr lang="en-US" sz="1200" dirty="0"/>
              <a:t>="USMap.png" </a:t>
            </a:r>
            <a:r>
              <a:rPr lang="en-US" sz="1200" dirty="0" err="1"/>
              <a:t>usemap</a:t>
            </a:r>
            <a:r>
              <a:rPr lang="en-US" sz="1200" dirty="0"/>
              <a:t>="#image-map"&gt;</a:t>
            </a:r>
          </a:p>
          <a:p>
            <a:endParaRPr lang="en-US" sz="1200" dirty="0"/>
          </a:p>
          <a:p>
            <a:r>
              <a:rPr lang="en-US" sz="1200" dirty="0"/>
              <a:t>&lt;map name="image-map"&gt;</a:t>
            </a:r>
          </a:p>
          <a:p>
            <a:r>
              <a:rPr lang="en-US" sz="1200" dirty="0"/>
              <a:t>    &lt;area target="" alt="Colorado" title="Colorado" </a:t>
            </a:r>
            <a:r>
              <a:rPr lang="en-US" sz="1200" dirty="0" err="1"/>
              <a:t>href</a:t>
            </a:r>
            <a:r>
              <a:rPr lang="en-US" sz="1200" dirty="0"/>
              <a:t>="https://en.wikipedia.org/wiki/Colorado" </a:t>
            </a:r>
            <a:r>
              <a:rPr lang="en-US" sz="1200" dirty="0" err="1"/>
              <a:t>coords</a:t>
            </a:r>
            <a:r>
              <a:rPr lang="en-US" sz="1200" dirty="0"/>
              <a:t>="266,232,199,178" shape="</a:t>
            </a:r>
            <a:r>
              <a:rPr lang="en-US" sz="1200" dirty="0" err="1"/>
              <a:t>rect</a:t>
            </a:r>
            <a:r>
              <a:rPr lang="en-US" sz="1200" dirty="0"/>
              <a:t>"&gt;</a:t>
            </a:r>
          </a:p>
          <a:p>
            <a:r>
              <a:rPr lang="en-US" sz="1200" dirty="0"/>
              <a:t>    &lt;area target="" alt="California" title="California" </a:t>
            </a:r>
            <a:r>
              <a:rPr lang="en-US" sz="1200" dirty="0" err="1"/>
              <a:t>href</a:t>
            </a:r>
            <a:r>
              <a:rPr lang="en-US" sz="1200" dirty="0"/>
              <a:t>="https://en.wikipedia.org/wiki/California" </a:t>
            </a:r>
            <a:r>
              <a:rPr lang="en-US" sz="1200" dirty="0" err="1"/>
              <a:t>coords</a:t>
            </a:r>
            <a:r>
              <a:rPr lang="en-US" sz="1200" dirty="0"/>
              <a:t>="26,120,28,192,72,276,98,282,110,253,58,170,66,132" shape="poly"&gt;</a:t>
            </a:r>
          </a:p>
          <a:p>
            <a:r>
              <a:rPr lang="en-US" sz="1200" dirty="0"/>
              <a:t>&lt;/map&gt;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526204"/>
            <a:ext cx="6400800" cy="326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3048000"/>
            <a:ext cx="4354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hlinkClick r:id="rId2"/>
              </a:rPr>
              <a:t>Hot Spots with Image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4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Hotspots With &lt;div&gt; and &lt;a&gt; Tags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676400"/>
            <a:ext cx="8596668" cy="3880773"/>
          </a:xfrm>
        </p:spPr>
        <p:txBody>
          <a:bodyPr/>
          <a:lstStyle/>
          <a:p>
            <a:r>
              <a:rPr lang="en-US" dirty="0" smtClean="0"/>
              <a:t>Use a &lt;div&gt; with image as a background</a:t>
            </a:r>
          </a:p>
          <a:p>
            <a:r>
              <a:rPr lang="en-US" dirty="0" smtClean="0"/>
              <a:t>Use &lt;a&gt; tags having an absolute position, a width, a height, and no text between the &lt;a&gt; and &lt;/a&gt; tags</a:t>
            </a:r>
          </a:p>
          <a:p>
            <a:r>
              <a:rPr lang="en-US" dirty="0" smtClean="0"/>
              <a:t>Doesn’t work with non-rectangular shapes, although you can put several of these together with the same </a:t>
            </a:r>
            <a:r>
              <a:rPr lang="en-US" dirty="0" err="1" smtClean="0"/>
              <a:t>href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3862387"/>
            <a:ext cx="102108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&lt;div style="</a:t>
            </a:r>
            <a:r>
              <a:rPr lang="en-US" sz="1400" dirty="0" err="1"/>
              <a:t>position:relative</a:t>
            </a:r>
            <a:r>
              <a:rPr lang="en-US" sz="1400" dirty="0"/>
              <a:t>; height:796px; width:1310px; </a:t>
            </a:r>
            <a:r>
              <a:rPr lang="en-US" sz="1400" dirty="0" err="1"/>
              <a:t>background:url</a:t>
            </a:r>
            <a:r>
              <a:rPr lang="en-US" sz="1400" dirty="0"/>
              <a:t>(https://upload.wikimedia.org/wikipedia/commons/1/1e/Map_of_USA_showing_state_names.png) 0 0 no-repeat</a:t>
            </a:r>
            <a:r>
              <a:rPr lang="en-US" sz="1400" dirty="0" smtClean="0"/>
              <a:t>;"&gt;</a:t>
            </a:r>
          </a:p>
          <a:p>
            <a:endParaRPr lang="en-US" sz="1400" dirty="0" smtClean="0"/>
          </a:p>
          <a:p>
            <a:r>
              <a:rPr lang="en-US" sz="1400" dirty="0" smtClean="0"/>
              <a:t>&lt;</a:t>
            </a:r>
            <a:r>
              <a:rPr lang="en-US" sz="1400" dirty="0"/>
              <a:t>a style="</a:t>
            </a:r>
            <a:r>
              <a:rPr lang="en-US" sz="1400" dirty="0" err="1"/>
              <a:t>position:absolute</a:t>
            </a:r>
            <a:r>
              <a:rPr lang="en-US" sz="1400" dirty="0"/>
              <a:t>; </a:t>
            </a:r>
            <a:r>
              <a:rPr lang="en-US" sz="1400" dirty="0" smtClean="0"/>
              <a:t>top:329px</a:t>
            </a:r>
            <a:r>
              <a:rPr lang="en-US" sz="1400" dirty="0"/>
              <a:t>; left:374px; width:128px; height:106px</a:t>
            </a:r>
            <a:r>
              <a:rPr lang="en-US" sz="1400" dirty="0" smtClean="0"/>
              <a:t>;" </a:t>
            </a:r>
            <a:r>
              <a:rPr lang="en-US" sz="1400" dirty="0"/>
              <a:t>alt="Colorado" </a:t>
            </a:r>
            <a:r>
              <a:rPr lang="en-US" sz="1400" dirty="0" err="1"/>
              <a:t>href</a:t>
            </a:r>
            <a:r>
              <a:rPr lang="en-US" sz="1400" dirty="0"/>
              <a:t>="https://en.wikipedia.org/wiki/Colorado</a:t>
            </a:r>
            <a:r>
              <a:rPr lang="en-US" sz="1400" dirty="0" smtClean="0"/>
              <a:t>"&gt;&lt;/</a:t>
            </a:r>
            <a:r>
              <a:rPr lang="en-US" sz="1400" dirty="0"/>
              <a:t>a</a:t>
            </a:r>
            <a:r>
              <a:rPr lang="en-US" sz="1400" dirty="0" smtClean="0"/>
              <a:t>&gt;</a:t>
            </a:r>
          </a:p>
          <a:p>
            <a:endParaRPr lang="en-US" sz="1400" dirty="0" smtClean="0"/>
          </a:p>
          <a:p>
            <a:r>
              <a:rPr lang="en-US" sz="1400" dirty="0" smtClean="0"/>
              <a:t>&lt;</a:t>
            </a:r>
            <a:r>
              <a:rPr lang="en-US" sz="1400" dirty="0"/>
              <a:t>a style="</a:t>
            </a:r>
            <a:r>
              <a:rPr lang="en-US" sz="1400" dirty="0" err="1"/>
              <a:t>position:absolute</a:t>
            </a:r>
            <a:r>
              <a:rPr lang="en-US" sz="1400" dirty="0"/>
              <a:t>; </a:t>
            </a:r>
            <a:r>
              <a:rPr lang="en-US" sz="1400" dirty="0" smtClean="0"/>
              <a:t>top:215px</a:t>
            </a:r>
            <a:r>
              <a:rPr lang="en-US" sz="1400" dirty="0"/>
              <a:t>; left:349px; width:116px; height:96px;" </a:t>
            </a:r>
            <a:r>
              <a:rPr lang="en-US" sz="1400" dirty="0" smtClean="0"/>
              <a:t>alt</a:t>
            </a:r>
            <a:r>
              <a:rPr lang="en-US" sz="1400" dirty="0"/>
              <a:t>="Wyoming" </a:t>
            </a:r>
            <a:r>
              <a:rPr lang="en-US" sz="1400" dirty="0" err="1"/>
              <a:t>href</a:t>
            </a:r>
            <a:r>
              <a:rPr lang="en-US" sz="1400" dirty="0"/>
              <a:t>="https://en.wikipedia.org/wiki/Wyoming</a:t>
            </a:r>
            <a:r>
              <a:rPr lang="en-US" sz="1400" dirty="0" smtClean="0"/>
              <a:t>"&gt;&lt;/</a:t>
            </a:r>
            <a:r>
              <a:rPr lang="en-US" sz="1400" dirty="0"/>
              <a:t>a</a:t>
            </a:r>
            <a:r>
              <a:rPr lang="en-US" sz="1400" dirty="0" smtClean="0"/>
              <a:t>&gt;</a:t>
            </a:r>
          </a:p>
          <a:p>
            <a:endParaRPr lang="en-US" sz="1400" dirty="0" smtClean="0"/>
          </a:p>
          <a:p>
            <a:r>
              <a:rPr lang="en-US" sz="1400" dirty="0" smtClean="0"/>
              <a:t>&lt;/</a:t>
            </a:r>
            <a:r>
              <a:rPr lang="en-US" sz="1400" dirty="0"/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56890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By the end of this class you will be able to:</a:t>
            </a:r>
          </a:p>
          <a:p>
            <a:pPr lvl="1"/>
            <a:r>
              <a:rPr lang="en-US" sz="2000" dirty="0" smtClean="0"/>
              <a:t>Create clickable links (hot spots) in your images using an image map</a:t>
            </a:r>
          </a:p>
          <a:p>
            <a:pPr lvl="1"/>
            <a:r>
              <a:rPr lang="en-US" sz="2000" dirty="0" smtClean="0"/>
              <a:t>Create hot spots in your image using positioned &lt;a&gt; tags</a:t>
            </a:r>
          </a:p>
          <a:p>
            <a:pPr lvl="1"/>
            <a:r>
              <a:rPr lang="en-US" sz="2000" dirty="0" smtClean="0"/>
              <a:t>Identify the hot spot coordinates of your image using Paint</a:t>
            </a:r>
          </a:p>
          <a:p>
            <a:pPr lvl="1"/>
            <a:r>
              <a:rPr lang="en-US" sz="2000" dirty="0" smtClean="0"/>
              <a:t>Identify the hot spot coordinates of your image using online services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25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3048000"/>
            <a:ext cx="3227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hlinkClick r:id="rId2"/>
              </a:rPr>
              <a:t>Hot Spots with div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7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Scaling the Image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If you scale the image on the web page, you also need to scale the coordinates of the hot spot</a:t>
            </a:r>
          </a:p>
          <a:p>
            <a:r>
              <a:rPr lang="en-US" altLang="en-US" sz="2400" dirty="0" smtClean="0"/>
              <a:t>Example</a:t>
            </a:r>
          </a:p>
          <a:p>
            <a:pPr lvl="1"/>
            <a:r>
              <a:rPr lang="en-US" altLang="en-US" sz="2000" dirty="0" smtClean="0"/>
              <a:t>Coordinate for full sized image is (80,200)</a:t>
            </a:r>
          </a:p>
          <a:p>
            <a:pPr lvl="1"/>
            <a:r>
              <a:rPr lang="en-US" altLang="en-US" sz="2000" dirty="0" smtClean="0"/>
              <a:t>Image is styled to 50% of its full size</a:t>
            </a:r>
          </a:p>
          <a:p>
            <a:pPr lvl="2"/>
            <a:r>
              <a:rPr lang="en-US" altLang="en-US" sz="1800" dirty="0" smtClean="0"/>
              <a:t>Hot spot coordinate becomes (40,100)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an Image into a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You already know how to do this, right?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340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an Image into a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Surround the image with an &lt;a&gt; tag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&lt;a </a:t>
            </a:r>
            <a:r>
              <a:rPr lang="en-US" sz="2400" dirty="0" err="1" smtClean="0"/>
              <a:t>href</a:t>
            </a:r>
            <a:r>
              <a:rPr lang="en-US" sz="2400" dirty="0" smtClean="0"/>
              <a:t>="http://www.babson.edu"&gt;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="http://...jpg" alt="Babson"&gt;</a:t>
            </a:r>
          </a:p>
          <a:p>
            <a:pPr marL="0" indent="0">
              <a:buNone/>
            </a:pPr>
            <a:r>
              <a:rPr lang="en-US" sz="2400" dirty="0" smtClean="0"/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153393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I Want To Make Each of the States Into a Link?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209800"/>
            <a:ext cx="6705600" cy="407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Solutions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dirty="0" smtClean="0"/>
              <a:t>Use an image map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Use style-positioned &lt;a&gt; tags in a &lt;div&gt; with the image as a background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028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Image Maps</a:t>
            </a:r>
          </a:p>
        </p:txBody>
      </p:sp>
      <p:grpSp>
        <p:nvGrpSpPr>
          <p:cNvPr id="11267" name="Group 15"/>
          <p:cNvGrpSpPr>
            <a:grpSpLocks/>
          </p:cNvGrpSpPr>
          <p:nvPr/>
        </p:nvGrpSpPr>
        <p:grpSpPr bwMode="auto">
          <a:xfrm>
            <a:off x="1371600" y="1447800"/>
            <a:ext cx="7239000" cy="4810125"/>
            <a:chOff x="-48" y="716"/>
            <a:chExt cx="5760" cy="3618"/>
          </a:xfrm>
        </p:grpSpPr>
        <p:pic>
          <p:nvPicPr>
            <p:cNvPr id="11269" name="Picture 3" descr="ma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" y="1127"/>
              <a:ext cx="3408" cy="3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0" name="Text Box 4"/>
            <p:cNvSpPr txBox="1">
              <a:spLocks noChangeArrowheads="1"/>
            </p:cNvSpPr>
            <p:nvPr/>
          </p:nvSpPr>
          <p:spPr bwMode="auto">
            <a:xfrm>
              <a:off x="-48" y="995"/>
              <a:ext cx="611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(0,0)</a:t>
              </a:r>
            </a:p>
          </p:txBody>
        </p:sp>
        <p:sp>
          <p:nvSpPr>
            <p:cNvPr id="11271" name="Text Box 5"/>
            <p:cNvSpPr txBox="1">
              <a:spLocks noChangeArrowheads="1"/>
            </p:cNvSpPr>
            <p:nvPr/>
          </p:nvSpPr>
          <p:spPr bwMode="auto">
            <a:xfrm>
              <a:off x="4003" y="3990"/>
              <a:ext cx="1096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(248,222)</a:t>
              </a:r>
            </a:p>
          </p:txBody>
        </p:sp>
        <p:sp>
          <p:nvSpPr>
            <p:cNvPr id="11272" name="Line 6"/>
            <p:cNvSpPr>
              <a:spLocks noChangeShapeType="1"/>
            </p:cNvSpPr>
            <p:nvPr/>
          </p:nvSpPr>
          <p:spPr bwMode="auto">
            <a:xfrm>
              <a:off x="732" y="983"/>
              <a:ext cx="316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3" name="Line 7"/>
            <p:cNvSpPr>
              <a:spLocks noChangeShapeType="1"/>
            </p:cNvSpPr>
            <p:nvPr/>
          </p:nvSpPr>
          <p:spPr bwMode="auto">
            <a:xfrm>
              <a:off x="4098" y="1175"/>
              <a:ext cx="0" cy="27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4" name="Text Box 8"/>
            <p:cNvSpPr txBox="1">
              <a:spLocks noChangeArrowheads="1"/>
            </p:cNvSpPr>
            <p:nvPr/>
          </p:nvSpPr>
          <p:spPr bwMode="auto">
            <a:xfrm>
              <a:off x="1816" y="716"/>
              <a:ext cx="1136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248 pixels</a:t>
              </a:r>
            </a:p>
          </p:txBody>
        </p:sp>
        <p:sp>
          <p:nvSpPr>
            <p:cNvPr id="11275" name="Text Box 9"/>
            <p:cNvSpPr txBox="1">
              <a:spLocks noChangeArrowheads="1"/>
            </p:cNvSpPr>
            <p:nvPr/>
          </p:nvSpPr>
          <p:spPr bwMode="auto">
            <a:xfrm>
              <a:off x="4067" y="2466"/>
              <a:ext cx="717" cy="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222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pixels</a:t>
              </a:r>
            </a:p>
          </p:txBody>
        </p:sp>
        <p:sp>
          <p:nvSpPr>
            <p:cNvPr id="11276" name="Oval 10"/>
            <p:cNvSpPr>
              <a:spLocks noChangeArrowheads="1"/>
            </p:cNvSpPr>
            <p:nvPr/>
          </p:nvSpPr>
          <p:spPr bwMode="auto">
            <a:xfrm>
              <a:off x="444" y="105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277" name="Oval 11"/>
            <p:cNvSpPr>
              <a:spLocks noChangeArrowheads="1"/>
            </p:cNvSpPr>
            <p:nvPr/>
          </p:nvSpPr>
          <p:spPr bwMode="auto">
            <a:xfrm>
              <a:off x="3834" y="405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278" name="Line 12"/>
            <p:cNvSpPr>
              <a:spLocks noChangeShapeType="1"/>
            </p:cNvSpPr>
            <p:nvPr/>
          </p:nvSpPr>
          <p:spPr bwMode="auto">
            <a:xfrm flipH="1">
              <a:off x="4512" y="1968"/>
              <a:ext cx="1008" cy="20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9" name="Text Box 13"/>
            <p:cNvSpPr txBox="1">
              <a:spLocks noChangeArrowheads="1"/>
            </p:cNvSpPr>
            <p:nvPr/>
          </p:nvSpPr>
          <p:spPr bwMode="auto">
            <a:xfrm>
              <a:off x="4176" y="1344"/>
              <a:ext cx="1536" cy="118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Image size may be expressed in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coordinates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Image Maps</a:t>
            </a:r>
          </a:p>
        </p:txBody>
      </p:sp>
      <p:grpSp>
        <p:nvGrpSpPr>
          <p:cNvPr id="12291" name="Group 25"/>
          <p:cNvGrpSpPr>
            <a:grpSpLocks/>
          </p:cNvGrpSpPr>
          <p:nvPr/>
        </p:nvGrpSpPr>
        <p:grpSpPr bwMode="auto">
          <a:xfrm>
            <a:off x="2057400" y="1333500"/>
            <a:ext cx="6392863" cy="4838700"/>
            <a:chOff x="1056" y="716"/>
            <a:chExt cx="4763" cy="3532"/>
          </a:xfrm>
        </p:grpSpPr>
        <p:pic>
          <p:nvPicPr>
            <p:cNvPr id="12293" name="Picture 3" descr="ma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1127"/>
              <a:ext cx="3408" cy="3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4" name="Line 4"/>
            <p:cNvSpPr>
              <a:spLocks noChangeShapeType="1"/>
            </p:cNvSpPr>
            <p:nvPr/>
          </p:nvSpPr>
          <p:spPr bwMode="auto">
            <a:xfrm>
              <a:off x="1344" y="983"/>
              <a:ext cx="316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5" name="Line 5"/>
            <p:cNvSpPr>
              <a:spLocks noChangeShapeType="1"/>
            </p:cNvSpPr>
            <p:nvPr/>
          </p:nvSpPr>
          <p:spPr bwMode="auto">
            <a:xfrm>
              <a:off x="4710" y="1175"/>
              <a:ext cx="0" cy="27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6" name="Text Box 6"/>
            <p:cNvSpPr txBox="1">
              <a:spLocks noChangeArrowheads="1"/>
            </p:cNvSpPr>
            <p:nvPr/>
          </p:nvSpPr>
          <p:spPr bwMode="auto">
            <a:xfrm>
              <a:off x="2427" y="716"/>
              <a:ext cx="1063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248 pixels</a:t>
              </a:r>
            </a:p>
          </p:txBody>
        </p:sp>
        <p:sp>
          <p:nvSpPr>
            <p:cNvPr id="12297" name="Text Box 7"/>
            <p:cNvSpPr txBox="1">
              <a:spLocks noChangeArrowheads="1"/>
            </p:cNvSpPr>
            <p:nvPr/>
          </p:nvSpPr>
          <p:spPr bwMode="auto">
            <a:xfrm>
              <a:off x="4756" y="2466"/>
              <a:ext cx="1063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222 pixels</a:t>
              </a:r>
            </a:p>
          </p:txBody>
        </p:sp>
        <p:sp>
          <p:nvSpPr>
            <p:cNvPr id="12298" name="Oval 8"/>
            <p:cNvSpPr>
              <a:spLocks noChangeArrowheads="1"/>
            </p:cNvSpPr>
            <p:nvPr/>
          </p:nvSpPr>
          <p:spPr bwMode="auto">
            <a:xfrm>
              <a:off x="1056" y="105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2299" name="Oval 9"/>
            <p:cNvSpPr>
              <a:spLocks noChangeArrowheads="1"/>
            </p:cNvSpPr>
            <p:nvPr/>
          </p:nvSpPr>
          <p:spPr bwMode="auto">
            <a:xfrm>
              <a:off x="4446" y="405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2300" name="Rectangle 10"/>
            <p:cNvSpPr>
              <a:spLocks noChangeArrowheads="1"/>
            </p:cNvSpPr>
            <p:nvPr/>
          </p:nvSpPr>
          <p:spPr bwMode="auto">
            <a:xfrm>
              <a:off x="2592" y="1152"/>
              <a:ext cx="1920" cy="2976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2301" name="Rectangle 11"/>
            <p:cNvSpPr>
              <a:spLocks noChangeArrowheads="1"/>
            </p:cNvSpPr>
            <p:nvPr/>
          </p:nvSpPr>
          <p:spPr bwMode="auto">
            <a:xfrm>
              <a:off x="1152" y="1152"/>
              <a:ext cx="1344" cy="1200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2302" name="Rectangle 12"/>
            <p:cNvSpPr>
              <a:spLocks noChangeArrowheads="1"/>
            </p:cNvSpPr>
            <p:nvPr/>
          </p:nvSpPr>
          <p:spPr bwMode="auto">
            <a:xfrm>
              <a:off x="1152" y="2448"/>
              <a:ext cx="1344" cy="1680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2303" name="Oval 13"/>
            <p:cNvSpPr>
              <a:spLocks noChangeArrowheads="1"/>
            </p:cNvSpPr>
            <p:nvPr/>
          </p:nvSpPr>
          <p:spPr bwMode="auto">
            <a:xfrm>
              <a:off x="2352" y="2208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2304" name="Oval 14"/>
            <p:cNvSpPr>
              <a:spLocks noChangeArrowheads="1"/>
            </p:cNvSpPr>
            <p:nvPr/>
          </p:nvSpPr>
          <p:spPr bwMode="auto">
            <a:xfrm>
              <a:off x="2544" y="1104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2305" name="Oval 15"/>
            <p:cNvSpPr>
              <a:spLocks noChangeArrowheads="1"/>
            </p:cNvSpPr>
            <p:nvPr/>
          </p:nvSpPr>
          <p:spPr bwMode="auto">
            <a:xfrm>
              <a:off x="1104" y="2400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2306" name="Oval 16"/>
            <p:cNvSpPr>
              <a:spLocks noChangeArrowheads="1"/>
            </p:cNvSpPr>
            <p:nvPr/>
          </p:nvSpPr>
          <p:spPr bwMode="auto">
            <a:xfrm>
              <a:off x="2352" y="3984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2307" name="Text Box 17"/>
            <p:cNvSpPr txBox="1">
              <a:spLocks noChangeArrowheads="1"/>
            </p:cNvSpPr>
            <p:nvPr/>
          </p:nvSpPr>
          <p:spPr bwMode="auto">
            <a:xfrm>
              <a:off x="1763" y="2016"/>
              <a:ext cx="800" cy="33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(96,98)</a:t>
              </a:r>
            </a:p>
          </p:txBody>
        </p:sp>
        <p:sp>
          <p:nvSpPr>
            <p:cNvPr id="12308" name="Text Box 18"/>
            <p:cNvSpPr txBox="1">
              <a:spLocks noChangeArrowheads="1"/>
            </p:cNvSpPr>
            <p:nvPr/>
          </p:nvSpPr>
          <p:spPr bwMode="auto">
            <a:xfrm>
              <a:off x="2688" y="1200"/>
              <a:ext cx="800" cy="33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(104,0)</a:t>
              </a:r>
            </a:p>
          </p:txBody>
        </p:sp>
        <p:sp>
          <p:nvSpPr>
            <p:cNvPr id="12309" name="Text Box 19"/>
            <p:cNvSpPr txBox="1">
              <a:spLocks noChangeArrowheads="1"/>
            </p:cNvSpPr>
            <p:nvPr/>
          </p:nvSpPr>
          <p:spPr bwMode="auto">
            <a:xfrm>
              <a:off x="1200" y="2545"/>
              <a:ext cx="806" cy="337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(0,102)</a:t>
              </a:r>
            </a:p>
          </p:txBody>
        </p:sp>
        <p:sp>
          <p:nvSpPr>
            <p:cNvPr id="12310" name="Text Box 20"/>
            <p:cNvSpPr txBox="1">
              <a:spLocks noChangeArrowheads="1"/>
            </p:cNvSpPr>
            <p:nvPr/>
          </p:nvSpPr>
          <p:spPr bwMode="auto">
            <a:xfrm>
              <a:off x="1676" y="3791"/>
              <a:ext cx="913" cy="33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(96,222)</a:t>
              </a:r>
            </a:p>
          </p:txBody>
        </p:sp>
        <p:sp>
          <p:nvSpPr>
            <p:cNvPr id="12311" name="Text Box 21"/>
            <p:cNvSpPr txBox="1">
              <a:spLocks noChangeArrowheads="1"/>
            </p:cNvSpPr>
            <p:nvPr/>
          </p:nvSpPr>
          <p:spPr bwMode="auto">
            <a:xfrm>
              <a:off x="3600" y="3791"/>
              <a:ext cx="1027" cy="33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(248,222)</a:t>
              </a:r>
            </a:p>
          </p:txBody>
        </p:sp>
        <p:sp>
          <p:nvSpPr>
            <p:cNvPr id="12312" name="Text Box 22"/>
            <p:cNvSpPr txBox="1">
              <a:spLocks noChangeArrowheads="1"/>
            </p:cNvSpPr>
            <p:nvPr/>
          </p:nvSpPr>
          <p:spPr bwMode="auto">
            <a:xfrm>
              <a:off x="1200" y="1200"/>
              <a:ext cx="573" cy="33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(0,0)</a:t>
              </a:r>
            </a:p>
          </p:txBody>
        </p:sp>
        <p:sp>
          <p:nvSpPr>
            <p:cNvPr id="12313" name="Text Box 23"/>
            <p:cNvSpPr txBox="1">
              <a:spLocks noChangeArrowheads="1"/>
            </p:cNvSpPr>
            <p:nvPr/>
          </p:nvSpPr>
          <p:spPr bwMode="auto">
            <a:xfrm>
              <a:off x="2697" y="1872"/>
              <a:ext cx="1681" cy="2224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Areas may be expressed in coordinates as well.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Coordinates may be approximate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9" name="Group 10"/>
          <p:cNvGrpSpPr>
            <a:grpSpLocks/>
          </p:cNvGrpSpPr>
          <p:nvPr/>
        </p:nvGrpSpPr>
        <p:grpSpPr bwMode="auto">
          <a:xfrm>
            <a:off x="838200" y="1676033"/>
            <a:ext cx="8534400" cy="4839067"/>
            <a:chOff x="-281" y="585"/>
            <a:chExt cx="5950" cy="3663"/>
          </a:xfrm>
        </p:grpSpPr>
        <p:pic>
          <p:nvPicPr>
            <p:cNvPr id="14341" name="Picture 3" descr="ma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6" y="1199"/>
              <a:ext cx="3408" cy="3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2" name="Rectangle 4"/>
            <p:cNvSpPr>
              <a:spLocks noChangeArrowheads="1"/>
            </p:cNvSpPr>
            <p:nvPr/>
          </p:nvSpPr>
          <p:spPr bwMode="auto">
            <a:xfrm>
              <a:off x="1266" y="2520"/>
              <a:ext cx="1344" cy="1680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4343" name="Oval 5"/>
            <p:cNvSpPr>
              <a:spLocks noChangeArrowheads="1"/>
            </p:cNvSpPr>
            <p:nvPr/>
          </p:nvSpPr>
          <p:spPr bwMode="auto">
            <a:xfrm>
              <a:off x="1218" y="2472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4344" name="Oval 6"/>
            <p:cNvSpPr>
              <a:spLocks noChangeArrowheads="1"/>
            </p:cNvSpPr>
            <p:nvPr/>
          </p:nvSpPr>
          <p:spPr bwMode="auto">
            <a:xfrm>
              <a:off x="2466" y="405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4345" name="Text Box 7"/>
            <p:cNvSpPr txBox="1">
              <a:spLocks noChangeArrowheads="1"/>
            </p:cNvSpPr>
            <p:nvPr/>
          </p:nvSpPr>
          <p:spPr bwMode="auto">
            <a:xfrm>
              <a:off x="1314" y="2616"/>
              <a:ext cx="755" cy="349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(0,102)</a:t>
              </a:r>
            </a:p>
          </p:txBody>
        </p:sp>
        <p:sp>
          <p:nvSpPr>
            <p:cNvPr id="14346" name="Text Box 8"/>
            <p:cNvSpPr txBox="1">
              <a:spLocks noChangeArrowheads="1"/>
            </p:cNvSpPr>
            <p:nvPr/>
          </p:nvSpPr>
          <p:spPr bwMode="auto">
            <a:xfrm>
              <a:off x="1790" y="3863"/>
              <a:ext cx="854" cy="347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(96,222)</a:t>
              </a:r>
            </a:p>
          </p:txBody>
        </p:sp>
        <p:sp>
          <p:nvSpPr>
            <p:cNvPr id="14347" name="Text Box 9"/>
            <p:cNvSpPr txBox="1">
              <a:spLocks noChangeArrowheads="1"/>
            </p:cNvSpPr>
            <p:nvPr/>
          </p:nvSpPr>
          <p:spPr bwMode="auto">
            <a:xfrm>
              <a:off x="-281" y="585"/>
              <a:ext cx="5950" cy="280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&lt;area shape="rect" coords="0,102,96,222" href="dmgrphcs.htm" alt="demo"  /&gt;</a:t>
              </a:r>
            </a:p>
          </p:txBody>
        </p:sp>
      </p:grp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990600" y="3048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mtClean="0"/>
              <a:t>Area Tag Identifies a Hot Spot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6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2E83C3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2E83C3"/>
      </a:hlink>
      <a:folHlink>
        <a:srgbClr val="2E83C3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Styles1Reading</Template>
  <TotalTime>3498</TotalTime>
  <Words>890</Words>
  <Application>Microsoft Office PowerPoint</Application>
  <PresentationFormat>Widescreen</PresentationFormat>
  <Paragraphs>132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Tahoma</vt:lpstr>
      <vt:lpstr>Times New Roman</vt:lpstr>
      <vt:lpstr>Trebuchet MS</vt:lpstr>
      <vt:lpstr>Wingdings</vt:lpstr>
      <vt:lpstr>Wingdings 3</vt:lpstr>
      <vt:lpstr>Facet</vt:lpstr>
      <vt:lpstr>Creating Clickable Hot Spots in Images</vt:lpstr>
      <vt:lpstr>Learning Objectives</vt:lpstr>
      <vt:lpstr>Making an Image into a Link</vt:lpstr>
      <vt:lpstr>Making an Image into a Link</vt:lpstr>
      <vt:lpstr>What If I Want To Make Each of the States Into a Link?</vt:lpstr>
      <vt:lpstr>Two Solutions</vt:lpstr>
      <vt:lpstr>Image Maps</vt:lpstr>
      <vt:lpstr>Image Maps</vt:lpstr>
      <vt:lpstr>PowerPoint Presentation</vt:lpstr>
      <vt:lpstr>Area Tag Has Four Required Attributes</vt:lpstr>
      <vt:lpstr>PowerPoint Presentation</vt:lpstr>
      <vt:lpstr>Shapes and Coordinates</vt:lpstr>
      <vt:lpstr>The &lt;map&gt; Tag</vt:lpstr>
      <vt:lpstr>The usemap Attribute</vt:lpstr>
      <vt:lpstr>Using Paint to Find Coordinates</vt:lpstr>
      <vt:lpstr>Using Online Image Map Generators</vt:lpstr>
      <vt:lpstr>Using image-map.net</vt:lpstr>
      <vt:lpstr>PowerPoint Presentation</vt:lpstr>
      <vt:lpstr>Hotspots With &lt;div&gt; and &lt;a&gt; Tags</vt:lpstr>
      <vt:lpstr>PowerPoint Presentation</vt:lpstr>
      <vt:lpstr>Scaling the Image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Information Systems and Technology</dc:title>
  <dc:creator>Babson College</dc:creator>
  <cp:lastModifiedBy>Gordon, Steven</cp:lastModifiedBy>
  <cp:revision>199</cp:revision>
  <dcterms:created xsi:type="dcterms:W3CDTF">2001-07-23T16:07:11Z</dcterms:created>
  <dcterms:modified xsi:type="dcterms:W3CDTF">2021-09-14T00:43:05Z</dcterms:modified>
</cp:coreProperties>
</file>