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sldIdLst>
    <p:sldId id="322" r:id="rId2"/>
    <p:sldId id="323" r:id="rId3"/>
    <p:sldId id="324" r:id="rId4"/>
    <p:sldId id="325" r:id="rId5"/>
    <p:sldId id="326" r:id="rId6"/>
    <p:sldId id="327" r:id="rId7"/>
    <p:sldId id="331" r:id="rId8"/>
    <p:sldId id="330" r:id="rId9"/>
    <p:sldId id="328" r:id="rId10"/>
    <p:sldId id="32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595" autoAdjust="0"/>
  </p:normalViewPr>
  <p:slideViewPr>
    <p:cSldViewPr>
      <p:cViewPr varScale="1">
        <p:scale>
          <a:sx n="67" d="100"/>
          <a:sy n="67" d="100"/>
        </p:scale>
        <p:origin x="504" y="3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F6EAEF-98DC-44D6-8E45-03932D47C02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65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326D7A-4D2D-4BF4-B14B-B1CF843F66B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67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326D7A-4D2D-4BF4-B14B-B1CF843F66B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1484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326D7A-4D2D-4BF4-B14B-B1CF843F66B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764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326D7A-4D2D-4BF4-B14B-B1CF843F66B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942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326D7A-4D2D-4BF4-B14B-B1CF843F66B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137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1F979-0794-4AF8-89CF-F981F58D92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150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EFEBE5-4D38-4B18-800B-E991806248F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42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80748-D3A2-4F43-AE41-888CDE9D402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759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3B38B6-2970-4D71-9B61-36CC89D8329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26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6EB6B-F07B-451D-AD7D-1D5DB0F51E1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661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363274-A078-4C7F-981B-29B35FFA021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23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4B72C3-AFD6-469D-A4C7-2FDAB7622D2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812EA-5277-4B30-96A0-F690F57C176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771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CFE906-695A-4A08-B84A-9471A118E8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4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B75B3A-F979-4997-B02B-9B8258F9757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3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6326D7A-4D2D-4BF4-B14B-B1CF843F66B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68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evenrgordon.github.io/WebTech/ElephantTruthNoOF.htm" TargetMode="External"/><Relationship Id="rId2" Type="http://schemas.openxmlformats.org/officeDocument/2006/relationships/hyperlink" Target="https://stevenrgordon.github.io/WebTech/ElephantTruthWithCSS.ht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tspring13sec2.babson.edu/gordon/fixedPosition.htm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evenrgordon.github.io/WebTech/zIndexExampleNoRelative.htm" TargetMode="External"/><Relationship Id="rId2" Type="http://schemas.openxmlformats.org/officeDocument/2006/relationships/hyperlink" Target="https://stevenrgordon.github.io/WebTech/zIndexExample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mashingmagazine.com/2009/09/15/the-z-index-css-property-a-comprehensive-look/" TargetMode="External"/><Relationship Id="rId4" Type="http://schemas.openxmlformats.org/officeDocument/2006/relationships/hyperlink" Target="http://line25.com/wp-content/uploads/2009/polaroid-gallery/demo/demo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pr_class_position.asp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tryit.asp?filename=trycss_overflo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Positioning Styles</a:t>
            </a:r>
          </a:p>
        </p:txBody>
      </p:sp>
      <p:sp>
        <p:nvSpPr>
          <p:cNvPr id="28675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4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Overflow with Floats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2362200"/>
            <a:ext cx="8153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parent of a floating element has style </a:t>
            </a:r>
            <a:r>
              <a:rPr lang="en-US" dirty="0" err="1" smtClean="0"/>
              <a:t>overflow:auto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the parent expands to include it.</a:t>
            </a:r>
          </a:p>
          <a:p>
            <a:endParaRPr lang="en-US" dirty="0"/>
          </a:p>
          <a:p>
            <a:r>
              <a:rPr lang="en-US" dirty="0" smtClean="0"/>
              <a:t>Otherwise, the floating element will appear after its parent.</a:t>
            </a:r>
          </a:p>
          <a:p>
            <a:endParaRPr lang="en-US" dirty="0"/>
          </a:p>
          <a:p>
            <a:r>
              <a:rPr lang="en-US" dirty="0" smtClean="0"/>
              <a:t>Example -- Check the border on these two pages: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stevenrgordon.github.io/WebTech/ElephantTruthWithCSS.htm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stevenrgordon.github.io/WebTech/ElephantTruthNoOF.htm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2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Controlling Element Position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Every element except &lt;body&gt; has a parent, the tag that surrounds it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Every element can be positioned relative to the window or its parent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Default layout is from top of file to bottom with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Line breaks at beginning and end of each block level tag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724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Element Positioning Styles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905000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position:</a:t>
            </a:r>
          </a:p>
          <a:p>
            <a:pPr lvl="1"/>
            <a:r>
              <a:rPr lang="en-US" altLang="en-US" sz="2000" dirty="0"/>
              <a:t>static – This is the default.  Never used except to override previous positioning styles</a:t>
            </a:r>
          </a:p>
          <a:p>
            <a:pPr lvl="1"/>
            <a:r>
              <a:rPr lang="en-US" altLang="en-US" sz="2000" dirty="0"/>
              <a:t>relative – Element is moved relative to its default position (</a:t>
            </a:r>
            <a:r>
              <a:rPr lang="en-US" altLang="en-US" sz="2000" dirty="0" err="1"/>
              <a:t>px</a:t>
            </a:r>
            <a:r>
              <a:rPr lang="en-US" altLang="en-US" sz="2000" dirty="0"/>
              <a:t> or </a:t>
            </a:r>
            <a:r>
              <a:rPr lang="en-US" altLang="en-US" sz="2000" dirty="0" err="1"/>
              <a:t>em</a:t>
            </a:r>
            <a:r>
              <a:rPr lang="en-US" altLang="en-US" sz="2000" dirty="0"/>
              <a:t>, and +/-).  The rest of the page is laid out as if the item is in its normal position.</a:t>
            </a:r>
          </a:p>
          <a:p>
            <a:pPr lvl="1"/>
            <a:r>
              <a:rPr lang="en-US" altLang="en-US" sz="2000" dirty="0"/>
              <a:t>absolute – Item is positioned relative to </a:t>
            </a:r>
            <a:r>
              <a:rPr lang="en-US" altLang="en-US" sz="2000" dirty="0" smtClean="0"/>
              <a:t>its containing element </a:t>
            </a:r>
            <a:r>
              <a:rPr lang="en-US" altLang="en-US" sz="2000" dirty="0"/>
              <a:t>(</a:t>
            </a:r>
            <a:r>
              <a:rPr lang="en-US" altLang="en-US" sz="2000" dirty="0" err="1"/>
              <a:t>px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em</a:t>
            </a:r>
            <a:r>
              <a:rPr lang="en-US" altLang="en-US" sz="2000" dirty="0"/>
              <a:t>, or %).  Rest of page laid out as if element does not exist.</a:t>
            </a:r>
          </a:p>
          <a:p>
            <a:pPr lvl="1"/>
            <a:r>
              <a:rPr lang="en-US" altLang="en-US" sz="2000" dirty="0"/>
              <a:t>fixed – Element is positioned relative to top left corner of window (</a:t>
            </a:r>
            <a:r>
              <a:rPr lang="en-US" altLang="en-US" sz="2000" dirty="0" err="1"/>
              <a:t>px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em</a:t>
            </a:r>
            <a:r>
              <a:rPr lang="en-US" altLang="en-US" sz="2000" dirty="0"/>
              <a:t>, or %).  Rest of page laid out as if element does not exist.</a:t>
            </a:r>
          </a:p>
        </p:txBody>
      </p:sp>
    </p:spTree>
    <p:extLst>
      <p:ext uri="{BB962C8B-B14F-4D97-AF65-F5344CB8AC3E}">
        <p14:creationId xmlns:p14="http://schemas.microsoft.com/office/powerpoint/2010/main" val="42232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/>
              <a:t>Setting the Position</a:t>
            </a:r>
            <a:endParaRPr lang="en-US" altLang="en-US" sz="4000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 smtClean="0"/>
              <a:t>With relative, absolute and fixed position styles, you also SHOULD set the element’s position (the default is {top:0px, left:0px})</a:t>
            </a:r>
          </a:p>
          <a:p>
            <a:pPr lvl="1"/>
            <a:r>
              <a:rPr lang="en-US" altLang="en-US" sz="2200" dirty="0" smtClean="0"/>
              <a:t>top -- how far its top is from the top of its containing element (absolute) or window (fixed) or normal position (relative)</a:t>
            </a:r>
          </a:p>
          <a:p>
            <a:pPr lvl="1"/>
            <a:r>
              <a:rPr lang="en-US" altLang="en-US" sz="2200" dirty="0" smtClean="0"/>
              <a:t>left -- how far its left margin is from the left of its containing element, window, or normal position</a:t>
            </a:r>
          </a:p>
          <a:p>
            <a:pPr lvl="1"/>
            <a:r>
              <a:rPr lang="en-US" altLang="en-US" sz="2200" dirty="0" smtClean="0"/>
              <a:t>Can also use bottom in place of top and right in place of left</a:t>
            </a:r>
          </a:p>
          <a:p>
            <a:r>
              <a:rPr lang="en-US" altLang="en-US" sz="2400" dirty="0" smtClean="0"/>
              <a:t>Example: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{</a:t>
            </a:r>
            <a:r>
              <a:rPr lang="en-US" altLang="en-US" sz="2000" dirty="0" err="1" smtClean="0"/>
              <a:t>position:absolute</a:t>
            </a:r>
            <a:r>
              <a:rPr lang="en-US" altLang="en-US" sz="2000" dirty="0" smtClean="0"/>
              <a:t>; top:10px; left:10px}</a:t>
            </a:r>
          </a:p>
        </p:txBody>
      </p:sp>
    </p:spTree>
    <p:extLst>
      <p:ext uri="{BB962C8B-B14F-4D97-AF65-F5344CB8AC3E}">
        <p14:creationId xmlns:p14="http://schemas.microsoft.com/office/powerpoint/2010/main" val="207306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90800" y="2971800"/>
            <a:ext cx="4724400" cy="1268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>
                <a:hlinkClick r:id="rId2"/>
              </a:rPr>
              <a:t>E</a:t>
            </a:r>
            <a:r>
              <a:rPr lang="en-US" altLang="en-US" sz="2800" dirty="0" smtClean="0">
                <a:hlinkClick r:id="rId2"/>
              </a:rPr>
              <a:t>xample </a:t>
            </a:r>
            <a:r>
              <a:rPr lang="en-US" altLang="en-US" sz="2800" dirty="0" smtClean="0">
                <a:hlinkClick r:id="rId2"/>
              </a:rPr>
              <a:t>of fixed </a:t>
            </a:r>
            <a:r>
              <a:rPr lang="en-US" altLang="en-US" sz="2800" dirty="0" smtClean="0">
                <a:hlinkClick r:id="rId2"/>
              </a:rPr>
              <a:t>position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78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Controlling Overlap with z-index</a:t>
            </a:r>
            <a:endParaRPr lang="en-US" altLang="en-US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2464596"/>
            <a:ext cx="8596668" cy="37337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 smtClean="0"/>
              <a:t>z-index:#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Elements with h</a:t>
            </a:r>
            <a:r>
              <a:rPr lang="en-US" altLang="en-US" sz="2000" dirty="0" smtClean="0"/>
              <a:t>igher z-index styles </a:t>
            </a:r>
            <a:r>
              <a:rPr lang="en-US" altLang="en-US" sz="2000" dirty="0"/>
              <a:t>hide </a:t>
            </a:r>
            <a:r>
              <a:rPr lang="en-US" altLang="en-US" sz="2000" dirty="0" smtClean="0"/>
              <a:t>elements with lower ones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Works only for elements having relative, absolute, or fixed position style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Compare </a:t>
            </a:r>
            <a:r>
              <a:rPr lang="en-US" altLang="en-US" sz="2000" dirty="0">
                <a:hlinkClick r:id="rId2"/>
              </a:rPr>
              <a:t>https://</a:t>
            </a:r>
            <a:r>
              <a:rPr lang="en-US" altLang="en-US" sz="2000" dirty="0" smtClean="0">
                <a:hlinkClick r:id="rId2"/>
              </a:rPr>
              <a:t>stevenrgordon.github.io/WebTech/zIndexExample.htm</a:t>
            </a:r>
            <a:r>
              <a:rPr lang="en-US" altLang="en-US" sz="2000" dirty="0"/>
              <a:t> with </a:t>
            </a:r>
            <a:r>
              <a:rPr lang="en-US" altLang="en-US" sz="2000" dirty="0">
                <a:hlinkClick r:id="rId3"/>
              </a:rPr>
              <a:t>https://</a:t>
            </a:r>
            <a:r>
              <a:rPr lang="en-US" altLang="en-US" sz="2000" dirty="0" smtClean="0">
                <a:hlinkClick r:id="rId3"/>
              </a:rPr>
              <a:t>stevenrgordon.github.io/WebTech/zIndexExampleNoRelative.htm</a:t>
            </a:r>
            <a:r>
              <a:rPr lang="en-US" altLang="en-US" sz="2000" dirty="0" smtClean="0"/>
              <a:t> 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200" dirty="0"/>
              <a:t>A real cool demo*: </a:t>
            </a:r>
            <a:r>
              <a:rPr lang="en-US" altLang="en-US" sz="2000" dirty="0">
                <a:hlinkClick r:id="rId4"/>
              </a:rPr>
              <a:t>http://line25.com/wp-content/uploads/2009/polaroid-gallery/demo/demo.html</a:t>
            </a:r>
            <a:r>
              <a:rPr lang="en-US" altLang="en-US" sz="2000" dirty="0"/>
              <a:t> </a:t>
            </a:r>
            <a:endParaRPr lang="en-US" altLang="en-US" sz="2200" dirty="0"/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133600" y="6172201"/>
            <a:ext cx="7429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*Credit: </a:t>
            </a:r>
            <a:r>
              <a:rPr lang="en-US" altLang="en-US" sz="1200">
                <a:hlinkClick r:id="rId5"/>
              </a:rPr>
              <a:t>http://www.smashingmagazine.com/2009/09/15/the-z-index-css-property-a-comprehensive-look/</a:t>
            </a:r>
            <a:r>
              <a:rPr lang="en-US" altLang="en-US" sz="1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97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position:sticky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 is positioned relative to its container until the user scrolls to where the top or bottom style is specified.  Then it sticks in place, like </a:t>
            </a:r>
            <a:r>
              <a:rPr lang="en-US" dirty="0" err="1" smtClean="0"/>
              <a:t>position:fixed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5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Positioning </a:t>
            </a:r>
            <a:r>
              <a:rPr lang="en-US" altLang="en-US" dirty="0" smtClean="0"/>
              <a:t>Style Examples</a:t>
            </a:r>
            <a:endParaRPr lang="en-US" alt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1600" y="2160589"/>
            <a:ext cx="7224713" cy="23352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2000" dirty="0" smtClean="0">
                <a:hlinkClick r:id="rId2"/>
              </a:rPr>
              <a:t>https</a:t>
            </a:r>
            <a:r>
              <a:rPr lang="en-US" altLang="en-US" sz="2000" dirty="0">
                <a:hlinkClick r:id="rId2"/>
              </a:rPr>
              <a:t>://</a:t>
            </a:r>
            <a:r>
              <a:rPr lang="en-US" altLang="en-US" sz="2000" dirty="0" smtClean="0">
                <a:hlinkClick r:id="rId2"/>
              </a:rPr>
              <a:t>www.w3schools.com/cssref/pr_class_position.asp</a:t>
            </a:r>
            <a:endParaRPr lang="en-US" altLang="en-US" sz="2000" dirty="0"/>
          </a:p>
          <a:p>
            <a:pPr marL="0" indent="0" algn="ctr">
              <a:buNone/>
            </a:pPr>
            <a:endParaRPr lang="en-US" altLang="en-US" sz="2000" dirty="0" smtClean="0"/>
          </a:p>
          <a:p>
            <a:pPr marL="0" indent="0" algn="ctr">
              <a:buNone/>
            </a:pPr>
            <a:r>
              <a:rPr lang="en-US" altLang="en-US" sz="1800" dirty="0" smtClean="0"/>
              <a:t>Scroll </a:t>
            </a:r>
            <a:r>
              <a:rPr lang="en-US" altLang="en-US" sz="1800" dirty="0" smtClean="0"/>
              <a:t>down and do the “Play it” and “More Example” </a:t>
            </a:r>
            <a:r>
              <a:rPr lang="en-US" altLang="en-US" sz="1800" dirty="0" smtClean="0"/>
              <a:t>exercises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6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Overflow Style Can Affect Appearance</a:t>
            </a:r>
            <a:endParaRPr lang="en-US" alt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 smtClean="0"/>
              <a:t>overflow: value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Values can be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 smtClean="0"/>
              <a:t>visible - Default. The overflow is not clipped. The content renders outside the element's box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 smtClean="0"/>
              <a:t>hidden - The overflow is clipped, and the rest of the content will be invisible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 smtClean="0"/>
              <a:t>scroll </a:t>
            </a:r>
            <a:r>
              <a:rPr lang="en-US" altLang="en-US" sz="1600" dirty="0"/>
              <a:t>- The overflow is clipped, and a scrollbar is added to see the rest of the content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 smtClean="0"/>
              <a:t>auto - Similar to scroll, but it adds scrollbars only when necessary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See </a:t>
            </a:r>
            <a:r>
              <a:rPr lang="en-US" altLang="en-US" sz="1800" dirty="0">
                <a:hlinkClick r:id="rId2"/>
              </a:rPr>
              <a:t>http://www.w3schools.com/cssref/tryit.asp?filename=trycss_overflow</a:t>
            </a:r>
            <a:r>
              <a:rPr lang="en-US" altLang="en-US" sz="1800" dirty="0"/>
              <a:t> </a:t>
            </a: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77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2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2E83C3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2E83C3"/>
      </a:hlink>
      <a:folHlink>
        <a:srgbClr val="7030A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2805</TotalTime>
  <Words>505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Tahoma</vt:lpstr>
      <vt:lpstr>Trebuchet MS</vt:lpstr>
      <vt:lpstr>Wingdings</vt:lpstr>
      <vt:lpstr>Wingdings 3</vt:lpstr>
      <vt:lpstr>Facet</vt:lpstr>
      <vt:lpstr>Positioning Styles</vt:lpstr>
      <vt:lpstr>Controlling Element Position</vt:lpstr>
      <vt:lpstr>Element Positioning Styles</vt:lpstr>
      <vt:lpstr>Setting the Position</vt:lpstr>
      <vt:lpstr>PowerPoint Presentation</vt:lpstr>
      <vt:lpstr>Controlling Overlap with z-index</vt:lpstr>
      <vt:lpstr>position:sticky</vt:lpstr>
      <vt:lpstr>Positioning Style Examples</vt:lpstr>
      <vt:lpstr>Overflow Style Can Affect Appearance</vt:lpstr>
      <vt:lpstr>Auto Overflow with Floats</vt:lpstr>
    </vt:vector>
  </TitlesOfParts>
  <Company>BABSON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</dc:title>
  <dc:creator>Babson College</dc:creator>
  <cp:lastModifiedBy>Gordon, Steven</cp:lastModifiedBy>
  <cp:revision>115</cp:revision>
  <dcterms:created xsi:type="dcterms:W3CDTF">2003-09-11T14:45:28Z</dcterms:created>
  <dcterms:modified xsi:type="dcterms:W3CDTF">2021-09-20T00:00:37Z</dcterms:modified>
</cp:coreProperties>
</file>