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57" r:id="rId4"/>
    <p:sldId id="266" r:id="rId5"/>
    <p:sldId id="272" r:id="rId6"/>
    <p:sldId id="273" r:id="rId7"/>
    <p:sldId id="258" r:id="rId8"/>
    <p:sldId id="261" r:id="rId9"/>
    <p:sldId id="278" r:id="rId10"/>
    <p:sldId id="279" r:id="rId11"/>
    <p:sldId id="276" r:id="rId12"/>
    <p:sldId id="277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38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BCB8A3A-E528-4BC2-A916-220BA28D0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681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C4421C-8BC7-4D77-AD97-42D9C59574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286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8E4A-198B-4F99-B976-8F09EFEC29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2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5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4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4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54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9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37FE8-91DF-4A3E-8A46-A0F100BE30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46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C3973-15FA-46AA-8C50-232A5C7802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07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Stephen Laster, Daniella Shnaps, Steven Gordon, 2002, 2003.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3DE5E-1385-4817-A771-CDED59EBD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1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9E50E-288D-4FBE-A5F4-8DF3CF1D30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E7596-508C-4093-99F2-4295050798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84D0D-42F0-40CF-9900-8A556F4EDB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6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01CCF2-9B4D-435F-B515-D434A34149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8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3D5A7-8A55-4CBC-953F-4DB812E1A2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0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AB639-8534-44F6-83B3-26CFC552AE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ED55A9-16BC-4F13-B7C8-A4CB962052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41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4AE42-0CF7-4AC7-B150-44104105B4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Stephen Laster, Daniella Shnaps, Steven Gordon, 2002, 2003.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6E3080D-3869-49F3-AAE5-45668B874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/gordon/expandingList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9464" y="2057400"/>
            <a:ext cx="7766936" cy="16463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Working With Lists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OIM</a:t>
            </a:r>
            <a:r>
              <a:rPr lang="en-US" dirty="0" smtClean="0"/>
              <a:t>3690</a:t>
            </a:r>
            <a:endParaRPr lang="en-US" dirty="0" smtClean="0"/>
          </a:p>
          <a:p>
            <a:r>
              <a:rPr lang="en-US" dirty="0" smtClean="0"/>
              <a:t>Prof. Gordon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Horizontal Lists Using </a:t>
            </a:r>
            <a:br>
              <a:rPr lang="en-US" altLang="en-US" smtClean="0"/>
            </a:br>
            <a:r>
              <a:rPr lang="en-US" altLang="en-US" smtClean="0"/>
              <a:t>Float Style</a:t>
            </a: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1219200" y="2201863"/>
            <a:ext cx="48768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&lt;!DOCTYPE 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&lt;html&gt;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  &lt;head&gt;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&lt;meta … /&gt; 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&lt;title&gt;Horizontal list&lt;/title&gt;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&lt;style type="text/</a:t>
            </a:r>
            <a:r>
              <a:rPr lang="en-US" altLang="en-US" sz="1400" dirty="0" err="1"/>
              <a:t>css</a:t>
            </a:r>
            <a:r>
              <a:rPr lang="en-US" altLang="en-US" sz="1400" dirty="0"/>
              <a:t>"&gt;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ul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{</a:t>
            </a:r>
            <a:r>
              <a:rPr lang="en-US" altLang="en-US" sz="1400" dirty="0" err="1"/>
              <a:t>list-style-type:none</a:t>
            </a:r>
            <a:r>
              <a:rPr lang="en-US" altLang="en-US" sz="1400" dirty="0"/>
              <a:t>}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dirty="0" smtClean="0"/>
              <a:t>	li </a:t>
            </a:r>
            <a:r>
              <a:rPr lang="en-US" altLang="en-US" sz="1400" dirty="0"/>
              <a:t>{</a:t>
            </a:r>
            <a:r>
              <a:rPr lang="en-US" altLang="en-US" sz="1400" dirty="0" err="1"/>
              <a:t>float:left</a:t>
            </a:r>
            <a:r>
              <a:rPr lang="en-US" altLang="en-US" sz="1400" dirty="0"/>
              <a:t>; padding:0px 20px 0px 0px}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</a:t>
            </a:r>
            <a:r>
              <a:rPr lang="en-US" altLang="en-US" sz="1400" dirty="0" smtClean="0"/>
              <a:t>&lt;/</a:t>
            </a:r>
            <a:r>
              <a:rPr lang="en-US" altLang="en-US" sz="1400" dirty="0"/>
              <a:t>style&gt;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  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  &lt;body&gt;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&lt;li&gt;Item 1&lt;/li&gt;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&lt;li&gt;Item 2&lt;/li&gt;</a:t>
            </a:r>
          </a:p>
          <a:p>
            <a:pPr defTabSz="46037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&lt;/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  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&lt;/html&gt;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3415134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Nesting Lists (Ordered and Unordered)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nested list (sub-list) must be placed inside a &lt;li&gt;&lt;/li&gt; pair</a:t>
            </a:r>
          </a:p>
          <a:p>
            <a:r>
              <a:rPr lang="en-US" altLang="en-US" dirty="0" smtClean="0"/>
              <a:t>Example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66800" y="3581400"/>
            <a:ext cx="3352800" cy="24415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&lt;p&gt;Tasks for tomorrow&lt;/p&gt;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</a:t>
            </a:r>
            <a:r>
              <a:rPr lang="en-US" altLang="en-US" sz="1400" dirty="0" err="1"/>
              <a:t>ol</a:t>
            </a:r>
            <a:r>
              <a:rPr lang="en-US" altLang="en-US" sz="1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&lt;li&gt;Wake up&lt;/li&gt;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&lt;li&gt;Brush teeth&lt;/li&gt;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&lt;li&gt;Eat breakfast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&lt;li&gt;Cereal&lt;/li&gt;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&lt;li&gt;Banana&lt;/li&gt;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	&lt;/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	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&lt;/</a:t>
            </a:r>
            <a:r>
              <a:rPr lang="en-US" altLang="en-US" sz="1400" dirty="0" err="1"/>
              <a:t>ol</a:t>
            </a:r>
            <a:r>
              <a:rPr lang="en-US" altLang="en-US" sz="1400" dirty="0"/>
              <a:t>&gt;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24384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013325" y="6051550"/>
            <a:ext cx="1081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hlink"/>
                </a:solidFill>
              </a:rPr>
              <a:t>NOTICE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2286000" y="4648199"/>
            <a:ext cx="2667000" cy="14478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2514600" y="5638799"/>
            <a:ext cx="2438400" cy="609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Nesting Lists (Ordered and Unordered)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It is a mistake to nest a list inside another list but not inside a &lt;li&gt;&lt;/li&gt; pair</a:t>
            </a:r>
          </a:p>
          <a:p>
            <a:r>
              <a:rPr lang="en-US" altLang="en-US" smtClean="0"/>
              <a:t>WRONG: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057400" y="3429000"/>
            <a:ext cx="3352800" cy="2260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&lt;p&gt;Tasks for tomorrow&lt;/p&gt;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&lt;ol&gt;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&lt;li&gt;Wake up&lt;/li&gt;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&lt;li&gt;Brush teeth&lt;/li&gt;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&lt;li&gt;Eat breakfast</a:t>
            </a:r>
            <a:r>
              <a:rPr lang="en-US" altLang="en-US" sz="1600" b="1">
                <a:solidFill>
                  <a:schemeClr val="hlink"/>
                </a:solidFill>
              </a:rPr>
              <a:t>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	&lt;ul&gt;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	&lt;li&gt;Cereal&lt;/li&gt;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	&lt;li&gt;Banana&lt;/li&gt;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		&lt;/ul&gt;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&lt;/ol&gt;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09800" y="3505200"/>
            <a:ext cx="3048000" cy="2057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209800" y="3581400"/>
            <a:ext cx="3048000" cy="198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Expanding Nested Lists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Style li </a:t>
            </a:r>
            <a:r>
              <a:rPr lang="en-US" altLang="en-US" sz="2400" dirty="0" err="1" smtClean="0"/>
              <a:t>ul</a:t>
            </a:r>
            <a:r>
              <a:rPr lang="en-US" altLang="en-US" sz="2400" dirty="0" smtClean="0"/>
              <a:t> {</a:t>
            </a:r>
            <a:r>
              <a:rPr lang="en-US" altLang="en-US" sz="2400" dirty="0" err="1" smtClean="0"/>
              <a:t>display:none</a:t>
            </a:r>
            <a:r>
              <a:rPr lang="en-US" altLang="en-US" sz="2400" dirty="0" smtClean="0"/>
              <a:t>}</a:t>
            </a:r>
          </a:p>
          <a:p>
            <a:pPr lvl="1"/>
            <a:r>
              <a:rPr lang="en-US" altLang="en-US" sz="2000" dirty="0" smtClean="0"/>
              <a:t>This makes the nested </a:t>
            </a:r>
            <a:r>
              <a:rPr lang="en-US" altLang="en-US" sz="2000" dirty="0" err="1" smtClean="0"/>
              <a:t>ul</a:t>
            </a:r>
            <a:r>
              <a:rPr lang="en-US" altLang="en-US" sz="2000" dirty="0" smtClean="0"/>
              <a:t> disappear</a:t>
            </a:r>
          </a:p>
          <a:p>
            <a:r>
              <a:rPr lang="en-US" altLang="en-US" sz="2400" dirty="0" smtClean="0"/>
              <a:t>Style </a:t>
            </a:r>
            <a:r>
              <a:rPr lang="en-US" altLang="en-US" sz="2400" dirty="0" err="1" smtClean="0"/>
              <a:t>li:hover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ul</a:t>
            </a:r>
            <a:r>
              <a:rPr lang="en-US" altLang="en-US" sz="2400" dirty="0" smtClean="0"/>
              <a:t> {</a:t>
            </a:r>
            <a:r>
              <a:rPr lang="en-US" altLang="en-US" sz="2400" dirty="0" err="1" smtClean="0"/>
              <a:t>display:block</a:t>
            </a:r>
            <a:r>
              <a:rPr lang="en-US" altLang="en-US" sz="2400" dirty="0" smtClean="0"/>
              <a:t>}</a:t>
            </a:r>
          </a:p>
          <a:p>
            <a:pPr lvl="1"/>
            <a:r>
              <a:rPr lang="en-US" altLang="en-US" sz="2000" dirty="0" smtClean="0"/>
              <a:t>The makes the nested </a:t>
            </a:r>
            <a:r>
              <a:rPr lang="en-US" altLang="en-US" sz="2000" dirty="0" err="1" smtClean="0"/>
              <a:t>ul</a:t>
            </a:r>
            <a:r>
              <a:rPr lang="en-US" altLang="en-US" sz="2000" dirty="0" smtClean="0"/>
              <a:t> appear when the cursor hovers over the line it is nested in</a:t>
            </a:r>
          </a:p>
          <a:p>
            <a:r>
              <a:rPr lang="en-US" altLang="en-US" sz="2400" dirty="0" smtClean="0"/>
              <a:t>Example (look at page and </a:t>
            </a:r>
            <a:r>
              <a:rPr lang="en-US" altLang="en-US" sz="2400" smtClean="0"/>
              <a:t>at source): </a:t>
            </a:r>
            <a:r>
              <a:rPr lang="en-US" altLang="en-US" sz="2400" smtClean="0">
                <a:hlinkClick r:id="rId2"/>
              </a:rPr>
              <a:t>Expanding list</a:t>
            </a:r>
            <a:endParaRPr lang="en-US" altLang="en-US" sz="2200" dirty="0" smtClean="0"/>
          </a:p>
          <a:p>
            <a:r>
              <a:rPr lang="en-US" altLang="en-US" sz="2400" dirty="0" smtClean="0"/>
              <a:t>Great trick for navigation menus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List: 2 Designs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4" y="1752600"/>
            <a:ext cx="4897773" cy="1738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810000"/>
            <a:ext cx="4905573" cy="1842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1200" y="2621756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/*</a:t>
            </a:r>
            <a:r>
              <a:rPr lang="en-US" sz="1600" dirty="0"/>
              <a:t>Width is width of longest item on the list */</a:t>
            </a:r>
          </a:p>
          <a:p>
            <a:r>
              <a:rPr lang="en-US" sz="1600" dirty="0" err="1" smtClean="0"/>
              <a:t>ol</a:t>
            </a:r>
            <a:r>
              <a:rPr lang="en-US" sz="1600" dirty="0" smtClean="0"/>
              <a:t> </a:t>
            </a:r>
            <a:r>
              <a:rPr lang="en-US" sz="1600" dirty="0"/>
              <a:t>{width:10em; margin: 0px auto 0px auto;}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2400" y="4876800"/>
            <a:ext cx="452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ol</a:t>
            </a:r>
            <a:r>
              <a:rPr lang="en-US" sz="1600" dirty="0"/>
              <a:t> {text-align: center; list-style-position: inside;}</a:t>
            </a:r>
          </a:p>
        </p:txBody>
      </p:sp>
    </p:spTree>
    <p:extLst>
      <p:ext uri="{BB962C8B-B14F-4D97-AF65-F5344CB8AC3E}">
        <p14:creationId xmlns:p14="http://schemas.microsoft.com/office/powerpoint/2010/main" val="4100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session, you will be able to</a:t>
            </a:r>
          </a:p>
          <a:p>
            <a:pPr lvl="1"/>
            <a:r>
              <a:rPr lang="en-US" dirty="0" smtClean="0"/>
              <a:t>Create bulleted lists</a:t>
            </a:r>
          </a:p>
          <a:p>
            <a:pPr lvl="1"/>
            <a:r>
              <a:rPr lang="en-US" dirty="0" smtClean="0"/>
              <a:t>Create numbered lists</a:t>
            </a:r>
          </a:p>
          <a:p>
            <a:pPr lvl="1"/>
            <a:r>
              <a:rPr lang="en-US" dirty="0" smtClean="0"/>
              <a:t>Create horizontal lists</a:t>
            </a:r>
          </a:p>
          <a:p>
            <a:pPr lvl="1"/>
            <a:r>
              <a:rPr lang="en-US" dirty="0" smtClean="0"/>
              <a:t>Apply styles to lists</a:t>
            </a:r>
          </a:p>
          <a:p>
            <a:pPr lvl="1"/>
            <a:r>
              <a:rPr lang="en-US" dirty="0" smtClean="0"/>
              <a:t>Properly create outlines and sub-lists</a:t>
            </a:r>
          </a:p>
          <a:p>
            <a:pPr lvl="1"/>
            <a:r>
              <a:rPr lang="en-US" dirty="0" smtClean="0"/>
              <a:t>Use the hover style to display sub-lists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Lists are used to organize your page</a:t>
            </a:r>
          </a:p>
          <a:p>
            <a:pPr lvl="1" eaLnBrk="1" hangingPunct="1"/>
            <a:r>
              <a:rPr lang="en-US" altLang="en-US" sz="1800" dirty="0" smtClean="0"/>
              <a:t>Bulleted (unordered) Lists  &lt;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&gt;… &lt;/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&gt;</a:t>
            </a:r>
          </a:p>
          <a:p>
            <a:pPr lvl="1" eaLnBrk="1" hangingPunct="1"/>
            <a:r>
              <a:rPr lang="en-US" altLang="en-US" sz="1800" dirty="0" smtClean="0"/>
              <a:t>Numbered (ordered) Lists &lt;</a:t>
            </a:r>
            <a:r>
              <a:rPr lang="en-US" altLang="en-US" sz="1800" dirty="0" err="1" smtClean="0"/>
              <a:t>ol</a:t>
            </a:r>
            <a:r>
              <a:rPr lang="en-US" altLang="en-US" sz="1800" dirty="0" smtClean="0"/>
              <a:t>&gt; … &lt;/</a:t>
            </a:r>
            <a:r>
              <a:rPr lang="en-US" altLang="en-US" sz="1800" dirty="0" err="1" smtClean="0"/>
              <a:t>ol</a:t>
            </a:r>
            <a:r>
              <a:rPr lang="en-US" altLang="en-US" sz="1800" dirty="0" smtClean="0"/>
              <a:t>&gt;</a:t>
            </a:r>
          </a:p>
          <a:p>
            <a:pPr lvl="1" eaLnBrk="1" hangingPunct="1"/>
            <a:r>
              <a:rPr lang="en-US" altLang="en-US" sz="1800" dirty="0" smtClean="0"/>
              <a:t>Definition Lists &lt;dl&gt;…&lt;/dl&gt; also exist, but we won't use them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You can also nest lists to create an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Ordered and Unordered List Lines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&lt;li&gt; and &lt;/li&gt; to tag lines (items/elements) of the list</a:t>
            </a:r>
          </a:p>
          <a:p>
            <a:pPr lvl="1" eaLnBrk="1" hangingPunct="1"/>
            <a:r>
              <a:rPr lang="en-US" altLang="en-US" dirty="0" smtClean="0"/>
              <a:t>Don’t use &lt;p&gt;</a:t>
            </a:r>
          </a:p>
          <a:p>
            <a:pPr lvl="1" eaLnBrk="1" hangingPunct="1"/>
            <a:r>
              <a:rPr lang="en-US" altLang="en-US" dirty="0" smtClean="0"/>
              <a:t>Use 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 if you want to force the item to appear over two or more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Unordered List Example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447800" y="2286001"/>
            <a:ext cx="3505200" cy="17494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    &lt;ul&gt;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	&lt;li&gt;test1&lt;/li&gt;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	&lt;li&gt;test2&lt;/li&gt;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    &lt;/ul&gt;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&lt;/body&gt;</a:t>
            </a:r>
            <a:endParaRPr lang="en-US" altLang="en-US" sz="1800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312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Ordered List Example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819399"/>
            <a:ext cx="26447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914400" y="2133600"/>
            <a:ext cx="2971800" cy="17494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    &lt;ol&gt;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	&lt;li&gt;yours&lt;/li&gt;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	&lt;li&gt;mine&lt;/li&gt;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    &lt;/ol&gt;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/>
              <a:t>&lt;/body&gt;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Ordered List Styles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2017713"/>
            <a:ext cx="7123112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list-style-type:</a:t>
            </a:r>
          </a:p>
          <a:p>
            <a:pPr lvl="1" eaLnBrk="1" hangingPunct="1"/>
            <a:r>
              <a:rPr lang="en-US" altLang="en-US" sz="2400" dirty="0"/>
              <a:t>decimal (default), lower-roman, upper-roman, lower-alpha, upper-alpha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33215812"/>
              </p:ext>
            </p:extLst>
          </p:nvPr>
        </p:nvGraphicFramePr>
        <p:xfrm>
          <a:off x="1371600" y="4341813"/>
          <a:ext cx="15271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Bitmap Image" r:id="rId3" imgW="1047619" imgH="628571" progId="Paint.Picture">
                  <p:embed/>
                </p:oleObj>
              </mc:Choice>
              <mc:Fallback>
                <p:oleObj name="Bitmap Image" r:id="rId3" imgW="1047619" imgH="6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1813"/>
                        <a:ext cx="15271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16172699"/>
              </p:ext>
            </p:extLst>
          </p:nvPr>
        </p:nvGraphicFramePr>
        <p:xfrm>
          <a:off x="3657600" y="3886200"/>
          <a:ext cx="15446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Bitmap Image" r:id="rId5" imgW="1085714" imgH="1286055" progId="Paint.Picture">
                  <p:embed/>
                </p:oleObj>
              </mc:Choice>
              <mc:Fallback>
                <p:oleObj name="Bitmap Image" r:id="rId5" imgW="1085714" imgH="128605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15446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15752"/>
              </p:ext>
            </p:extLst>
          </p:nvPr>
        </p:nvGraphicFramePr>
        <p:xfrm>
          <a:off x="6400800" y="3886201"/>
          <a:ext cx="151765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Bitmap Image" r:id="rId7" imgW="1076475" imgH="1295238" progId="Paint.Picture">
                  <p:embed/>
                </p:oleObj>
              </mc:Choice>
              <mc:Fallback>
                <p:oleObj name="Bitmap Image" r:id="rId7" imgW="1076475" imgH="129523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86201"/>
                        <a:ext cx="151765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Ordered List Style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ol {list-style-type:lower-alpha}		</a:t>
            </a:r>
            <a:r>
              <a:rPr lang="en-US" altLang="en-US" sz="2000">
                <a:solidFill>
                  <a:schemeClr val="hlink"/>
                </a:solidFill>
              </a:rPr>
              <a:t>In &lt;head&gt;&lt;style&gt;section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&lt;ol&gt;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&lt;li&gt;This is item 1&lt;/li&gt;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&lt;li&gt;This is item 2&lt;/li&gt;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&lt;li&gt;This is item 3&lt;/li&gt;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&lt;/ol&gt;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chemeClr val="hlink"/>
                </a:solidFill>
              </a:rPr>
              <a:t>Will look like this:</a:t>
            </a:r>
            <a:endParaRPr lang="en-US" altLang="en-US" sz="20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a. This is item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b. This is item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c. This is item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4114800" y="25908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hlink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867400" y="3124201"/>
            <a:ext cx="191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In body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Unordered List Styles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981200"/>
            <a:ext cx="7123113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list-style-type:</a:t>
            </a:r>
          </a:p>
          <a:p>
            <a:pPr lvl="1" eaLnBrk="1" hangingPunct="1"/>
            <a:r>
              <a:rPr lang="en-US" altLang="en-US" sz="2400" dirty="0"/>
              <a:t>disc (default), circle, square, none</a:t>
            </a:r>
          </a:p>
          <a:p>
            <a:pPr eaLnBrk="1" hangingPunct="1"/>
            <a:r>
              <a:rPr lang="en-US" altLang="en-US" sz="2800" dirty="0"/>
              <a:t>list-style-image: </a:t>
            </a:r>
            <a:r>
              <a:rPr lang="en-US" altLang="en-US" sz="2800" dirty="0" err="1"/>
              <a:t>url</a:t>
            </a:r>
            <a:r>
              <a:rPr lang="en-US" altLang="en-US" sz="2800" dirty="0"/>
              <a:t>('…'), where the dots are replaced by a file name or web link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1752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Styles1Reading</Template>
  <TotalTime>1434</TotalTime>
  <Words>402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Bitmap Image</vt:lpstr>
      <vt:lpstr> Working With Lists</vt:lpstr>
      <vt:lpstr>Learning Objectives</vt:lpstr>
      <vt:lpstr>Lists</vt:lpstr>
      <vt:lpstr>Ordered and Unordered List Lines</vt:lpstr>
      <vt:lpstr>Unordered List Example</vt:lpstr>
      <vt:lpstr>Ordered List Example</vt:lpstr>
      <vt:lpstr>Ordered List Styles</vt:lpstr>
      <vt:lpstr>Ordered List Style Example</vt:lpstr>
      <vt:lpstr>Unordered List Styles</vt:lpstr>
      <vt:lpstr>Horizontal Lists Using  Float Style</vt:lpstr>
      <vt:lpstr>Nesting Lists (Ordered and Unordered)</vt:lpstr>
      <vt:lpstr>Nesting Lists (Ordered and Unordered)</vt:lpstr>
      <vt:lpstr>Expanding Nested Lists</vt:lpstr>
      <vt:lpstr>Centering a List: 2 Designs</vt:lpstr>
    </vt:vector>
  </TitlesOfParts>
  <Company>Restoration BoatWorks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Architecture</dc:title>
  <dc:creator>Stephen</dc:creator>
  <cp:lastModifiedBy>Gordon, Steven</cp:lastModifiedBy>
  <cp:revision>54</cp:revision>
  <cp:lastPrinted>1601-01-01T00:00:00Z</cp:lastPrinted>
  <dcterms:created xsi:type="dcterms:W3CDTF">2000-01-27T23:19:11Z</dcterms:created>
  <dcterms:modified xsi:type="dcterms:W3CDTF">2021-09-13T19:15:46Z</dcterms:modified>
</cp:coreProperties>
</file>