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1" r:id="rId2"/>
  </p:sldMasterIdLst>
  <p:notesMasterIdLst>
    <p:notesMasterId r:id="rId29"/>
  </p:notesMasterIdLst>
  <p:handoutMasterIdLst>
    <p:handoutMasterId r:id="rId30"/>
  </p:handoutMasterIdLst>
  <p:sldIdLst>
    <p:sldId id="464" r:id="rId3"/>
    <p:sldId id="449" r:id="rId4"/>
    <p:sldId id="450" r:id="rId5"/>
    <p:sldId id="451" r:id="rId6"/>
    <p:sldId id="453" r:id="rId7"/>
    <p:sldId id="454" r:id="rId8"/>
    <p:sldId id="452" r:id="rId9"/>
    <p:sldId id="477" r:id="rId10"/>
    <p:sldId id="473" r:id="rId11"/>
    <p:sldId id="455" r:id="rId12"/>
    <p:sldId id="478" r:id="rId13"/>
    <p:sldId id="457" r:id="rId14"/>
    <p:sldId id="479" r:id="rId15"/>
    <p:sldId id="458" r:id="rId16"/>
    <p:sldId id="476" r:id="rId17"/>
    <p:sldId id="474" r:id="rId18"/>
    <p:sldId id="460" r:id="rId19"/>
    <p:sldId id="459" r:id="rId20"/>
    <p:sldId id="471" r:id="rId21"/>
    <p:sldId id="475" r:id="rId22"/>
    <p:sldId id="482" r:id="rId23"/>
    <p:sldId id="481" r:id="rId24"/>
    <p:sldId id="465" r:id="rId25"/>
    <p:sldId id="480" r:id="rId26"/>
    <p:sldId id="462" r:id="rId27"/>
    <p:sldId id="468" r:id="rId2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00"/>
    <a:srgbClr val="C8FFDA"/>
    <a:srgbClr val="CCFFCC"/>
    <a:srgbClr val="99FFCC"/>
    <a:srgbClr val="FFCCCC"/>
    <a:srgbClr val="FF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22" autoAdjust="0"/>
  </p:normalViewPr>
  <p:slideViewPr>
    <p:cSldViewPr>
      <p:cViewPr varScale="1">
        <p:scale>
          <a:sx n="62" d="100"/>
          <a:sy n="62" d="100"/>
        </p:scale>
        <p:origin x="738" y="3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16"/>
    </p:cViewPr>
  </p:sorterViewPr>
  <p:notesViewPr>
    <p:cSldViewPr>
      <p:cViewPr varScale="1">
        <p:scale>
          <a:sx n="55" d="100"/>
          <a:sy n="55" d="100"/>
        </p:scale>
        <p:origin x="-174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DA39D799-0D6C-4D5C-BCFA-47D918E826F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644F8707-0E93-4233-8FFF-766CFCFA483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40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40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40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240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24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240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2400"/>
            </a:p>
          </p:txBody>
        </p:sp>
      </p:grpSp>
      <p:sp>
        <p:nvSpPr>
          <p:cNvPr id="3840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40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8AA99D0-D273-406B-98B3-2E8EE644BC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47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684863-F49F-443B-B731-943B7F5B53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522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9818" y="228601"/>
            <a:ext cx="2652183" cy="5903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6918" y="228601"/>
            <a:ext cx="7759700" cy="5903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2E6B73-19B5-4C19-9A78-0D51682D32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2674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285" y="228600"/>
            <a:ext cx="10390716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369590-FC81-49B9-A368-50D502A501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9100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A99D0-D273-406B-98B3-2E8EE644BC9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050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391F-A362-4CBA-BFB2-7A00F6A9901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500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D0C6-A114-41E5-B5A3-B209FC62A93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7068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0B5A-58FD-4B4D-A65D-F1464E26203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718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374B-FA49-4459-8FF0-9F6F17B2249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62600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837F-3187-43B9-8B47-4E31D0420D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5948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3D27-E5C1-4107-92EC-BE80CB753D1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597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41391F-A362-4CBA-BFB2-7A00F6A990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4383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A776-8968-411F-9B37-0B856838479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3440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8406-8455-4B93-8535-E8428D8F11B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984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EAEE-AF3F-4EE7-A9B9-4240A141C9A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02352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EAEE-AF3F-4EE7-A9B9-4240A141C9A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84236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EAEE-AF3F-4EE7-A9B9-4240A141C9A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0832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EAEE-AF3F-4EE7-A9B9-4240A141C9A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84574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EAEE-AF3F-4EE7-A9B9-4240A141C9A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9462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4863-F49F-443B-B731-943B7F5B536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09793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E6B73-19B5-4C19-9A78-0D51682D327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58666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8BEAEE-AF3F-4EE7-A9B9-4240A141C9A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191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FAD0C6-A114-41E5-B5A3-B209FC62A9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70408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285" y="228600"/>
            <a:ext cx="10390716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369590-FC81-49B9-A368-50D502A501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137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970B5A-58FD-4B4D-A65D-F1464E2620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53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77374B-FA49-4459-8FF0-9F6F17B224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500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34837F-3187-43B9-8B47-4E31D0420D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001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FD3D27-E5C1-4107-92EC-BE80CB753D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731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39A776-8968-411F-9B37-0B85683847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692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BD8406-8455-4B93-8535-E8428D8F11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644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56684" y="7937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333" y="11430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590551" y="14763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01285" y="228600"/>
            <a:ext cx="1039071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298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298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246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298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D8BEAEE-AF3F-4EE7-A9B9-4240A141C9A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D8BEAEE-AF3F-4EE7-A9B9-4240A141C9A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997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  <p:sldLayoutId id="214748381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Tables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Irregular Tables Using colspan</a:t>
            </a: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1828800"/>
            <a:ext cx="5715000" cy="3657600"/>
          </a:xfrm>
          <a:solidFill>
            <a:srgbClr val="FFCCCC"/>
          </a:solidFill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/>
              <a:t>&lt;table&gt;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/>
              <a:t>&lt;</a:t>
            </a:r>
            <a:r>
              <a:rPr lang="en-US" altLang="en-US" sz="1600" b="1" dirty="0" err="1"/>
              <a:t>tr</a:t>
            </a:r>
            <a:r>
              <a:rPr lang="en-US" altLang="en-US" sz="1600" b="1" dirty="0"/>
              <a:t>&gt;&lt;td&gt;1&lt;/td&gt;&lt;td&gt;2&lt;/td&gt;&lt;/</a:t>
            </a:r>
            <a:r>
              <a:rPr lang="en-US" altLang="en-US" sz="1600" b="1" dirty="0" err="1"/>
              <a:t>tr</a:t>
            </a:r>
            <a:r>
              <a:rPr lang="en-US" altLang="en-US" sz="1600" b="1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/>
              <a:t>&lt;</a:t>
            </a:r>
            <a:r>
              <a:rPr lang="en-US" altLang="en-US" sz="1600" b="1" dirty="0" err="1"/>
              <a:t>tr</a:t>
            </a:r>
            <a:r>
              <a:rPr lang="en-US" altLang="en-US" sz="1600" b="1" dirty="0"/>
              <a:t>&gt;&lt;td </a:t>
            </a:r>
            <a:r>
              <a:rPr lang="en-US" altLang="en-US" sz="1600" b="1" dirty="0" err="1"/>
              <a:t>colspan</a:t>
            </a:r>
            <a:r>
              <a:rPr lang="en-US" altLang="en-US" sz="1600" b="1" dirty="0"/>
              <a:t>="2"&gt;3&lt;/td&gt;&lt;/</a:t>
            </a:r>
            <a:r>
              <a:rPr lang="en-US" altLang="en-US" sz="1600" b="1" dirty="0" err="1"/>
              <a:t>tr</a:t>
            </a:r>
            <a:r>
              <a:rPr lang="en-US" altLang="en-US" sz="1600" b="1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/>
              <a:t>&lt;/table&gt;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/>
              <a:t>&lt;table&gt;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/>
              <a:t>&lt;</a:t>
            </a:r>
            <a:r>
              <a:rPr lang="en-US" altLang="en-US" sz="1600" b="1" dirty="0" err="1"/>
              <a:t>tr</a:t>
            </a:r>
            <a:r>
              <a:rPr lang="en-US" altLang="en-US" sz="1600" b="1" dirty="0"/>
              <a:t>&gt;&lt;td&gt;1&lt;/td&gt;&lt;td&gt;2&lt;/td&gt;&lt;td&gt;3&lt;/td&gt;&lt;/</a:t>
            </a:r>
            <a:r>
              <a:rPr lang="en-US" altLang="en-US" sz="1600" b="1" dirty="0" err="1"/>
              <a:t>tr</a:t>
            </a:r>
            <a:r>
              <a:rPr lang="en-US" altLang="en-US" sz="1600" b="1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/>
              <a:t>&lt;</a:t>
            </a:r>
            <a:r>
              <a:rPr lang="en-US" altLang="en-US" sz="1600" b="1" dirty="0" err="1"/>
              <a:t>tr</a:t>
            </a:r>
            <a:r>
              <a:rPr lang="en-US" altLang="en-US" sz="1600" b="1" dirty="0"/>
              <a:t>&gt;&lt;td&gt;4&lt;/td&gt;&lt;td </a:t>
            </a:r>
            <a:r>
              <a:rPr lang="en-US" altLang="en-US" sz="1600" b="1" dirty="0" err="1"/>
              <a:t>colspan</a:t>
            </a:r>
            <a:r>
              <a:rPr lang="en-US" altLang="en-US" sz="1600" b="1" dirty="0"/>
              <a:t>="2"&gt;5&lt;/td&gt;&lt;/</a:t>
            </a:r>
            <a:r>
              <a:rPr lang="en-US" altLang="en-US" sz="1600" b="1" dirty="0" err="1"/>
              <a:t>tr</a:t>
            </a:r>
            <a:r>
              <a:rPr lang="en-US" altLang="en-US" sz="1600" b="1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/>
              <a:t>&lt;</a:t>
            </a:r>
            <a:r>
              <a:rPr lang="en-US" altLang="en-US" sz="1600" b="1" dirty="0" err="1"/>
              <a:t>tr</a:t>
            </a:r>
            <a:r>
              <a:rPr lang="en-US" altLang="en-US" sz="1600" b="1" dirty="0"/>
              <a:t>&gt;&lt;td </a:t>
            </a:r>
            <a:r>
              <a:rPr lang="en-US" altLang="en-US" sz="1600" b="1" dirty="0" err="1"/>
              <a:t>colspan</a:t>
            </a:r>
            <a:r>
              <a:rPr lang="en-US" altLang="en-US" sz="1600" b="1" dirty="0"/>
              <a:t>="3"&gt;6&lt;/td&gt;&lt;/</a:t>
            </a:r>
            <a:r>
              <a:rPr lang="en-US" altLang="en-US" sz="1600" b="1" dirty="0" err="1"/>
              <a:t>tr</a:t>
            </a:r>
            <a:r>
              <a:rPr lang="en-US" altLang="en-US" sz="1600" b="1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/>
              <a:t>&lt;/table&gt;</a:t>
            </a:r>
          </a:p>
        </p:txBody>
      </p:sp>
      <p:pic>
        <p:nvPicPr>
          <p:cNvPr id="1229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914" y="1828800"/>
            <a:ext cx="7080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1" y="3733800"/>
            <a:ext cx="96361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Colspan Table Activity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Copy </a:t>
            </a:r>
            <a:r>
              <a:rPr lang="en-US" altLang="en-US" dirty="0" err="1" smtClean="0"/>
              <a:t>DoColspan</a:t>
            </a:r>
            <a:r>
              <a:rPr lang="en-US" altLang="en-US" dirty="0" smtClean="0"/>
              <a:t> </a:t>
            </a:r>
            <a:r>
              <a:rPr lang="en-US" altLang="en-US" dirty="0" smtClean="0"/>
              <a:t>to your laptop from Canvas</a:t>
            </a:r>
          </a:p>
          <a:p>
            <a:r>
              <a:rPr lang="en-US" altLang="en-US" dirty="0" smtClean="0"/>
              <a:t>Add a line to the table to show the overall average (see below)</a:t>
            </a:r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3733161"/>
            <a:ext cx="3742531" cy="1143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3657600"/>
            <a:ext cx="3739896" cy="1294123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4648200" y="4267200"/>
            <a:ext cx="762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Irregular Tables Using rowspan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1524000"/>
            <a:ext cx="5791200" cy="1600200"/>
          </a:xfrm>
          <a:solidFill>
            <a:srgbClr val="FFCCCC"/>
          </a:solidFill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/>
              <a:t>&lt;table&gt;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/>
              <a:t>&lt;</a:t>
            </a:r>
            <a:r>
              <a:rPr lang="en-US" altLang="en-US" sz="1600" b="1" dirty="0" err="1"/>
              <a:t>tr</a:t>
            </a:r>
            <a:r>
              <a:rPr lang="en-US" altLang="en-US" sz="1600" b="1" dirty="0"/>
              <a:t>&gt;&lt;td&gt;1&lt;/td&gt;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/>
              <a:t>     &lt;td </a:t>
            </a:r>
            <a:r>
              <a:rPr lang="en-US" altLang="en-US" sz="1600" b="1" dirty="0" err="1"/>
              <a:t>rowspan</a:t>
            </a:r>
            <a:r>
              <a:rPr lang="en-US" altLang="en-US" sz="1600" b="1" dirty="0"/>
              <a:t>="2"&gt;2&lt;/td&gt;&lt;/</a:t>
            </a:r>
            <a:r>
              <a:rPr lang="en-US" altLang="en-US" sz="1600" b="1" dirty="0" err="1"/>
              <a:t>tr</a:t>
            </a:r>
            <a:r>
              <a:rPr lang="en-US" altLang="en-US" sz="1600" b="1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/>
              <a:t>&lt;</a:t>
            </a:r>
            <a:r>
              <a:rPr lang="en-US" altLang="en-US" sz="1600" b="1" dirty="0" err="1"/>
              <a:t>tr</a:t>
            </a:r>
            <a:r>
              <a:rPr lang="en-US" altLang="en-US" sz="1600" b="1" dirty="0"/>
              <a:t>&gt;&lt;td&gt;3&lt;/td&gt;&lt;/</a:t>
            </a:r>
            <a:r>
              <a:rPr lang="en-US" altLang="en-US" sz="1600" b="1" dirty="0" err="1"/>
              <a:t>tr</a:t>
            </a:r>
            <a:r>
              <a:rPr lang="en-US" altLang="en-US" sz="1600" b="1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/>
              <a:t>&lt;/table&gt;</a:t>
            </a: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1219200" y="3581400"/>
            <a:ext cx="5791200" cy="19050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600" b="1" dirty="0"/>
              <a:t>&lt;table&gt;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600" b="1" dirty="0"/>
              <a:t>&lt;</a:t>
            </a:r>
            <a:r>
              <a:rPr lang="en-US" altLang="en-US" sz="1600" b="1" dirty="0" err="1"/>
              <a:t>tr</a:t>
            </a:r>
            <a:r>
              <a:rPr lang="en-US" altLang="en-US" sz="1600" b="1" dirty="0"/>
              <a:t>&gt;&lt;td&gt;1&lt;/td&gt;&lt;td&gt;2&lt;/td&gt;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600" b="1" dirty="0"/>
              <a:t>      &lt;td </a:t>
            </a:r>
            <a:r>
              <a:rPr lang="en-US" altLang="en-US" sz="1600" b="1" dirty="0" err="1"/>
              <a:t>rowspan</a:t>
            </a:r>
            <a:r>
              <a:rPr lang="en-US" altLang="en-US" sz="1600" b="1" dirty="0"/>
              <a:t>="3"&gt;3&lt;/td&gt;&lt;/</a:t>
            </a:r>
            <a:r>
              <a:rPr lang="en-US" altLang="en-US" sz="1600" b="1" dirty="0" err="1"/>
              <a:t>tr</a:t>
            </a:r>
            <a:r>
              <a:rPr lang="en-US" altLang="en-US" sz="1600" b="1" dirty="0"/>
              <a:t>&gt;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600" b="1" dirty="0"/>
              <a:t>&lt;</a:t>
            </a:r>
            <a:r>
              <a:rPr lang="en-US" altLang="en-US" sz="1600" b="1" dirty="0" err="1"/>
              <a:t>tr</a:t>
            </a:r>
            <a:r>
              <a:rPr lang="en-US" altLang="en-US" sz="1600" b="1" dirty="0"/>
              <a:t>&gt;&lt;td&gt;4&lt;/td&gt;&lt;td </a:t>
            </a:r>
            <a:r>
              <a:rPr lang="en-US" altLang="en-US" sz="1600" b="1" dirty="0" err="1"/>
              <a:t>rowspan</a:t>
            </a:r>
            <a:r>
              <a:rPr lang="en-US" altLang="en-US" sz="1600" b="1" dirty="0"/>
              <a:t>="2"&gt;5&lt;/td&gt;&lt;/</a:t>
            </a:r>
            <a:r>
              <a:rPr lang="en-US" altLang="en-US" sz="1600" b="1" dirty="0" err="1"/>
              <a:t>tr</a:t>
            </a:r>
            <a:r>
              <a:rPr lang="en-US" altLang="en-US" sz="1600" b="1" dirty="0"/>
              <a:t>&gt;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600" b="1" dirty="0"/>
              <a:t>&lt;</a:t>
            </a:r>
            <a:r>
              <a:rPr lang="en-US" altLang="en-US" sz="1600" b="1" dirty="0" err="1"/>
              <a:t>tr</a:t>
            </a:r>
            <a:r>
              <a:rPr lang="en-US" altLang="en-US" sz="1600" b="1" dirty="0"/>
              <a:t>&gt;&lt;td&gt;6&lt;/td&gt;&lt;/</a:t>
            </a:r>
            <a:r>
              <a:rPr lang="en-US" altLang="en-US" sz="1600" b="1" dirty="0" err="1"/>
              <a:t>tr</a:t>
            </a:r>
            <a:r>
              <a:rPr lang="en-US" altLang="en-US" sz="1600" b="1" dirty="0"/>
              <a:t>&gt;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600" b="1" dirty="0"/>
              <a:t>&lt;/table&gt;</a:t>
            </a:r>
          </a:p>
        </p:txBody>
      </p:sp>
      <p:pic>
        <p:nvPicPr>
          <p:cNvPr id="14341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600200"/>
            <a:ext cx="939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1" y="3505200"/>
            <a:ext cx="12033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Rowspan Table Activity</a:t>
            </a: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 smtClean="0"/>
              <a:t>Copy </a:t>
            </a:r>
            <a:r>
              <a:rPr lang="en-US" altLang="en-US" sz="2000" dirty="0" smtClean="0"/>
              <a:t>DoRowspan.htm </a:t>
            </a:r>
            <a:r>
              <a:rPr lang="en-US" altLang="en-US" sz="2000" dirty="0" smtClean="0"/>
              <a:t>to your laptop from Canvas</a:t>
            </a:r>
          </a:p>
          <a:p>
            <a:r>
              <a:rPr lang="en-US" altLang="en-US" sz="2000" dirty="0" smtClean="0"/>
              <a:t>Add a column to show the overall average (see below)</a:t>
            </a:r>
            <a:endParaRPr lang="en-US" alt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749" y="3352800"/>
            <a:ext cx="4779976" cy="923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9" y="4943856"/>
            <a:ext cx="6014677" cy="92354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302737" y="4267200"/>
            <a:ext cx="0" cy="6766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1" y="228600"/>
            <a:ext cx="81534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 smtClean="0"/>
              <a:t>Irregular Table Example with </a:t>
            </a:r>
            <a:r>
              <a:rPr lang="en-US" altLang="en-US" dirty="0" err="1" smtClean="0"/>
              <a:t>rowspan</a:t>
            </a:r>
            <a:r>
              <a:rPr lang="en-US" altLang="en-US" dirty="0" smtClean="0"/>
              <a:t> and </a:t>
            </a:r>
            <a:r>
              <a:rPr lang="en-US" altLang="en-US" dirty="0" err="1" smtClean="0"/>
              <a:t>colspan</a:t>
            </a:r>
            <a:endParaRPr lang="en-US" altLang="en-US" dirty="0" smtClean="0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524000"/>
            <a:ext cx="6324600" cy="1981200"/>
          </a:xfrm>
          <a:solidFill>
            <a:srgbClr val="FFCCCC"/>
          </a:solidFill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/>
              <a:t>&lt;table&gt;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/>
              <a:t>&lt;</a:t>
            </a:r>
            <a:r>
              <a:rPr lang="en-US" altLang="en-US" b="1" dirty="0" err="1"/>
              <a:t>tr</a:t>
            </a:r>
            <a:r>
              <a:rPr lang="en-US" altLang="en-US" b="1" dirty="0"/>
              <a:t>&gt;&lt;td&gt;1&lt;/td&gt;&lt;td </a:t>
            </a:r>
            <a:r>
              <a:rPr lang="en-US" altLang="en-US" b="1" dirty="0" err="1"/>
              <a:t>colspan</a:t>
            </a:r>
            <a:r>
              <a:rPr lang="en-US" altLang="en-US" b="1" dirty="0"/>
              <a:t>="2"&gt;2&lt;/td&gt;&lt;/</a:t>
            </a:r>
            <a:r>
              <a:rPr lang="en-US" altLang="en-US" b="1" dirty="0" err="1"/>
              <a:t>tr</a:t>
            </a:r>
            <a:r>
              <a:rPr lang="en-US" altLang="en-US" b="1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/>
              <a:t>&lt;</a:t>
            </a:r>
            <a:r>
              <a:rPr lang="en-US" altLang="en-US" b="1" dirty="0" err="1"/>
              <a:t>tr</a:t>
            </a:r>
            <a:r>
              <a:rPr lang="en-US" altLang="en-US" b="1" dirty="0"/>
              <a:t>&gt;&lt;td </a:t>
            </a:r>
            <a:r>
              <a:rPr lang="en-US" altLang="en-US" b="1" dirty="0" err="1"/>
              <a:t>rowspan</a:t>
            </a:r>
            <a:r>
              <a:rPr lang="en-US" altLang="en-US" b="1" dirty="0"/>
              <a:t>="2"&gt; 3&lt;/td&gt;&lt;td&gt;4&lt;/td&gt;&lt;td&gt;5&lt;/td&gt;&lt;/</a:t>
            </a:r>
            <a:r>
              <a:rPr lang="en-US" altLang="en-US" b="1" dirty="0" err="1"/>
              <a:t>tr</a:t>
            </a:r>
            <a:r>
              <a:rPr lang="en-US" altLang="en-US" b="1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/>
              <a:t>&lt;</a:t>
            </a:r>
            <a:r>
              <a:rPr lang="en-US" altLang="en-US" b="1" dirty="0" err="1"/>
              <a:t>tr</a:t>
            </a:r>
            <a:r>
              <a:rPr lang="en-US" altLang="en-US" b="1" dirty="0"/>
              <a:t>&gt;&lt;td&gt;6&lt;/td&gt;&lt;td&gt;7&lt;/td&gt;&lt;/</a:t>
            </a:r>
            <a:r>
              <a:rPr lang="en-US" altLang="en-US" b="1" dirty="0" err="1"/>
              <a:t>tr</a:t>
            </a:r>
            <a:r>
              <a:rPr lang="en-US" altLang="en-US" b="1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/>
              <a:t>&lt;/table&gt;</a:t>
            </a:r>
          </a:p>
        </p:txBody>
      </p:sp>
      <p:pic>
        <p:nvPicPr>
          <p:cNvPr id="16388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10000"/>
            <a:ext cx="1346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/>
          <p:cNvSpPr>
            <a:spLocks noGrp="1"/>
          </p:cNvSpPr>
          <p:nvPr>
            <p:ph type="title"/>
          </p:nvPr>
        </p:nvSpPr>
        <p:spPr>
          <a:xfrm>
            <a:off x="990600" y="228600"/>
            <a:ext cx="7793038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Irregular Tables with WYSIWYG Editors</a:t>
            </a:r>
          </a:p>
        </p:txBody>
      </p:sp>
      <p:sp>
        <p:nvSpPr>
          <p:cNvPr id="17411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 smtClean="0"/>
              <a:t>Usually, you can create irregular tables in WYSIWYG editors with the "merge cells" command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Irregular Layout Example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59" r="23438" b="9375"/>
          <a:stretch>
            <a:fillRect/>
          </a:stretch>
        </p:blipFill>
        <p:spPr bwMode="auto">
          <a:xfrm>
            <a:off x="2209800" y="1524000"/>
            <a:ext cx="6553200" cy="508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457200" y="2971800"/>
            <a:ext cx="2667000" cy="1938992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Irregular tables often blend images and text.  Generally they don’t use borders.</a:t>
            </a:r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 flipV="1">
            <a:off x="1447800" y="2438400"/>
            <a:ext cx="48006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Line 7"/>
          <p:cNvSpPr>
            <a:spLocks noChangeShapeType="1"/>
          </p:cNvSpPr>
          <p:nvPr/>
        </p:nvSpPr>
        <p:spPr bwMode="auto">
          <a:xfrm flipV="1">
            <a:off x="1447800" y="3429000"/>
            <a:ext cx="5029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Nesting Tables</a:t>
            </a:r>
          </a:p>
        </p:txBody>
      </p:sp>
      <p:sp>
        <p:nvSpPr>
          <p:cNvPr id="19460" name="Rectangle 10"/>
          <p:cNvSpPr>
            <a:spLocks noGrp="1" noChangeArrowheads="1"/>
          </p:cNvSpPr>
          <p:nvPr>
            <p:ph idx="1"/>
          </p:nvPr>
        </p:nvSpPr>
        <p:spPr>
          <a:xfrm>
            <a:off x="762000" y="1981200"/>
            <a:ext cx="7772400" cy="4114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Outer Table</a:t>
            </a:r>
          </a:p>
          <a:p>
            <a:pPr lvl="1" eaLnBrk="1" hangingPunct="1"/>
            <a:r>
              <a:rPr lang="en-US" altLang="en-US" sz="2000" dirty="0" smtClean="0">
                <a:solidFill>
                  <a:srgbClr val="FF0000"/>
                </a:solidFill>
              </a:rPr>
              <a:t>2 rows, 1 column</a:t>
            </a:r>
          </a:p>
          <a:p>
            <a:pPr lvl="1" eaLnBrk="1" hangingPunct="1"/>
            <a:endParaRPr lang="en-US" altLang="en-US" sz="2000" dirty="0" smtClean="0"/>
          </a:p>
          <a:p>
            <a:pPr eaLnBrk="1" hangingPunct="1"/>
            <a:r>
              <a:rPr lang="en-US" altLang="en-US" sz="2400" dirty="0" smtClean="0">
                <a:solidFill>
                  <a:schemeClr val="accent2"/>
                </a:solidFill>
              </a:rPr>
              <a:t>Inner Table</a:t>
            </a:r>
          </a:p>
          <a:p>
            <a:pPr lvl="1" eaLnBrk="1" hangingPunct="1"/>
            <a:r>
              <a:rPr lang="en-US" altLang="en-US" sz="2000" dirty="0" smtClean="0">
                <a:solidFill>
                  <a:schemeClr val="accent2"/>
                </a:solidFill>
              </a:rPr>
              <a:t>2 rows, 2 columns</a:t>
            </a:r>
          </a:p>
        </p:txBody>
      </p:sp>
      <p:grpSp>
        <p:nvGrpSpPr>
          <p:cNvPr id="19459" name="Group 12"/>
          <p:cNvGrpSpPr>
            <a:grpSpLocks/>
          </p:cNvGrpSpPr>
          <p:nvPr/>
        </p:nvGrpSpPr>
        <p:grpSpPr bwMode="auto">
          <a:xfrm>
            <a:off x="4953000" y="1752600"/>
            <a:ext cx="3810000" cy="4419600"/>
            <a:chOff x="2544" y="1248"/>
            <a:chExt cx="2400" cy="2784"/>
          </a:xfrm>
        </p:grpSpPr>
        <p:sp>
          <p:nvSpPr>
            <p:cNvPr id="19461" name="Rectangle 4"/>
            <p:cNvSpPr>
              <a:spLocks noChangeArrowheads="1"/>
            </p:cNvSpPr>
            <p:nvPr/>
          </p:nvSpPr>
          <p:spPr bwMode="auto">
            <a:xfrm>
              <a:off x="2544" y="1248"/>
              <a:ext cx="2400" cy="278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62" name="Line 5"/>
            <p:cNvSpPr>
              <a:spLocks noChangeShapeType="1"/>
            </p:cNvSpPr>
            <p:nvPr/>
          </p:nvSpPr>
          <p:spPr bwMode="auto">
            <a:xfrm>
              <a:off x="2544" y="1584"/>
              <a:ext cx="24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3" name="Rectangle 6"/>
            <p:cNvSpPr>
              <a:spLocks noChangeArrowheads="1"/>
            </p:cNvSpPr>
            <p:nvPr/>
          </p:nvSpPr>
          <p:spPr bwMode="auto">
            <a:xfrm>
              <a:off x="2640" y="1680"/>
              <a:ext cx="2208" cy="2208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64" name="Line 7"/>
            <p:cNvSpPr>
              <a:spLocks noChangeShapeType="1"/>
            </p:cNvSpPr>
            <p:nvPr/>
          </p:nvSpPr>
          <p:spPr bwMode="auto">
            <a:xfrm>
              <a:off x="2640" y="2784"/>
              <a:ext cx="220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5" name="Line 8"/>
            <p:cNvSpPr>
              <a:spLocks noChangeShapeType="1"/>
            </p:cNvSpPr>
            <p:nvPr/>
          </p:nvSpPr>
          <p:spPr bwMode="auto">
            <a:xfrm rot="5400000">
              <a:off x="2640" y="2784"/>
              <a:ext cx="220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Nesting Tables</a:t>
            </a:r>
          </a:p>
        </p:txBody>
      </p:sp>
      <p:sp>
        <p:nvSpPr>
          <p:cNvPr id="20483" name="Rectangle 4"/>
          <p:cNvSpPr>
            <a:spLocks noGrp="1" noChangeArrowheads="1"/>
          </p:cNvSpPr>
          <p:nvPr>
            <p:ph idx="1"/>
          </p:nvPr>
        </p:nvSpPr>
        <p:spPr>
          <a:xfrm>
            <a:off x="3843336" y="1752600"/>
            <a:ext cx="6400800" cy="4114800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z="36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&lt;table&gt;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&lt;</a:t>
            </a:r>
            <a:r>
              <a:rPr lang="en-US" altLang="en-US" dirty="0" err="1" smtClean="0">
                <a:solidFill>
                  <a:srgbClr val="FF0000"/>
                </a:solidFill>
              </a:rPr>
              <a:t>tr</a:t>
            </a:r>
            <a:r>
              <a:rPr lang="en-US" altLang="en-US" dirty="0" smtClean="0">
                <a:solidFill>
                  <a:srgbClr val="FF0000"/>
                </a:solidFill>
              </a:rPr>
              <a:t>&gt;&lt;td&gt;…&lt;/td&gt;&lt;/</a:t>
            </a:r>
            <a:r>
              <a:rPr lang="en-US" altLang="en-US" dirty="0" err="1" smtClean="0">
                <a:solidFill>
                  <a:srgbClr val="FF0000"/>
                </a:solidFill>
              </a:rPr>
              <a:t>tr</a:t>
            </a:r>
            <a:r>
              <a:rPr lang="en-US" altLang="en-US" dirty="0" smtClean="0">
                <a:solidFill>
                  <a:srgbClr val="FF0000"/>
                </a:solidFill>
              </a:rPr>
              <a:t>&gt;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&lt;</a:t>
            </a:r>
            <a:r>
              <a:rPr lang="en-US" altLang="en-US" dirty="0" err="1" smtClean="0">
                <a:solidFill>
                  <a:srgbClr val="FF0000"/>
                </a:solidFill>
              </a:rPr>
              <a:t>tr</a:t>
            </a:r>
            <a:r>
              <a:rPr lang="en-US" altLang="en-US" dirty="0" smtClean="0">
                <a:solidFill>
                  <a:srgbClr val="FF0000"/>
                </a:solidFill>
              </a:rPr>
              <a:t>&gt;&lt;td&gt;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chemeClr val="accent2"/>
                </a:solidFill>
              </a:rPr>
              <a:t>&lt;table&gt;</a:t>
            </a:r>
            <a:br>
              <a:rPr lang="en-US" altLang="en-US" dirty="0" smtClean="0">
                <a:solidFill>
                  <a:schemeClr val="accent2"/>
                </a:solidFill>
              </a:rPr>
            </a:br>
            <a:r>
              <a:rPr lang="en-US" altLang="en-US" dirty="0" smtClean="0">
                <a:solidFill>
                  <a:schemeClr val="accent2"/>
                </a:solidFill>
              </a:rPr>
              <a:t>&lt;</a:t>
            </a:r>
            <a:r>
              <a:rPr lang="en-US" altLang="en-US" dirty="0" err="1" smtClean="0">
                <a:solidFill>
                  <a:schemeClr val="accent2"/>
                </a:solidFill>
              </a:rPr>
              <a:t>tr</a:t>
            </a:r>
            <a:r>
              <a:rPr lang="en-US" altLang="en-US" dirty="0" smtClean="0">
                <a:solidFill>
                  <a:schemeClr val="accent2"/>
                </a:solidFill>
              </a:rPr>
              <a:t>&gt;&lt;td&gt;…&lt;/td&gt;&lt;td&gt;…&lt;/td&gt;&lt;/</a:t>
            </a:r>
            <a:r>
              <a:rPr lang="en-US" altLang="en-US" dirty="0" err="1" smtClean="0">
                <a:solidFill>
                  <a:schemeClr val="accent2"/>
                </a:solidFill>
              </a:rPr>
              <a:t>tr</a:t>
            </a:r>
            <a:r>
              <a:rPr lang="en-US" altLang="en-US" dirty="0" smtClean="0">
                <a:solidFill>
                  <a:schemeClr val="accent2"/>
                </a:solidFill>
              </a:rPr>
              <a:t>&gt;</a:t>
            </a:r>
            <a:br>
              <a:rPr lang="en-US" altLang="en-US" dirty="0" smtClean="0">
                <a:solidFill>
                  <a:schemeClr val="accent2"/>
                </a:solidFill>
              </a:rPr>
            </a:br>
            <a:r>
              <a:rPr lang="en-US" altLang="en-US" dirty="0" smtClean="0">
                <a:solidFill>
                  <a:schemeClr val="accent2"/>
                </a:solidFill>
              </a:rPr>
              <a:t>&lt;</a:t>
            </a:r>
            <a:r>
              <a:rPr lang="en-US" altLang="en-US" dirty="0" err="1" smtClean="0">
                <a:solidFill>
                  <a:schemeClr val="accent2"/>
                </a:solidFill>
              </a:rPr>
              <a:t>tr</a:t>
            </a:r>
            <a:r>
              <a:rPr lang="en-US" altLang="en-US" dirty="0" smtClean="0">
                <a:solidFill>
                  <a:schemeClr val="accent2"/>
                </a:solidFill>
              </a:rPr>
              <a:t>&gt;&lt;td&gt;…&lt;/td&gt;&lt;td&gt;…&lt;/td&gt;&lt;/</a:t>
            </a:r>
            <a:r>
              <a:rPr lang="en-US" altLang="en-US" dirty="0" err="1" smtClean="0">
                <a:solidFill>
                  <a:schemeClr val="accent2"/>
                </a:solidFill>
              </a:rPr>
              <a:t>tr</a:t>
            </a:r>
            <a:r>
              <a:rPr lang="en-US" altLang="en-US" dirty="0" smtClean="0">
                <a:solidFill>
                  <a:schemeClr val="accent2"/>
                </a:solidFill>
              </a:rPr>
              <a:t>&gt;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chemeClr val="accent2"/>
                </a:solidFill>
              </a:rPr>
              <a:t>&lt;/table&gt;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&lt;/td&gt;&lt;/</a:t>
            </a:r>
            <a:r>
              <a:rPr lang="en-US" altLang="en-US" dirty="0" err="1" smtClean="0">
                <a:solidFill>
                  <a:srgbClr val="FF0000"/>
                </a:solidFill>
              </a:rPr>
              <a:t>tr</a:t>
            </a:r>
            <a:r>
              <a:rPr lang="en-US" altLang="en-US" dirty="0" smtClean="0">
                <a:solidFill>
                  <a:srgbClr val="FF0000"/>
                </a:solidFill>
              </a:rPr>
              <a:t>&gt;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&lt;/table&gt;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981201" y="4038600"/>
            <a:ext cx="179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Outer Table</a:t>
            </a:r>
          </a:p>
        </p:txBody>
      </p:sp>
      <p:sp>
        <p:nvSpPr>
          <p:cNvPr id="20485" name="Text Box 7"/>
          <p:cNvSpPr txBox="1">
            <a:spLocks noChangeArrowheads="1"/>
          </p:cNvSpPr>
          <p:nvPr/>
        </p:nvSpPr>
        <p:spPr bwMode="auto">
          <a:xfrm>
            <a:off x="4191000" y="3657601"/>
            <a:ext cx="9215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Inner</a:t>
            </a:r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Table</a:t>
            </a:r>
          </a:p>
        </p:txBody>
      </p:sp>
      <p:sp>
        <p:nvSpPr>
          <p:cNvPr id="20486" name="AutoShape 8"/>
          <p:cNvSpPr>
            <a:spLocks/>
          </p:cNvSpPr>
          <p:nvPr/>
        </p:nvSpPr>
        <p:spPr bwMode="auto">
          <a:xfrm>
            <a:off x="5029200" y="3429000"/>
            <a:ext cx="381000" cy="1059598"/>
          </a:xfrm>
          <a:prstGeom prst="leftBrace">
            <a:avLst>
              <a:gd name="adj1" fmla="val 28333"/>
              <a:gd name="adj2" fmla="val 50000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7" name="AutoShape 9"/>
          <p:cNvSpPr>
            <a:spLocks/>
          </p:cNvSpPr>
          <p:nvPr/>
        </p:nvSpPr>
        <p:spPr bwMode="auto">
          <a:xfrm>
            <a:off x="3810000" y="2590800"/>
            <a:ext cx="381000" cy="3429000"/>
          </a:xfrm>
          <a:prstGeom prst="leftBrace">
            <a:avLst>
              <a:gd name="adj1" fmla="val 75000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Styles for Tables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The table tag supports all styles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The td tag does not support margin and positioning styles.  Use padding.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The </a:t>
            </a:r>
            <a:r>
              <a:rPr lang="en-US" altLang="en-US" sz="2000" dirty="0" err="1" smtClean="0"/>
              <a:t>tr</a:t>
            </a:r>
            <a:r>
              <a:rPr lang="en-US" altLang="en-US" sz="2000" dirty="0" smtClean="0"/>
              <a:t> tag seems to support only background, font, and text styles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Typical Uses of Tables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905000"/>
            <a:ext cx="77724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Regular Layout</a:t>
            </a:r>
          </a:p>
          <a:p>
            <a:pPr lvl="1" eaLnBrk="1" hangingPunct="1"/>
            <a:r>
              <a:rPr lang="en-US" altLang="en-US" sz="2000" dirty="0" smtClean="0"/>
              <a:t>Present content in a table, i.e., tabular or columnar format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Irregular Layout</a:t>
            </a:r>
          </a:p>
          <a:p>
            <a:pPr lvl="1" eaLnBrk="1" hangingPunct="1"/>
            <a:r>
              <a:rPr lang="en-US" altLang="en-US" sz="2000" dirty="0" smtClean="0"/>
              <a:t>Position content in irregular ways</a:t>
            </a:r>
          </a:p>
          <a:p>
            <a:pPr lvl="1" eaLnBrk="1" hangingPunct="1"/>
            <a:r>
              <a:rPr lang="en-US" altLang="en-US" sz="2000" dirty="0" smtClean="0"/>
              <a:t>Requires column and/or row spanning</a:t>
            </a:r>
          </a:p>
          <a:p>
            <a:pPr lvl="1" eaLnBrk="1" hangingPunct="1"/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Styles for Tables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To center a table on a page</a:t>
            </a:r>
          </a:p>
          <a:p>
            <a:pPr lvl="1" eaLnBrk="1" hangingPunct="1"/>
            <a:r>
              <a:rPr lang="en-US" altLang="en-US" sz="2000" dirty="0" smtClean="0"/>
              <a:t>table {</a:t>
            </a:r>
            <a:r>
              <a:rPr lang="en-US" altLang="en-US" sz="2000" dirty="0" err="1" smtClean="0"/>
              <a:t>margin-right:auto</a:t>
            </a:r>
            <a:r>
              <a:rPr lang="en-US" altLang="en-US" sz="2000" dirty="0" smtClean="0"/>
              <a:t>; </a:t>
            </a:r>
            <a:r>
              <a:rPr lang="en-US" altLang="en-US" sz="2000" dirty="0" err="1" smtClean="0"/>
              <a:t>margin-left:auto</a:t>
            </a:r>
            <a:r>
              <a:rPr lang="en-US" altLang="en-US" sz="2000" dirty="0" smtClean="0"/>
              <a:t>; </a:t>
            </a:r>
            <a:r>
              <a:rPr lang="en-US" altLang="en-US" sz="2000" dirty="0" err="1" smtClean="0"/>
              <a:t>width:x</a:t>
            </a:r>
            <a:r>
              <a:rPr lang="en-US" altLang="en-US" sz="2000" dirty="0" smtClean="0"/>
              <a:t>%}, where x is not 100</a:t>
            </a:r>
          </a:p>
          <a:p>
            <a:pPr eaLnBrk="1" hangingPunct="1"/>
            <a:r>
              <a:rPr lang="en-US" altLang="en-US" sz="2400" dirty="0" smtClean="0"/>
              <a:t>To create a grid</a:t>
            </a:r>
          </a:p>
          <a:p>
            <a:pPr lvl="1" eaLnBrk="1" hangingPunct="1"/>
            <a:r>
              <a:rPr lang="en-US" altLang="en-US" sz="2000" dirty="0" smtClean="0"/>
              <a:t>td {border:1px solid black}*</a:t>
            </a:r>
          </a:p>
          <a:p>
            <a:pPr lvl="1" eaLnBrk="1" hangingPunct="1"/>
            <a:r>
              <a:rPr lang="en-US" altLang="en-US" sz="2000" dirty="0" smtClean="0"/>
              <a:t>table {</a:t>
            </a:r>
            <a:r>
              <a:rPr lang="en-US" altLang="en-US" sz="2000" dirty="0" err="1" smtClean="0"/>
              <a:t>border-collapse:collapse</a:t>
            </a:r>
            <a:r>
              <a:rPr lang="en-US" altLang="en-US" sz="2000" dirty="0" smtClean="0"/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2286000" y="6324600"/>
            <a:ext cx="6743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600"/>
              <a:t>* Of course, you can use any size, style, or color; this is just an example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Styles for Tables: vertical-align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2133600"/>
            <a:ext cx="2119313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3581400"/>
            <a:ext cx="2068513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105400"/>
            <a:ext cx="2052638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8" name="TextBox 3"/>
          <p:cNvSpPr txBox="1">
            <a:spLocks noChangeArrowheads="1"/>
          </p:cNvSpPr>
          <p:nvPr/>
        </p:nvSpPr>
        <p:spPr bwMode="auto">
          <a:xfrm>
            <a:off x="1371600" y="2362201"/>
            <a:ext cx="33337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/>
              <a:t>td {vertical-align:middle} or</a:t>
            </a:r>
          </a:p>
          <a:p>
            <a:pPr eaLnBrk="1" hangingPunct="1"/>
            <a:r>
              <a:rPr lang="en-US" altLang="en-US" sz="2000"/>
              <a:t>no use of vertical-align style</a:t>
            </a:r>
          </a:p>
        </p:txBody>
      </p:sp>
      <p:sp>
        <p:nvSpPr>
          <p:cNvPr id="23559" name="TextBox 7"/>
          <p:cNvSpPr txBox="1">
            <a:spLocks noChangeArrowheads="1"/>
          </p:cNvSpPr>
          <p:nvPr/>
        </p:nvSpPr>
        <p:spPr bwMode="auto">
          <a:xfrm>
            <a:off x="1371601" y="3943350"/>
            <a:ext cx="263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/>
              <a:t>td {vertical-align:top}</a:t>
            </a:r>
          </a:p>
        </p:txBody>
      </p:sp>
      <p:sp>
        <p:nvSpPr>
          <p:cNvPr id="23560" name="TextBox 8"/>
          <p:cNvSpPr txBox="1">
            <a:spLocks noChangeArrowheads="1"/>
          </p:cNvSpPr>
          <p:nvPr/>
        </p:nvSpPr>
        <p:spPr bwMode="auto">
          <a:xfrm>
            <a:off x="1371601" y="5543550"/>
            <a:ext cx="3076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/>
              <a:t>td {vertical-align:bottom}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Creating Tables with CSS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Place columns in &lt;div&gt;s that float left</a:t>
            </a:r>
          </a:p>
          <a:p>
            <a:r>
              <a:rPr lang="en-US" altLang="en-US" smtClean="0"/>
              <a:t>Can specify width of columns to be same or different</a:t>
            </a:r>
          </a:p>
          <a:p>
            <a:r>
              <a:rPr lang="en-US" altLang="en-US" smtClean="0"/>
              <a:t>Can break columns into sub-columns by floating &lt;p&gt;s or &lt;div&gt;s inside them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Advanced Table Formatting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Caption (New to HTML5)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&lt;caption&gt;&lt;/caption&gt; can be used to title a table</a:t>
            </a:r>
          </a:p>
          <a:p>
            <a:r>
              <a:rPr lang="en-US" altLang="en-US" smtClean="0"/>
              <a:t>Must be first item in &lt;table&gt;</a:t>
            </a:r>
          </a:p>
          <a:p>
            <a:r>
              <a:rPr lang="en-US" altLang="en-US" smtClean="0"/>
              <a:t>Appears only in first page printed or shown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Column Groups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391400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 dirty="0"/>
              <a:t>You may define column groups in order to specify styles (only border, background, width and visibility) for one or several columns.</a:t>
            </a:r>
          </a:p>
          <a:p>
            <a:pPr eaLnBrk="1" hangingPunct="1"/>
            <a:r>
              <a:rPr lang="en-US" altLang="en-US" sz="2800" dirty="0"/>
              <a:t>Assume a table with 3 columns:</a:t>
            </a:r>
            <a:br>
              <a:rPr lang="en-US" altLang="en-US" sz="2800" dirty="0"/>
            </a:br>
            <a:r>
              <a:rPr lang="en-US" altLang="en-US" sz="2400" dirty="0"/>
              <a:t>&lt;</a:t>
            </a:r>
            <a:r>
              <a:rPr lang="en-US" altLang="en-US" sz="2400" dirty="0" err="1"/>
              <a:t>colgroup</a:t>
            </a:r>
            <a:r>
              <a:rPr lang="en-US" altLang="en-US" sz="2400" dirty="0"/>
              <a:t> span="2" class="c1"&gt;&lt;/</a:t>
            </a:r>
            <a:r>
              <a:rPr lang="en-US" altLang="en-US" sz="2400" dirty="0" err="1"/>
              <a:t>colgroup</a:t>
            </a:r>
            <a:r>
              <a:rPr lang="en-US" altLang="en-US" sz="2400" dirty="0"/>
              <a:t>&gt;</a:t>
            </a:r>
            <a:br>
              <a:rPr lang="en-US" altLang="en-US" sz="2400" dirty="0"/>
            </a:br>
            <a:r>
              <a:rPr lang="en-US" altLang="en-US" sz="2400" dirty="0"/>
              <a:t>&lt;</a:t>
            </a:r>
            <a:r>
              <a:rPr lang="en-US" altLang="en-US" sz="2400" dirty="0" err="1"/>
              <a:t>colgroup</a:t>
            </a:r>
            <a:r>
              <a:rPr lang="en-US" altLang="en-US" sz="2400" dirty="0"/>
              <a:t> span="1" class="c2"&gt;&lt;/</a:t>
            </a:r>
            <a:r>
              <a:rPr lang="en-US" altLang="en-US" sz="2400" dirty="0" err="1"/>
              <a:t>colgroup</a:t>
            </a:r>
            <a:r>
              <a:rPr lang="en-US" altLang="en-US" sz="2400" dirty="0"/>
              <a:t>&gt;</a:t>
            </a:r>
          </a:p>
          <a:p>
            <a:pPr lvl="1" eaLnBrk="1" hangingPunct="1"/>
            <a:r>
              <a:rPr lang="en-US" altLang="en-US" sz="2400" dirty="0"/>
              <a:t>Starting on the left, columns 1 and 2 have class c1 (perhaps red </a:t>
            </a:r>
            <a:r>
              <a:rPr lang="en-US" altLang="en-US" sz="2400" dirty="0" err="1"/>
              <a:t>bg</a:t>
            </a:r>
            <a:r>
              <a:rPr lang="en-US" altLang="en-US" sz="2400" dirty="0"/>
              <a:t>) and column 3 has class c2 (perhaps blue </a:t>
            </a:r>
            <a:r>
              <a:rPr lang="en-US" altLang="en-US" sz="2400" dirty="0" err="1"/>
              <a:t>bg</a:t>
            </a:r>
            <a:r>
              <a:rPr lang="en-US" altLang="en-US" sz="2400" dirty="0"/>
              <a:t>).</a:t>
            </a:r>
          </a:p>
          <a:p>
            <a:pPr eaLnBrk="1" hangingPunct="1"/>
            <a:endParaRPr lang="en-US" altLang="en-US" sz="2800" dirty="0"/>
          </a:p>
        </p:txBody>
      </p:sp>
      <p:graphicFrame>
        <p:nvGraphicFramePr>
          <p:cNvPr id="379931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454664"/>
              </p:ext>
            </p:extLst>
          </p:nvPr>
        </p:nvGraphicFramePr>
        <p:xfrm>
          <a:off x="8305800" y="2903538"/>
          <a:ext cx="990600" cy="226060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650" name="AutoShape 28"/>
          <p:cNvSpPr>
            <a:spLocks/>
          </p:cNvSpPr>
          <p:nvPr/>
        </p:nvSpPr>
        <p:spPr bwMode="auto">
          <a:xfrm rot="5400000">
            <a:off x="8420100" y="2408238"/>
            <a:ext cx="381000" cy="609600"/>
          </a:xfrm>
          <a:prstGeom prst="leftBrace">
            <a:avLst>
              <a:gd name="adj1" fmla="val 1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1" name="AutoShape 29"/>
          <p:cNvSpPr>
            <a:spLocks/>
          </p:cNvSpPr>
          <p:nvPr/>
        </p:nvSpPr>
        <p:spPr bwMode="auto">
          <a:xfrm rot="5400000">
            <a:off x="8951119" y="2558257"/>
            <a:ext cx="381000" cy="309562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2" name="Text Box 30"/>
          <p:cNvSpPr txBox="1">
            <a:spLocks noChangeArrowheads="1"/>
          </p:cNvSpPr>
          <p:nvPr/>
        </p:nvSpPr>
        <p:spPr bwMode="auto">
          <a:xfrm rot="16200000">
            <a:off x="8151019" y="1878807"/>
            <a:ext cx="912813" cy="3048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Arial" panose="020B0604020202020204" pitchFamily="34" charset="0"/>
              </a:rPr>
              <a:t>span=</a:t>
            </a:r>
            <a:r>
              <a:rPr lang="en-US" altLang="en-US" sz="1400"/>
              <a:t>"</a:t>
            </a:r>
            <a:r>
              <a:rPr lang="en-US" altLang="en-US" sz="1400">
                <a:latin typeface="Arial" panose="020B0604020202020204" pitchFamily="34" charset="0"/>
              </a:rPr>
              <a:t>2</a:t>
            </a:r>
            <a:r>
              <a:rPr lang="en-US" altLang="en-US" sz="1400"/>
              <a:t>"</a:t>
            </a:r>
          </a:p>
        </p:txBody>
      </p:sp>
      <p:sp>
        <p:nvSpPr>
          <p:cNvPr id="26653" name="Text Box 31"/>
          <p:cNvSpPr txBox="1">
            <a:spLocks noChangeArrowheads="1"/>
          </p:cNvSpPr>
          <p:nvPr/>
        </p:nvSpPr>
        <p:spPr bwMode="auto">
          <a:xfrm rot="16200000">
            <a:off x="8659813" y="1852613"/>
            <a:ext cx="962025" cy="3048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Arial" panose="020B0604020202020204" pitchFamily="34" charset="0"/>
              </a:rPr>
              <a:t>span= </a:t>
            </a:r>
            <a:r>
              <a:rPr lang="en-US" altLang="en-US" sz="1400"/>
              <a:t>"</a:t>
            </a:r>
            <a:r>
              <a:rPr lang="en-US" altLang="en-US" sz="1400">
                <a:latin typeface="Arial" panose="020B0604020202020204" pitchFamily="34" charset="0"/>
              </a:rPr>
              <a:t>1</a:t>
            </a:r>
            <a:r>
              <a:rPr lang="en-US" altLang="en-US" sz="1400"/>
              <a:t>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Table head, body, and foot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If specified, head and foot will appear on each page of a printed 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Tags are &lt;</a:t>
            </a:r>
            <a:r>
              <a:rPr lang="en-US" altLang="en-US" sz="2800" dirty="0" err="1"/>
              <a:t>thead</a:t>
            </a:r>
            <a:r>
              <a:rPr lang="en-US" altLang="en-US" sz="2800" dirty="0"/>
              <a:t>&gt; </a:t>
            </a:r>
            <a:r>
              <a:rPr lang="en-US" altLang="en-US" sz="2800" dirty="0" smtClean="0"/>
              <a:t>&lt;</a:t>
            </a:r>
            <a:r>
              <a:rPr lang="en-US" altLang="en-US" sz="2800" dirty="0" err="1"/>
              <a:t>tbody</a:t>
            </a:r>
            <a:r>
              <a:rPr lang="en-US" altLang="en-US" sz="2800" dirty="0" smtClean="0"/>
              <a:t>&gt; and &lt;</a:t>
            </a:r>
            <a:r>
              <a:rPr lang="en-US" altLang="en-US" sz="2800" dirty="0" err="1" smtClean="0"/>
              <a:t>tfoot</a:t>
            </a:r>
            <a:r>
              <a:rPr lang="en-US" altLang="en-US" sz="2800" dirty="0" smtClean="0"/>
              <a:t>&gt;</a:t>
            </a:r>
            <a:endParaRPr lang="en-US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Each needs a closing tag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Must appear in order shown, </a:t>
            </a:r>
            <a:r>
              <a:rPr lang="en-US" altLang="en-US" sz="2400" dirty="0" smtClean="0"/>
              <a:t>and after </a:t>
            </a:r>
            <a:r>
              <a:rPr lang="en-US" altLang="en-US" sz="2400" dirty="0" err="1" smtClean="0"/>
              <a:t>colgroups</a:t>
            </a:r>
            <a:r>
              <a:rPr lang="en-US" altLang="en-US" sz="2400" dirty="0" smtClean="0"/>
              <a:t> if they exist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If &lt;</a:t>
            </a:r>
            <a:r>
              <a:rPr lang="en-US" altLang="en-US" sz="2400" dirty="0" err="1"/>
              <a:t>thead</a:t>
            </a:r>
            <a:r>
              <a:rPr lang="en-US" altLang="en-US" sz="2400" dirty="0"/>
              <a:t>&gt; or &lt;</a:t>
            </a:r>
            <a:r>
              <a:rPr lang="en-US" altLang="en-US" sz="2400" dirty="0" err="1"/>
              <a:t>tfoot</a:t>
            </a:r>
            <a:r>
              <a:rPr lang="en-US" altLang="en-US" sz="2400" dirty="0"/>
              <a:t>&gt; is used, they must all be used, although they may be empty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Use &lt;</a:t>
            </a:r>
            <a:r>
              <a:rPr lang="en-US" altLang="en-US" sz="2400" dirty="0" err="1"/>
              <a:t>tr</a:t>
            </a:r>
            <a:r>
              <a:rPr lang="en-US" altLang="en-US" sz="2400" dirty="0"/>
              <a:t>&gt; and &lt;td&gt; inside each, although can replace &lt;td&gt; by &lt;</a:t>
            </a:r>
            <a:r>
              <a:rPr lang="en-US" altLang="en-US" sz="2400" dirty="0" err="1"/>
              <a:t>th</a:t>
            </a:r>
            <a:r>
              <a:rPr lang="en-US" altLang="en-US" sz="2400" dirty="0"/>
              <a:t>&gt; inside &lt;</a:t>
            </a:r>
            <a:r>
              <a:rPr lang="en-US" altLang="en-US" sz="2400" dirty="0" err="1"/>
              <a:t>thead</a:t>
            </a:r>
            <a:r>
              <a:rPr lang="en-US" altLang="en-US" sz="2400" dirty="0"/>
              <a:t>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Each can have multiple lines (&lt;</a:t>
            </a:r>
            <a:r>
              <a:rPr lang="en-US" altLang="en-US" sz="2400" dirty="0" err="1"/>
              <a:t>tr</a:t>
            </a:r>
            <a:r>
              <a:rPr lang="en-US" altLang="en-US" sz="2400" dirty="0"/>
              <a:t>&gt;)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Regular Layout Example</a:t>
            </a: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25" r="21875" b="8333"/>
          <a:stretch>
            <a:fillRect/>
          </a:stretch>
        </p:blipFill>
        <p:spPr bwMode="auto">
          <a:xfrm>
            <a:off x="1447800" y="1620839"/>
            <a:ext cx="70866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Oval 5"/>
          <p:cNvSpPr>
            <a:spLocks noChangeArrowheads="1"/>
          </p:cNvSpPr>
          <p:nvPr/>
        </p:nvSpPr>
        <p:spPr bwMode="auto">
          <a:xfrm>
            <a:off x="609600" y="3886200"/>
            <a:ext cx="8458200" cy="2971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5" name="Line 6"/>
          <p:cNvSpPr>
            <a:spLocks noChangeShapeType="1"/>
          </p:cNvSpPr>
          <p:nvPr/>
        </p:nvSpPr>
        <p:spPr bwMode="auto">
          <a:xfrm flipH="1">
            <a:off x="5257800" y="2590800"/>
            <a:ext cx="26670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5943600" y="1952625"/>
            <a:ext cx="3657600" cy="156966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 table is being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used to present this schedule information in an easy-to-read format.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59" r="23438" b="9375"/>
          <a:stretch>
            <a:fillRect/>
          </a:stretch>
        </p:blipFill>
        <p:spPr bwMode="auto">
          <a:xfrm>
            <a:off x="3581400" y="1524000"/>
            <a:ext cx="6553200" cy="508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Line 6"/>
          <p:cNvSpPr>
            <a:spLocks noChangeShapeType="1"/>
          </p:cNvSpPr>
          <p:nvPr/>
        </p:nvSpPr>
        <p:spPr bwMode="auto">
          <a:xfrm flipV="1">
            <a:off x="2895600" y="1905000"/>
            <a:ext cx="12954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Irregular Layout Example</a:t>
            </a:r>
          </a:p>
        </p:txBody>
      </p:sp>
      <p:sp>
        <p:nvSpPr>
          <p:cNvPr id="6149" name="Line 6"/>
          <p:cNvSpPr>
            <a:spLocks noChangeShapeType="1"/>
          </p:cNvSpPr>
          <p:nvPr/>
        </p:nvSpPr>
        <p:spPr bwMode="auto">
          <a:xfrm flipV="1">
            <a:off x="4038600" y="3429000"/>
            <a:ext cx="1447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Line 7"/>
          <p:cNvSpPr>
            <a:spLocks noChangeShapeType="1"/>
          </p:cNvSpPr>
          <p:nvPr/>
        </p:nvSpPr>
        <p:spPr bwMode="auto">
          <a:xfrm>
            <a:off x="4114800" y="3962400"/>
            <a:ext cx="1371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Text Box 5"/>
          <p:cNvSpPr txBox="1">
            <a:spLocks noChangeArrowheads="1"/>
          </p:cNvSpPr>
          <p:nvPr/>
        </p:nvSpPr>
        <p:spPr bwMode="auto">
          <a:xfrm>
            <a:off x="2057400" y="2971800"/>
            <a:ext cx="2438400" cy="1938992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 table is being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used to layout or arrange these text and image objects </a:t>
            </a:r>
          </a:p>
        </p:txBody>
      </p:sp>
      <p:sp>
        <p:nvSpPr>
          <p:cNvPr id="6152" name="Line 6"/>
          <p:cNvSpPr>
            <a:spLocks noChangeShapeType="1"/>
          </p:cNvSpPr>
          <p:nvPr/>
        </p:nvSpPr>
        <p:spPr bwMode="auto">
          <a:xfrm flipV="1">
            <a:off x="3352800" y="24384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HTML Table Tags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&lt;table&gt;…&lt;/table&gt;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Defines table object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&lt;</a:t>
            </a:r>
            <a:r>
              <a:rPr lang="en-US" altLang="en-US" sz="2800" dirty="0" err="1"/>
              <a:t>tr</a:t>
            </a:r>
            <a:r>
              <a:rPr lang="en-US" altLang="en-US" sz="2800" dirty="0"/>
              <a:t>&gt;…&lt;/</a:t>
            </a:r>
            <a:r>
              <a:rPr lang="en-US" altLang="en-US" sz="2800" dirty="0" err="1"/>
              <a:t>tr</a:t>
            </a:r>
            <a:r>
              <a:rPr lang="en-US" altLang="en-US" sz="2800" dirty="0"/>
              <a:t>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Defines table row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&lt;td&gt;…&lt;/td&gt;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Defines table cell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In HTML, table </a:t>
            </a:r>
            <a:r>
              <a:rPr lang="en-US" altLang="en-US" i="1" dirty="0" smtClean="0"/>
              <a:t>columns</a:t>
            </a:r>
            <a:r>
              <a:rPr lang="en-US" altLang="en-US" dirty="0" smtClean="0"/>
              <a:t> are not explicitly defined.  They are defined as a by-product of defining table cells.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Nesting Table Tags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2514600"/>
            <a:ext cx="7772400" cy="3657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   &lt;table&gt;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&lt;tr&gt;&lt;td&gt;…&lt;/td&gt;&lt;td&gt;…&lt;/td&gt;&lt;/tr&gt;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&lt;tr&gt;&lt;td&gt;…&lt;/td&gt;&lt;td&gt;…&lt;/td&gt;&lt;/tr&gt;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&lt;/table&gt;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8196" name="AutoShape 4"/>
          <p:cNvSpPr>
            <a:spLocks/>
          </p:cNvSpPr>
          <p:nvPr/>
        </p:nvSpPr>
        <p:spPr bwMode="auto">
          <a:xfrm>
            <a:off x="2547938" y="2819400"/>
            <a:ext cx="533400" cy="2971800"/>
          </a:xfrm>
          <a:prstGeom prst="leftBrace">
            <a:avLst>
              <a:gd name="adj1" fmla="val 4642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7" name="AutoShape 5"/>
          <p:cNvSpPr>
            <a:spLocks/>
          </p:cNvSpPr>
          <p:nvPr/>
        </p:nvSpPr>
        <p:spPr bwMode="auto">
          <a:xfrm rot="5400000">
            <a:off x="5829300" y="-114300"/>
            <a:ext cx="990600" cy="6248400"/>
          </a:xfrm>
          <a:prstGeom prst="leftBrace">
            <a:avLst>
              <a:gd name="adj1" fmla="val 52564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AutoShape 6"/>
          <p:cNvSpPr>
            <a:spLocks/>
          </p:cNvSpPr>
          <p:nvPr/>
        </p:nvSpPr>
        <p:spPr bwMode="auto">
          <a:xfrm rot="5400000">
            <a:off x="4953000" y="2286000"/>
            <a:ext cx="533400" cy="2209800"/>
          </a:xfrm>
          <a:prstGeom prst="leftBrace">
            <a:avLst>
              <a:gd name="adj1" fmla="val 34524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9" name="AutoShape 7"/>
          <p:cNvSpPr>
            <a:spLocks/>
          </p:cNvSpPr>
          <p:nvPr/>
        </p:nvSpPr>
        <p:spPr bwMode="auto">
          <a:xfrm rot="5400000">
            <a:off x="7162800" y="2286000"/>
            <a:ext cx="533400" cy="2209800"/>
          </a:xfrm>
          <a:prstGeom prst="leftBrace">
            <a:avLst>
              <a:gd name="adj1" fmla="val 34524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0" name="Line 9"/>
          <p:cNvSpPr>
            <a:spLocks noChangeShapeType="1"/>
          </p:cNvSpPr>
          <p:nvPr/>
        </p:nvSpPr>
        <p:spPr bwMode="auto">
          <a:xfrm flipH="1">
            <a:off x="7620000" y="24384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1" name="Line 10"/>
          <p:cNvSpPr>
            <a:spLocks noChangeShapeType="1"/>
          </p:cNvSpPr>
          <p:nvPr/>
        </p:nvSpPr>
        <p:spPr bwMode="auto">
          <a:xfrm flipH="1">
            <a:off x="5486400" y="2438400"/>
            <a:ext cx="3429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Text Box 8"/>
          <p:cNvSpPr txBox="1">
            <a:spLocks noChangeArrowheads="1"/>
          </p:cNvSpPr>
          <p:nvPr/>
        </p:nvSpPr>
        <p:spPr bwMode="auto">
          <a:xfrm>
            <a:off x="8839201" y="2133600"/>
            <a:ext cx="1558925" cy="4572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Table Cell</a:t>
            </a:r>
          </a:p>
        </p:txBody>
      </p:sp>
      <p:sp>
        <p:nvSpPr>
          <p:cNvPr id="8203" name="Text Box 12"/>
          <p:cNvSpPr txBox="1">
            <a:spLocks noChangeArrowheads="1"/>
          </p:cNvSpPr>
          <p:nvPr/>
        </p:nvSpPr>
        <p:spPr bwMode="auto">
          <a:xfrm>
            <a:off x="1600200" y="4038600"/>
            <a:ext cx="947738" cy="4572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Table</a:t>
            </a:r>
          </a:p>
        </p:txBody>
      </p:sp>
      <p:sp>
        <p:nvSpPr>
          <p:cNvPr id="8204" name="Line 13"/>
          <p:cNvSpPr>
            <a:spLocks noChangeShapeType="1"/>
          </p:cNvSpPr>
          <p:nvPr/>
        </p:nvSpPr>
        <p:spPr bwMode="auto">
          <a:xfrm>
            <a:off x="5105400" y="2133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Text Box 11"/>
          <p:cNvSpPr txBox="1">
            <a:spLocks noChangeArrowheads="1"/>
          </p:cNvSpPr>
          <p:nvPr/>
        </p:nvSpPr>
        <p:spPr bwMode="auto">
          <a:xfrm>
            <a:off x="3733801" y="1828800"/>
            <a:ext cx="1643063" cy="4572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Table Row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Regular Tables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47800" y="1371600"/>
            <a:ext cx="4800600" cy="4572000"/>
          </a:xfrm>
          <a:solidFill>
            <a:srgbClr val="FFCCCC"/>
          </a:solidFill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dirty="0"/>
              <a:t>&lt;table&gt;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dirty="0"/>
              <a:t>&lt;</a:t>
            </a:r>
            <a:r>
              <a:rPr lang="en-US" altLang="en-US" sz="1500" b="1" dirty="0" err="1"/>
              <a:t>tr</a:t>
            </a:r>
            <a:r>
              <a:rPr lang="en-US" altLang="en-US" sz="1500" b="1" dirty="0"/>
              <a:t>&gt;&lt;td&gt;1&lt;/td&gt;&lt;td&gt;2&lt;/td&gt;&lt;/</a:t>
            </a:r>
            <a:r>
              <a:rPr lang="en-US" altLang="en-US" sz="1500" b="1" dirty="0" err="1"/>
              <a:t>tr</a:t>
            </a:r>
            <a:r>
              <a:rPr lang="en-US" altLang="en-US" sz="1500" b="1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dirty="0"/>
              <a:t>&lt;</a:t>
            </a:r>
            <a:r>
              <a:rPr lang="en-US" altLang="en-US" sz="1500" b="1" dirty="0" err="1"/>
              <a:t>tr</a:t>
            </a:r>
            <a:r>
              <a:rPr lang="en-US" altLang="en-US" sz="1500" b="1" dirty="0"/>
              <a:t>&gt;&lt;td&gt;3&lt;/td&gt;&lt;td&gt;4&lt;/td&gt;&lt;/</a:t>
            </a:r>
            <a:r>
              <a:rPr lang="en-US" altLang="en-US" sz="1500" b="1" dirty="0" err="1"/>
              <a:t>tr</a:t>
            </a:r>
            <a:r>
              <a:rPr lang="en-US" altLang="en-US" sz="1500" b="1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dirty="0"/>
              <a:t>&lt;/table&gt;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dirty="0"/>
              <a:t>&lt;table&gt;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dirty="0"/>
              <a:t>&lt;</a:t>
            </a:r>
            <a:r>
              <a:rPr lang="en-US" altLang="en-US" sz="1500" b="1" dirty="0" err="1"/>
              <a:t>tr</a:t>
            </a:r>
            <a:r>
              <a:rPr lang="en-US" altLang="en-US" sz="1500" b="1" dirty="0"/>
              <a:t>&gt;&lt;td&gt;1&lt;/td&gt;&lt;td&gt;2&lt;/td&gt;&lt;/</a:t>
            </a:r>
            <a:r>
              <a:rPr lang="en-US" altLang="en-US" sz="1500" b="1" dirty="0" err="1"/>
              <a:t>tr</a:t>
            </a:r>
            <a:r>
              <a:rPr lang="en-US" altLang="en-US" sz="1500" b="1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dirty="0"/>
              <a:t>&lt;</a:t>
            </a:r>
            <a:r>
              <a:rPr lang="en-US" altLang="en-US" sz="1500" b="1" dirty="0" err="1"/>
              <a:t>tr</a:t>
            </a:r>
            <a:r>
              <a:rPr lang="en-US" altLang="en-US" sz="1500" b="1" dirty="0"/>
              <a:t>&gt;&lt;td&gt;3&lt;/td&gt;&lt;td&gt;4&lt;/td&gt;&lt;/</a:t>
            </a:r>
            <a:r>
              <a:rPr lang="en-US" altLang="en-US" sz="1500" b="1" dirty="0" err="1"/>
              <a:t>tr</a:t>
            </a:r>
            <a:r>
              <a:rPr lang="en-US" altLang="en-US" sz="1500" b="1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dirty="0"/>
              <a:t>&lt;</a:t>
            </a:r>
            <a:r>
              <a:rPr lang="en-US" altLang="en-US" sz="1500" b="1" dirty="0" err="1"/>
              <a:t>tr</a:t>
            </a:r>
            <a:r>
              <a:rPr lang="en-US" altLang="en-US" sz="1500" b="1" dirty="0"/>
              <a:t>&gt;&lt;td&gt;5&lt;/td&gt;&lt;td&gt;6&lt;/td&gt;&lt;/</a:t>
            </a:r>
            <a:r>
              <a:rPr lang="en-US" altLang="en-US" sz="1500" b="1" dirty="0" err="1"/>
              <a:t>tr</a:t>
            </a:r>
            <a:r>
              <a:rPr lang="en-US" altLang="en-US" sz="1500" b="1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dirty="0"/>
              <a:t>&lt;/table&gt;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7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dirty="0"/>
              <a:t>&lt;table&gt;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dirty="0"/>
              <a:t>&lt;</a:t>
            </a:r>
            <a:r>
              <a:rPr lang="en-US" altLang="en-US" sz="1500" b="1" dirty="0" err="1"/>
              <a:t>tr</a:t>
            </a:r>
            <a:r>
              <a:rPr lang="en-US" altLang="en-US" sz="1500" b="1" dirty="0"/>
              <a:t>&gt;&lt;td&gt;1&lt;/td&gt;&lt;td&gt;2&lt;/td&gt;&lt;td&gt;3&lt;/td&gt;&lt;/</a:t>
            </a:r>
            <a:r>
              <a:rPr lang="en-US" altLang="en-US" sz="1500" b="1" dirty="0" err="1"/>
              <a:t>tr</a:t>
            </a:r>
            <a:r>
              <a:rPr lang="en-US" altLang="en-US" sz="1500" b="1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dirty="0"/>
              <a:t>&lt;</a:t>
            </a:r>
            <a:r>
              <a:rPr lang="en-US" altLang="en-US" sz="1500" b="1" dirty="0" err="1"/>
              <a:t>tr</a:t>
            </a:r>
            <a:r>
              <a:rPr lang="en-US" altLang="en-US" sz="1500" b="1" dirty="0"/>
              <a:t>&gt;&lt;td&gt;4&lt;/td&gt;&lt;td&gt;5&lt;/td&gt;&lt;td&gt;6&lt;/td&gt;&lt;/</a:t>
            </a:r>
            <a:r>
              <a:rPr lang="en-US" altLang="en-US" sz="1500" b="1" dirty="0" err="1"/>
              <a:t>tr</a:t>
            </a:r>
            <a:r>
              <a:rPr lang="en-US" altLang="en-US" sz="1500" b="1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dirty="0"/>
              <a:t>&lt;/table&gt;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000" b="1" dirty="0"/>
          </a:p>
        </p:txBody>
      </p:sp>
      <p:pic>
        <p:nvPicPr>
          <p:cNvPr id="922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257300"/>
            <a:ext cx="914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084" y="2665771"/>
            <a:ext cx="872306" cy="17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549599"/>
            <a:ext cx="1200389" cy="1394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Table Activity</a:t>
            </a:r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Copy RegularTables.htm from Canvas to your laptop</a:t>
            </a:r>
          </a:p>
          <a:p>
            <a:r>
              <a:rPr lang="en-US" altLang="en-US" dirty="0" smtClean="0"/>
              <a:t>Add a column to one of the tables by adding &lt;td&gt;some text&lt;/td&gt; to each row</a:t>
            </a:r>
          </a:p>
          <a:p>
            <a:r>
              <a:rPr lang="en-US" altLang="en-US" dirty="0" smtClean="0"/>
              <a:t>Add a row to one of the tables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Irregular Tables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Irregular tables have cells that cross over one or more rows or columns</a:t>
            </a:r>
          </a:p>
          <a:p>
            <a:pPr eaLnBrk="1" hangingPunct="1"/>
            <a:r>
              <a:rPr lang="en-US" altLang="en-US" sz="2800"/>
              <a:t>For a cell that covers two or more columns, use &lt;td colspan="x"&gt;data&lt;/td&gt;, where x is the number of columns spanned</a:t>
            </a:r>
          </a:p>
          <a:p>
            <a:pPr eaLnBrk="1" hangingPunct="1"/>
            <a:r>
              <a:rPr lang="en-US" altLang="en-US" sz="2800"/>
              <a:t>For a cell that covers two or more rows, use &lt;td rowspan="x"&gt;data&lt;/td&gt;, where x is the number of rows spanned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acet">
  <a:themeElements>
    <a:clrScheme name="Custom 6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2E83C3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2E83C3"/>
      </a:hlink>
      <a:folHlink>
        <a:srgbClr val="2E83C3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CascadingStyleSheets</Template>
  <TotalTime>3960</TotalTime>
  <Words>1076</Words>
  <Application>Microsoft Office PowerPoint</Application>
  <PresentationFormat>Widescreen</PresentationFormat>
  <Paragraphs>153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Tahoma</vt:lpstr>
      <vt:lpstr>Times New Roman</vt:lpstr>
      <vt:lpstr>Trebuchet MS</vt:lpstr>
      <vt:lpstr>Wingdings</vt:lpstr>
      <vt:lpstr>Wingdings 3</vt:lpstr>
      <vt:lpstr>Blends</vt:lpstr>
      <vt:lpstr>Facet</vt:lpstr>
      <vt:lpstr>Tables</vt:lpstr>
      <vt:lpstr>Typical Uses of Tables</vt:lpstr>
      <vt:lpstr>Regular Layout Example</vt:lpstr>
      <vt:lpstr>Irregular Layout Example</vt:lpstr>
      <vt:lpstr>HTML Table Tags</vt:lpstr>
      <vt:lpstr>Nesting Table Tags</vt:lpstr>
      <vt:lpstr>Regular Tables</vt:lpstr>
      <vt:lpstr>Table Activity</vt:lpstr>
      <vt:lpstr>Irregular Tables</vt:lpstr>
      <vt:lpstr>Irregular Tables Using colspan</vt:lpstr>
      <vt:lpstr>Colspan Table Activity</vt:lpstr>
      <vt:lpstr>Irregular Tables Using rowspan</vt:lpstr>
      <vt:lpstr>Rowspan Table Activity</vt:lpstr>
      <vt:lpstr>Irregular Table Example with rowspan and colspan</vt:lpstr>
      <vt:lpstr>Irregular Tables with WYSIWYG Editors</vt:lpstr>
      <vt:lpstr>Irregular Layout Example</vt:lpstr>
      <vt:lpstr>Nesting Tables</vt:lpstr>
      <vt:lpstr>Nesting Tables</vt:lpstr>
      <vt:lpstr>Styles for Tables</vt:lpstr>
      <vt:lpstr>Styles for Tables</vt:lpstr>
      <vt:lpstr>Styles for Tables: vertical-align</vt:lpstr>
      <vt:lpstr>Creating Tables with CSS</vt:lpstr>
      <vt:lpstr>Advanced Table Formatting</vt:lpstr>
      <vt:lpstr>Caption (New to HTML5)</vt:lpstr>
      <vt:lpstr>Column Groups</vt:lpstr>
      <vt:lpstr>Table head, body, and foot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Information Systems and Technology</dc:title>
  <dc:creator>Babson College</dc:creator>
  <cp:lastModifiedBy>Gordon, Steven</cp:lastModifiedBy>
  <cp:revision>254</cp:revision>
  <dcterms:created xsi:type="dcterms:W3CDTF">2001-07-23T16:07:11Z</dcterms:created>
  <dcterms:modified xsi:type="dcterms:W3CDTF">2021-09-07T12:23:21Z</dcterms:modified>
</cp:coreProperties>
</file>