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5" r:id="rId4"/>
    <p:sldId id="313" r:id="rId5"/>
    <p:sldId id="314" r:id="rId6"/>
    <p:sldId id="300" r:id="rId7"/>
    <p:sldId id="293" r:id="rId8"/>
    <p:sldId id="312" r:id="rId9"/>
    <p:sldId id="3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8FFDA"/>
    <a:srgbClr val="CCFFCC"/>
    <a:srgbClr val="99FFCC"/>
    <a:srgbClr val="FFCCCC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0" autoAdjust="0"/>
  </p:normalViewPr>
  <p:slideViewPr>
    <p:cSldViewPr>
      <p:cViewPr varScale="1">
        <p:scale>
          <a:sx n="62" d="100"/>
          <a:sy n="62" d="100"/>
        </p:scale>
        <p:origin x="738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4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B708C7F-39FB-4664-957C-52555005E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98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1AD4AB8-835E-4DB0-BA8C-7C9D5367E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7AA7-C61C-4B4A-BF5B-796D806F8A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7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6AAE-92B6-4F96-B1E5-87B3D10712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6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6AAE-92B6-4F96-B1E5-87B3D10712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62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6AAE-92B6-4F96-B1E5-87B3D10712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6AAE-92B6-4F96-B1E5-87B3D10712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52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6AAE-92B6-4F96-B1E5-87B3D10712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99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1CCA-0BD6-4240-8EBF-8E2785A18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2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38E9-1D4B-4B8A-8478-14EE61C7D7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1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90C0-B2FD-4822-8DD9-0EF42BFA8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52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DE47-1D3C-49ED-9138-855ED23786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5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2B76-9CA1-48AF-85AA-F76660EBCE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8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1547-958E-4EC8-9E1E-5DACE57AE5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0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E328-161A-4171-8CD5-CF51323739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6EA0-95EB-467A-8E39-0F88291777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99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E172-4CCF-4EB9-8241-CC964C76D0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33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3041-AF72-4F1D-875E-4AFE9E20748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876AAE-92B6-4F96-B1E5-87B3D10712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1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/gordon/imageExample.htm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Working with Images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200400"/>
            <a:ext cx="6781800" cy="175260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Image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Most </a:t>
            </a:r>
            <a:r>
              <a:rPr lang="en-US" altLang="en-US" sz="2800" dirty="0"/>
              <a:t>website image files have file extensions…</a:t>
            </a:r>
          </a:p>
          <a:p>
            <a:pPr lvl="1" eaLnBrk="1" hangingPunct="1"/>
            <a:r>
              <a:rPr lang="en-US" altLang="en-US" sz="2400" dirty="0"/>
              <a:t>.jpg</a:t>
            </a:r>
          </a:p>
          <a:p>
            <a:pPr lvl="1" eaLnBrk="1" hangingPunct="1"/>
            <a:r>
              <a:rPr lang="en-US" altLang="en-US" sz="2400" dirty="0"/>
              <a:t>.gif</a:t>
            </a:r>
          </a:p>
          <a:p>
            <a:pPr lvl="1" eaLnBrk="1" hangingPunct="1"/>
            <a:r>
              <a:rPr lang="en-US" altLang="en-US" sz="2400" dirty="0"/>
              <a:t>.</a:t>
            </a:r>
            <a:r>
              <a:rPr lang="en-US" altLang="en-US" sz="2400" dirty="0" err="1"/>
              <a:t>png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Avoid using these image files…</a:t>
            </a:r>
          </a:p>
          <a:p>
            <a:pPr lvl="1" eaLnBrk="1" hangingPunct="1"/>
            <a:r>
              <a:rPr lang="en-US" altLang="en-US" sz="2400" dirty="0"/>
              <a:t>.</a:t>
            </a:r>
            <a:r>
              <a:rPr lang="en-US" altLang="en-US" sz="2400" dirty="0" smtClean="0"/>
              <a:t>bmp</a:t>
            </a:r>
          </a:p>
          <a:p>
            <a:r>
              <a:rPr lang="en-US" altLang="en-US" sz="2600" dirty="0" smtClean="0"/>
              <a:t>Always use lower case for the extension</a:t>
            </a:r>
            <a:endParaRPr lang="en-US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Image Tag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620000" cy="3810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="URL" alt="some text" /&gt;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The alt and </a:t>
            </a:r>
            <a:r>
              <a:rPr lang="en-US" altLang="en-US" dirty="0" err="1"/>
              <a:t>src</a:t>
            </a:r>
            <a:r>
              <a:rPr lang="en-US" altLang="en-US" dirty="0"/>
              <a:t> attributes are required in HTML5.  The ending slash is optional.</a:t>
            </a:r>
          </a:p>
          <a:p>
            <a:pPr eaLnBrk="1" hangingPunct="1"/>
            <a:r>
              <a:rPr lang="en-US" altLang="en-US" dirty="0" smtClean="0"/>
              <a:t>Because there is no text to surround, there is no closing tag.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2209801" y="3140075"/>
            <a:ext cx="1235075" cy="5905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rgbClr val="FF0000"/>
                </a:solidFill>
              </a:rPr>
              <a:t>Location of image</a:t>
            </a:r>
          </a:p>
        </p:txBody>
      </p: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4267200" y="2895600"/>
            <a:ext cx="2209800" cy="83099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solidFill>
                  <a:srgbClr val="FF0000"/>
                </a:solidFill>
              </a:rPr>
              <a:t>Text </a:t>
            </a:r>
            <a:r>
              <a:rPr lang="en-US" altLang="en-US" sz="1600" b="1" dirty="0">
                <a:solidFill>
                  <a:srgbClr val="FF0000"/>
                </a:solidFill>
              </a:rPr>
              <a:t>to display in browsers that don’t support images</a:t>
            </a:r>
          </a:p>
        </p:txBody>
      </p:sp>
      <p:sp>
        <p:nvSpPr>
          <p:cNvPr id="5126" name="Line 13"/>
          <p:cNvSpPr>
            <a:spLocks noChangeShapeType="1"/>
          </p:cNvSpPr>
          <p:nvPr/>
        </p:nvSpPr>
        <p:spPr bwMode="auto">
          <a:xfrm flipH="1" flipV="1">
            <a:off x="2743200" y="2146301"/>
            <a:ext cx="51619" cy="993774"/>
          </a:xfrm>
          <a:prstGeom prst="line">
            <a:avLst/>
          </a:prstGeom>
          <a:ln w="19050"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auto">
          <a:xfrm flipH="1" flipV="1">
            <a:off x="4038600" y="2057400"/>
            <a:ext cx="1247870" cy="838200"/>
          </a:xfrm>
          <a:prstGeom prst="line">
            <a:avLst/>
          </a:prstGeom>
          <a:ln w="19050"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on the 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&gt; tag 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596668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800" dirty="0" smtClean="0"/>
              <a:t> 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img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src</a:t>
            </a:r>
            <a:r>
              <a:rPr lang="en-US" altLang="en-US" sz="2800" dirty="0"/>
              <a:t>="URL" </a:t>
            </a:r>
            <a:r>
              <a:rPr lang="en-US" altLang="en-US" sz="2800" dirty="0" smtClean="0"/>
              <a:t>  alt</a:t>
            </a:r>
            <a:r>
              <a:rPr lang="en-US" altLang="en-US" sz="2800" dirty="0"/>
              <a:t>="some text" /&gt;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This is the first time we’ve seen this form, but it is common to give tags attributes to add description of how they should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Attributes always go inside the opening tag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Attribute values are always inside straight quotes, not curly quotes (“xxx”).  Don't copy from M/S Word</a:t>
            </a:r>
            <a:r>
              <a:rPr lang="en-US" alt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Where there is more than one attribute, there is a space between them.</a:t>
            </a:r>
            <a:endParaRPr lang="en-US" altLang="en-US" sz="2000" dirty="0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V="1">
            <a:off x="2971800" y="2133600"/>
            <a:ext cx="609601" cy="11049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1954212" y="3238500"/>
            <a:ext cx="1474788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Attribute Type</a:t>
            </a: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886201" y="3238500"/>
            <a:ext cx="1527175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Attribute Value</a:t>
            </a:r>
          </a:p>
        </p:txBody>
      </p:sp>
      <p:sp>
        <p:nvSpPr>
          <p:cNvPr id="7178" name="Line 13"/>
          <p:cNvSpPr>
            <a:spLocks noChangeShapeType="1"/>
          </p:cNvSpPr>
          <p:nvPr/>
        </p:nvSpPr>
        <p:spPr bwMode="auto">
          <a:xfrm flipH="1" flipV="1">
            <a:off x="2133600" y="2133600"/>
            <a:ext cx="304800" cy="11049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flipH="1" flipV="1">
            <a:off x="2895601" y="2133600"/>
            <a:ext cx="1523999" cy="11049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 flipV="1">
            <a:off x="4800600" y="2133600"/>
            <a:ext cx="76200" cy="11049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valid attributes for almost every tag.  </a:t>
            </a:r>
          </a:p>
          <a:p>
            <a:r>
              <a:rPr lang="en-US" sz="2400" dirty="0" smtClean="0"/>
              <a:t>Some attributes (called Global) can go into any opening tag (and tags like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 and &lt;</a:t>
            </a:r>
            <a:r>
              <a:rPr lang="en-US" sz="2400" dirty="0" err="1" smtClean="0"/>
              <a:t>hr</a:t>
            </a:r>
            <a:r>
              <a:rPr lang="en-US" sz="2400" dirty="0" smtClean="0"/>
              <a:t>&gt; that have no closing tag.  </a:t>
            </a:r>
          </a:p>
          <a:p>
            <a:pPr lvl="1"/>
            <a:r>
              <a:rPr lang="en-US" sz="2000" dirty="0" smtClean="0"/>
              <a:t>Example: id</a:t>
            </a:r>
          </a:p>
        </p:txBody>
      </p:sp>
    </p:spTree>
    <p:extLst>
      <p:ext uri="{BB962C8B-B14F-4D97-AF65-F5344CB8AC3E}">
        <p14:creationId xmlns:p14="http://schemas.microsoft.com/office/powerpoint/2010/main" val="354101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About the URL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6200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&lt;img src="URL" alt="some text" /&gt;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URL can be a local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Example: &lt;img src="picture.jpg" alt="picture of me" /&gt;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URL can be an external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Example &lt;img src="http://faculty.babson.edu/gordon/SGordon03.jpg" </a:t>
            </a:r>
            <a:r>
              <a:rPr lang="en-US" altLang="en-US" sz="2000"/>
              <a:t>alt="picture of me" </a:t>
            </a:r>
            <a:r>
              <a:rPr lang="en-US" altLang="en-US" sz="1800"/>
              <a:t>/&gt;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Image Size Attributes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8763000" cy="3733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Other Attributes</a:t>
            </a:r>
          </a:p>
          <a:p>
            <a:pPr lvl="1" eaLnBrk="1" hangingPunct="1"/>
            <a:r>
              <a:rPr lang="en-US" altLang="en-US" sz="2400" dirty="0" smtClean="0"/>
              <a:t>width="n"</a:t>
            </a:r>
          </a:p>
          <a:p>
            <a:pPr lvl="1" eaLnBrk="1" hangingPunct="1"/>
            <a:r>
              <a:rPr lang="en-US" altLang="en-US" sz="2400" dirty="0" smtClean="0"/>
              <a:t>height="n"</a:t>
            </a:r>
            <a:endParaRPr lang="en-US" altLang="en-US" sz="3600" dirty="0" smtClean="0"/>
          </a:p>
          <a:p>
            <a:pPr eaLnBrk="1" hangingPunct="1"/>
            <a:r>
              <a:rPr lang="en-US" altLang="en-US" sz="2800" dirty="0"/>
              <a:t>n is the number of pixels</a:t>
            </a:r>
          </a:p>
          <a:p>
            <a:pPr eaLnBrk="1" hangingPunct="1"/>
            <a:r>
              <a:rPr lang="en-US" altLang="en-US" sz="2800" dirty="0"/>
              <a:t>Example:</a:t>
            </a:r>
            <a:br>
              <a:rPr lang="en-US" altLang="en-US" sz="2800" dirty="0"/>
            </a:br>
            <a:r>
              <a:rPr lang="en-US" altLang="en-US" sz="2800" dirty="0"/>
              <a:t>&lt;</a:t>
            </a:r>
            <a:r>
              <a:rPr lang="en-US" altLang="en-US" sz="2800" dirty="0" err="1"/>
              <a:t>img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src</a:t>
            </a:r>
            <a:r>
              <a:rPr lang="en-US" altLang="en-US" sz="2800" dirty="0"/>
              <a:t>="x.jpg" alt="x" width="250" </a:t>
            </a:r>
            <a:r>
              <a:rPr lang="en-US" altLang="en-US" sz="2800" dirty="0" smtClean="0"/>
              <a:t>/&gt;</a:t>
            </a:r>
          </a:p>
          <a:p>
            <a:r>
              <a:rPr lang="en-US" altLang="en-US" sz="2800" dirty="0"/>
              <a:t>If only width or height is specified, other is calculated to keep image in proportional scale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2971800"/>
            <a:ext cx="554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wtspring13sec2/gordon/imageExample.htm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124200"/>
            <a:ext cx="515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Part 1 of today’s 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FileZillaSec2</Template>
  <TotalTime>3478</TotalTime>
  <Words>318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Tahoma</vt:lpstr>
      <vt:lpstr>Times New Roman</vt:lpstr>
      <vt:lpstr>Trebuchet MS</vt:lpstr>
      <vt:lpstr>Wingdings</vt:lpstr>
      <vt:lpstr>Wingdings 3</vt:lpstr>
      <vt:lpstr>Facet</vt:lpstr>
      <vt:lpstr>Working with Images</vt:lpstr>
      <vt:lpstr>Image Files</vt:lpstr>
      <vt:lpstr>The Image Tag</vt:lpstr>
      <vt:lpstr>More on the &lt;img&gt; tag syntax</vt:lpstr>
      <vt:lpstr>More About Attributes</vt:lpstr>
      <vt:lpstr>About the URL</vt:lpstr>
      <vt:lpstr>Image Size Attributes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Information Systems and Technology</dc:title>
  <dc:creator>Babson College</dc:creator>
  <cp:lastModifiedBy>Gordon, Steven</cp:lastModifiedBy>
  <cp:revision>209</cp:revision>
  <dcterms:created xsi:type="dcterms:W3CDTF">2001-07-23T16:07:11Z</dcterms:created>
  <dcterms:modified xsi:type="dcterms:W3CDTF">2021-01-04T02:21:50Z</dcterms:modified>
</cp:coreProperties>
</file>