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1" r:id="rId10"/>
    <p:sldId id="266" r:id="rId11"/>
    <p:sldId id="279" r:id="rId12"/>
    <p:sldId id="267" r:id="rId13"/>
    <p:sldId id="268" r:id="rId14"/>
    <p:sldId id="269" r:id="rId15"/>
    <p:sldId id="270" r:id="rId16"/>
    <p:sldId id="277" r:id="rId17"/>
    <p:sldId id="271" r:id="rId18"/>
    <p:sldId id="272" r:id="rId19"/>
    <p:sldId id="273" r:id="rId20"/>
    <p:sldId id="275" r:id="rId21"/>
    <p:sldId id="276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F9F4-75C5-4605-B509-CCEF5FA57A8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585-F21D-462A-9CEC-AED320D53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1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F9F4-75C5-4605-B509-CCEF5FA57A8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585-F21D-462A-9CEC-AED320D53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6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F9F4-75C5-4605-B509-CCEF5FA57A8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585-F21D-462A-9CEC-AED320D53F0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1635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F9F4-75C5-4605-B509-CCEF5FA57A8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585-F21D-462A-9CEC-AED320D53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04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F9F4-75C5-4605-B509-CCEF5FA57A8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585-F21D-462A-9CEC-AED320D53F0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870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F9F4-75C5-4605-B509-CCEF5FA57A8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585-F21D-462A-9CEC-AED320D53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24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F9F4-75C5-4605-B509-CCEF5FA57A8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585-F21D-462A-9CEC-AED320D53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99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F9F4-75C5-4605-B509-CCEF5FA57A8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585-F21D-462A-9CEC-AED320D53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9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F9F4-75C5-4605-B509-CCEF5FA57A8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585-F21D-462A-9CEC-AED320D53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1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F9F4-75C5-4605-B509-CCEF5FA57A8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585-F21D-462A-9CEC-AED320D53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8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F9F4-75C5-4605-B509-CCEF5FA57A8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585-F21D-462A-9CEC-AED320D53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5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F9F4-75C5-4605-B509-CCEF5FA57A8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585-F21D-462A-9CEC-AED320D53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9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F9F4-75C5-4605-B509-CCEF5FA57A8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585-F21D-462A-9CEC-AED320D53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6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F9F4-75C5-4605-B509-CCEF5FA57A8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585-F21D-462A-9CEC-AED320D53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0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F9F4-75C5-4605-B509-CCEF5FA57A8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585-F21D-462A-9CEC-AED320D53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6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585-F21D-462A-9CEC-AED320D53F0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F9F4-75C5-4605-B509-CCEF5FA57A8B}" type="datetimeFigureOut">
              <a:rPr lang="en-US" smtClean="0"/>
              <a:t>1/3/2021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8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0F9F4-75C5-4605-B509-CCEF5FA57A8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A34585-F21D-462A-9CEC-AED320D53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tspring13sec2/gordon/linkExample1.htm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tspring13sec2/gordon/linkExample2.htm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.com/sally/index.htm" TargetMode="External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8665" y="1524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Working with Links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200400"/>
            <a:ext cx="6781800" cy="1752600"/>
          </a:xfrm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640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1970239" y="2829993"/>
            <a:ext cx="5420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wtspring13sec2/gordon/linkExample1.htm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2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6951" y="3244334"/>
            <a:ext cx="4313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Do Part 2 of today’s in-class activity</a:t>
            </a:r>
          </a:p>
        </p:txBody>
      </p:sp>
    </p:spTree>
    <p:extLst>
      <p:ext uri="{BB962C8B-B14F-4D97-AF65-F5344CB8AC3E}">
        <p14:creationId xmlns:p14="http://schemas.microsoft.com/office/powerpoint/2010/main" val="4095005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Linking Within a Page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477000" y="2133600"/>
            <a:ext cx="41910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When a page is loaded into the browser window, the window is positioned at the top  of the page.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114800" y="2057400"/>
            <a:ext cx="22860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038600" y="1981200"/>
            <a:ext cx="2438400" cy="1371600"/>
          </a:xfrm>
          <a:prstGeom prst="rect">
            <a:avLst/>
          </a:prstGeom>
          <a:solidFill>
            <a:srgbClr val="99CCFF">
              <a:alpha val="50195"/>
            </a:srgbClr>
          </a:solidFill>
          <a:ln w="3810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3352800" y="2743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127877" y="2286001"/>
            <a:ext cx="1314784" cy="830997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Browser</a:t>
            </a:r>
          </a:p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Window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419600" y="3886200"/>
            <a:ext cx="1608138" cy="4572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Web Page</a:t>
            </a:r>
          </a:p>
        </p:txBody>
      </p:sp>
    </p:spTree>
    <p:extLst>
      <p:ext uri="{BB962C8B-B14F-4D97-AF65-F5344CB8AC3E}">
        <p14:creationId xmlns:p14="http://schemas.microsoft.com/office/powerpoint/2010/main" val="21052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Linking Within a Page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180860" y="4114800"/>
            <a:ext cx="4191000" cy="16764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vertical scrollbar or &lt;PageDown&gt; key may be used to bring the lower portion into view.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818660" y="2057400"/>
            <a:ext cx="22860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2056660" y="48768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831737" y="4419601"/>
            <a:ext cx="1314784" cy="830997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Browser</a:t>
            </a:r>
          </a:p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Window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742460" y="1981200"/>
            <a:ext cx="2438400" cy="1371600"/>
          </a:xfrm>
          <a:prstGeom prst="rect">
            <a:avLst/>
          </a:prstGeom>
          <a:solidFill>
            <a:srgbClr val="99CCFF">
              <a:alpha val="50195"/>
            </a:srgbClr>
          </a:solidFill>
          <a:ln w="3810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742460" y="2362200"/>
            <a:ext cx="2438400" cy="1371600"/>
          </a:xfrm>
          <a:prstGeom prst="rect">
            <a:avLst/>
          </a:prstGeom>
          <a:solidFill>
            <a:srgbClr val="99CCFF">
              <a:alpha val="50195"/>
            </a:srgbClr>
          </a:solidFill>
          <a:ln w="3810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742460" y="2895600"/>
            <a:ext cx="2438400" cy="1371600"/>
          </a:xfrm>
          <a:prstGeom prst="rect">
            <a:avLst/>
          </a:prstGeom>
          <a:solidFill>
            <a:srgbClr val="99CCFF">
              <a:alpha val="50195"/>
            </a:srgbClr>
          </a:solidFill>
          <a:ln w="3810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742460" y="3505200"/>
            <a:ext cx="2438400" cy="1371600"/>
          </a:xfrm>
          <a:prstGeom prst="rect">
            <a:avLst/>
          </a:prstGeom>
          <a:solidFill>
            <a:srgbClr val="99CCFF">
              <a:alpha val="50195"/>
            </a:srgbClr>
          </a:solidFill>
          <a:ln w="3810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2742460" y="4114800"/>
            <a:ext cx="2438400" cy="1371600"/>
          </a:xfrm>
          <a:prstGeom prst="rect">
            <a:avLst/>
          </a:prstGeom>
          <a:solidFill>
            <a:srgbClr val="99CCFF">
              <a:alpha val="50195"/>
            </a:srgbClr>
          </a:solidFill>
          <a:ln w="3810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81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Linking Within a Page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981838" y="2057400"/>
            <a:ext cx="3352800" cy="4343400"/>
          </a:xfrm>
        </p:spPr>
        <p:txBody>
          <a:bodyPr/>
          <a:lstStyle/>
          <a:p>
            <a:pPr eaLnBrk="1" hangingPunct="1"/>
            <a:r>
              <a:rPr lang="en-US" altLang="en-US" sz="2400"/>
              <a:t>Alternatively, the id attribute can be used to identify a specific tag on the page.  The link to an anchor is called an anchor link. Clicking an anchor link will cause the window to jump to the anchor.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710125" y="2057400"/>
            <a:ext cx="22860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633925" y="4114800"/>
            <a:ext cx="2438400" cy="1371600"/>
          </a:xfrm>
          <a:prstGeom prst="rect">
            <a:avLst/>
          </a:prstGeom>
          <a:solidFill>
            <a:srgbClr val="99CCFF">
              <a:alpha val="50195"/>
            </a:srgbClr>
          </a:solidFill>
          <a:ln w="3810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786325" y="2117726"/>
            <a:ext cx="1525588" cy="39687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Arial" panose="020B0604020202020204" pitchFamily="34" charset="0"/>
              </a:rPr>
              <a:t>Anchor Link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786326" y="4191001"/>
            <a:ext cx="989013" cy="39687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Arial" panose="020B0604020202020204" pitchFamily="34" charset="0"/>
              </a:rPr>
              <a:t>Anchor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509726" y="2133600"/>
            <a:ext cx="184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Click here…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525601" y="4191000"/>
            <a:ext cx="333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…to position here.</a:t>
            </a: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3100525" y="4419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262325" y="23622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8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Anchor Link Implementation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038600" y="2133600"/>
            <a:ext cx="6705600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&lt;a </a:t>
            </a:r>
            <a:r>
              <a:rPr lang="en-US" altLang="en-US" sz="2400" dirty="0" err="1"/>
              <a:t>href</a:t>
            </a:r>
            <a:r>
              <a:rPr lang="en-US" altLang="en-US" sz="2400" dirty="0"/>
              <a:t>="#anchor1"&gt; Go To More Info &lt;/a&gt;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752600" y="2057400"/>
            <a:ext cx="22860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676400" y="4114800"/>
            <a:ext cx="2438400" cy="1371600"/>
          </a:xfrm>
          <a:prstGeom prst="rect">
            <a:avLst/>
          </a:prstGeom>
          <a:solidFill>
            <a:srgbClr val="99CCFF">
              <a:alpha val="50195"/>
            </a:srgbClr>
          </a:solidFill>
          <a:ln w="3810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828800" y="2117726"/>
            <a:ext cx="1525588" cy="39687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Arial" panose="020B0604020202020204" pitchFamily="34" charset="0"/>
              </a:rPr>
              <a:t>Anchor Link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828801" y="4191001"/>
            <a:ext cx="989013" cy="39687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Arial" panose="020B0604020202020204" pitchFamily="34" charset="0"/>
              </a:rPr>
              <a:t>Anchor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4038600" y="4114800"/>
            <a:ext cx="556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 smtClean="0">
                <a:latin typeface="Arial" panose="020B0604020202020204" pitchFamily="34" charset="0"/>
              </a:rPr>
              <a:t>&lt;h2 </a:t>
            </a:r>
            <a:r>
              <a:rPr lang="en-US" altLang="en-US" dirty="0">
                <a:latin typeface="Arial" panose="020B0604020202020204" pitchFamily="34" charset="0"/>
              </a:rPr>
              <a:t>id=</a:t>
            </a:r>
            <a:r>
              <a:rPr lang="en-US" altLang="en-US" dirty="0"/>
              <a:t>"</a:t>
            </a:r>
            <a:r>
              <a:rPr lang="en-US" altLang="en-US" dirty="0">
                <a:latin typeface="Arial" panose="020B0604020202020204" pitchFamily="34" charset="0"/>
              </a:rPr>
              <a:t>anchor1</a:t>
            </a:r>
            <a:r>
              <a:rPr lang="en-US" altLang="en-US" dirty="0"/>
              <a:t>"</a:t>
            </a:r>
            <a:r>
              <a:rPr lang="en-US" altLang="en-US" dirty="0">
                <a:latin typeface="Arial" panose="020B0604020202020204" pitchFamily="34" charset="0"/>
              </a:rPr>
              <a:t>&gt; More Info </a:t>
            </a:r>
            <a:r>
              <a:rPr lang="en-US" altLang="en-US" dirty="0" smtClean="0">
                <a:latin typeface="Arial" panose="020B0604020202020204" pitchFamily="34" charset="0"/>
              </a:rPr>
              <a:t>&lt;/h2&gt;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6393" name="TextBox 8"/>
          <p:cNvSpPr txBox="1">
            <a:spLocks noChangeArrowheads="1"/>
          </p:cNvSpPr>
          <p:nvPr/>
        </p:nvSpPr>
        <p:spPr bwMode="auto">
          <a:xfrm>
            <a:off x="4876801" y="3048000"/>
            <a:ext cx="3427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00"/>
                </a:solidFill>
              </a:rPr>
              <a:t>href of anchor link starts with #</a:t>
            </a:r>
          </a:p>
        </p:txBody>
      </p:sp>
      <p:cxnSp>
        <p:nvCxnSpPr>
          <p:cNvPr id="16394" name="Straight Arrow Connector 10"/>
          <p:cNvCxnSpPr>
            <a:cxnSpLocks noChangeShapeType="1"/>
          </p:cNvCxnSpPr>
          <p:nvPr/>
        </p:nvCxnSpPr>
        <p:spPr bwMode="auto">
          <a:xfrm rot="10800000">
            <a:off x="5715000" y="2514600"/>
            <a:ext cx="2286000" cy="6096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5" name="TextBox 12"/>
          <p:cNvSpPr txBox="1">
            <a:spLocks noChangeArrowheads="1"/>
          </p:cNvSpPr>
          <p:nvPr/>
        </p:nvSpPr>
        <p:spPr bwMode="auto">
          <a:xfrm>
            <a:off x="4800600" y="4800601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00"/>
                </a:solidFill>
              </a:rPr>
              <a:t>Any tag can be an anchor.  Just give it an id that matches what comes after the # in the anchor link</a:t>
            </a:r>
          </a:p>
        </p:txBody>
      </p:sp>
    </p:spTree>
    <p:extLst>
      <p:ext uri="{BB962C8B-B14F-4D97-AF65-F5344CB8AC3E}">
        <p14:creationId xmlns:p14="http://schemas.microsoft.com/office/powerpoint/2010/main" val="316627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About the id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put an id into any tag</a:t>
            </a:r>
          </a:p>
          <a:p>
            <a:pPr lvl="1"/>
            <a:r>
              <a:rPr lang="en-US" dirty="0" smtClean="0"/>
              <a:t>Example: &lt;p id="something"&gt;</a:t>
            </a:r>
          </a:p>
          <a:p>
            <a:pPr lvl="1"/>
            <a:r>
              <a:rPr lang="en-US" dirty="0" smtClean="0"/>
              <a:t>Example: &lt;h2 id="</a:t>
            </a:r>
            <a:r>
              <a:rPr lang="en-US" dirty="0" err="1" smtClean="0"/>
              <a:t>somethingElse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The id attribute should not have any spaces in it</a:t>
            </a:r>
          </a:p>
          <a:p>
            <a:pPr lvl="1"/>
            <a:r>
              <a:rPr lang="en-US" dirty="0" smtClean="0"/>
              <a:t>Example: id="</a:t>
            </a:r>
            <a:r>
              <a:rPr lang="en-US" dirty="0" err="1" smtClean="0"/>
              <a:t>redWine</a:t>
            </a:r>
            <a:r>
              <a:rPr lang="en-US" dirty="0" smtClean="0"/>
              <a:t>" instead of id="red wine“</a:t>
            </a:r>
          </a:p>
          <a:p>
            <a:r>
              <a:rPr lang="en-US" dirty="0" smtClean="0"/>
              <a:t>You cannot use the same id more than once on a page.  Each tag having an id must have a unique id.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084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on Anchor Links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Normally, clicking on an anchor link brings the anchor to the top of the window</a:t>
            </a:r>
          </a:p>
          <a:p>
            <a:r>
              <a:rPr lang="en-US" altLang="en-US" smtClean="0"/>
              <a:t>If the anchor is low on the page, it may not come to the top because the page is scrolled down as far as it can go</a:t>
            </a:r>
          </a:p>
        </p:txBody>
      </p:sp>
    </p:spTree>
    <p:extLst>
      <p:ext uri="{BB962C8B-B14F-4D97-AF65-F5344CB8AC3E}">
        <p14:creationId xmlns:p14="http://schemas.microsoft.com/office/powerpoint/2010/main" val="29841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652334" y="1844334"/>
            <a:ext cx="22860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Linking to Anchors on Other Pages</a:t>
            </a:r>
          </a:p>
        </p:txBody>
      </p:sp>
      <p:sp>
        <p:nvSpPr>
          <p:cNvPr id="18444" name="Rectangle 12"/>
          <p:cNvSpPr>
            <a:spLocks noGrp="1" noChangeArrowheads="1"/>
          </p:cNvSpPr>
          <p:nvPr>
            <p:ph idx="1"/>
          </p:nvPr>
        </p:nvSpPr>
        <p:spPr>
          <a:xfrm>
            <a:off x="3347159" y="4358934"/>
            <a:ext cx="3352800" cy="4343400"/>
          </a:xfrm>
          <a:noFill/>
        </p:spPr>
        <p:txBody>
          <a:bodyPr/>
          <a:lstStyle/>
          <a:p>
            <a:pPr eaLnBrk="1" hangingPunct="1"/>
            <a:r>
              <a:rPr lang="en-US" altLang="en-US" sz="2400"/>
              <a:t>Anchor links may be used to jump to a specific location on another page.</a:t>
            </a:r>
            <a:r>
              <a:rPr lang="en-US" altLang="en-US" sz="2800"/>
              <a:t>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089734" y="1844334"/>
            <a:ext cx="22860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76134" y="3977934"/>
            <a:ext cx="2438400" cy="1371600"/>
          </a:xfrm>
          <a:prstGeom prst="rect">
            <a:avLst/>
          </a:prstGeom>
          <a:solidFill>
            <a:srgbClr val="99CCFF">
              <a:alpha val="50195"/>
            </a:srgbClr>
          </a:solidFill>
          <a:ln w="3810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242134" y="2530135"/>
            <a:ext cx="1525588" cy="39687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Arial" panose="020B0604020202020204" pitchFamily="34" charset="0"/>
              </a:rPr>
              <a:t>Anchor Link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6728535" y="4054135"/>
            <a:ext cx="989013" cy="39687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Arial" panose="020B0604020202020204" pitchFamily="34" charset="0"/>
              </a:rPr>
              <a:t>Anchor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242134" y="2057060"/>
            <a:ext cx="1314450" cy="39687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Arial" panose="020B0604020202020204" pitchFamily="34" charset="0"/>
              </a:rPr>
              <a:t>Page Link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576134" y="1768134"/>
            <a:ext cx="2438400" cy="1371600"/>
          </a:xfrm>
          <a:prstGeom prst="rect">
            <a:avLst/>
          </a:prstGeom>
          <a:solidFill>
            <a:srgbClr val="99CCFF">
              <a:alpha val="50195"/>
            </a:srgbClr>
          </a:solidFill>
          <a:ln w="3810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flipV="1">
            <a:off x="2613734" y="2268197"/>
            <a:ext cx="388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Freeform 11"/>
          <p:cNvSpPr>
            <a:spLocks/>
          </p:cNvSpPr>
          <p:nvPr/>
        </p:nvSpPr>
        <p:spPr bwMode="auto">
          <a:xfrm>
            <a:off x="2842334" y="2644434"/>
            <a:ext cx="3657600" cy="1562100"/>
          </a:xfrm>
          <a:custGeom>
            <a:avLst/>
            <a:gdLst>
              <a:gd name="T0" fmla="*/ 0 w 2304"/>
              <a:gd name="T1" fmla="*/ 2147483647 h 984"/>
              <a:gd name="T2" fmla="*/ 2147483647 w 2304"/>
              <a:gd name="T3" fmla="*/ 2147483647 h 984"/>
              <a:gd name="T4" fmla="*/ 2147483647 w 2304"/>
              <a:gd name="T5" fmla="*/ 2147483647 h 984"/>
              <a:gd name="T6" fmla="*/ 2147483647 w 2304"/>
              <a:gd name="T7" fmla="*/ 2147483647 h 984"/>
              <a:gd name="T8" fmla="*/ 2147483647 w 2304"/>
              <a:gd name="T9" fmla="*/ 2147483647 h 984"/>
              <a:gd name="T10" fmla="*/ 2147483647 w 2304"/>
              <a:gd name="T11" fmla="*/ 2147483647 h 984"/>
              <a:gd name="T12" fmla="*/ 2147483647 w 2304"/>
              <a:gd name="T13" fmla="*/ 2147483647 h 9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04"/>
              <a:gd name="T22" fmla="*/ 0 h 984"/>
              <a:gd name="T23" fmla="*/ 2304 w 2304"/>
              <a:gd name="T24" fmla="*/ 984 h 9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04" h="984">
                <a:moveTo>
                  <a:pt x="0" y="24"/>
                </a:moveTo>
                <a:cubicBezTo>
                  <a:pt x="148" y="12"/>
                  <a:pt x="296" y="0"/>
                  <a:pt x="432" y="24"/>
                </a:cubicBezTo>
                <a:cubicBezTo>
                  <a:pt x="568" y="48"/>
                  <a:pt x="688" y="96"/>
                  <a:pt x="816" y="168"/>
                </a:cubicBezTo>
                <a:cubicBezTo>
                  <a:pt x="944" y="240"/>
                  <a:pt x="1080" y="360"/>
                  <a:pt x="1200" y="456"/>
                </a:cubicBezTo>
                <a:cubicBezTo>
                  <a:pt x="1320" y="552"/>
                  <a:pt x="1432" y="664"/>
                  <a:pt x="1536" y="744"/>
                </a:cubicBezTo>
                <a:cubicBezTo>
                  <a:pt x="1640" y="824"/>
                  <a:pt x="1696" y="896"/>
                  <a:pt x="1824" y="936"/>
                </a:cubicBezTo>
                <a:cubicBezTo>
                  <a:pt x="1952" y="976"/>
                  <a:pt x="2128" y="980"/>
                  <a:pt x="2304" y="98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171460" y="2279343"/>
            <a:ext cx="22860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Linking to Anchors on Other Pages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08860" y="2812743"/>
            <a:ext cx="4267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095260" y="4412943"/>
            <a:ext cx="2438400" cy="1371600"/>
          </a:xfrm>
          <a:prstGeom prst="rect">
            <a:avLst/>
          </a:prstGeom>
          <a:solidFill>
            <a:srgbClr val="99CCFF">
              <a:alpha val="50195"/>
            </a:srgbClr>
          </a:solidFill>
          <a:ln w="3810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783486" y="3523944"/>
            <a:ext cx="3971925" cy="366713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latin typeface="Arial" panose="020B0604020202020204" pitchFamily="34" charset="0"/>
              </a:rPr>
              <a:t>&lt;a href=</a:t>
            </a:r>
            <a:r>
              <a:rPr lang="en-US" altLang="en-US" sz="1800">
                <a:latin typeface="Arial" panose="020B0604020202020204" pitchFamily="34" charset="0"/>
              </a:rPr>
              <a:t>"</a:t>
            </a:r>
            <a:r>
              <a:rPr lang="en-US" altLang="en-US" sz="1800" b="1">
                <a:latin typeface="Arial" panose="020B0604020202020204" pitchFamily="34" charset="0"/>
              </a:rPr>
              <a:t>attract.htm#parks</a:t>
            </a:r>
            <a:r>
              <a:rPr lang="en-US" altLang="en-US" sz="1800">
                <a:latin typeface="Arial" panose="020B0604020202020204" pitchFamily="34" charset="0"/>
              </a:rPr>
              <a:t>"</a:t>
            </a:r>
            <a:r>
              <a:rPr lang="en-US" altLang="en-US" sz="1800" b="1">
                <a:latin typeface="Arial" panose="020B0604020202020204" pitchFamily="34" charset="0"/>
              </a:rPr>
              <a:t>&gt;…&lt;/a&gt;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6439748" y="4514543"/>
            <a:ext cx="2482850" cy="369888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latin typeface="Arial" panose="020B0604020202020204" pitchFamily="34" charset="0"/>
              </a:rPr>
              <a:t>&lt;p id=</a:t>
            </a:r>
            <a:r>
              <a:rPr lang="en-US" altLang="en-US" sz="1800">
                <a:latin typeface="Arial" panose="020B0604020202020204" pitchFamily="34" charset="0"/>
              </a:rPr>
              <a:t>"</a:t>
            </a:r>
            <a:r>
              <a:rPr lang="en-US" altLang="en-US" sz="1800" b="1">
                <a:latin typeface="Arial" panose="020B0604020202020204" pitchFamily="34" charset="0"/>
              </a:rPr>
              <a:t>parks</a:t>
            </a:r>
            <a:r>
              <a:rPr lang="en-US" altLang="en-US" sz="1800">
                <a:latin typeface="Arial" panose="020B0604020202020204" pitchFamily="34" charset="0"/>
              </a:rPr>
              <a:t>"</a:t>
            </a:r>
            <a:r>
              <a:rPr lang="en-US" altLang="en-US" sz="1800" b="1">
                <a:latin typeface="Arial" panose="020B0604020202020204" pitchFamily="34" charset="0"/>
              </a:rPr>
              <a:t>&gt;…&lt;/p&gt;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83485" y="3047694"/>
            <a:ext cx="3246438" cy="366713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latin typeface="Arial" panose="020B0604020202020204" pitchFamily="34" charset="0"/>
              </a:rPr>
              <a:t>&lt;a href=</a:t>
            </a:r>
            <a:r>
              <a:rPr lang="en-US" altLang="en-US" sz="1800">
                <a:latin typeface="Arial" panose="020B0604020202020204" pitchFamily="34" charset="0"/>
              </a:rPr>
              <a:t>"</a:t>
            </a:r>
            <a:r>
              <a:rPr lang="en-US" altLang="en-US" sz="1800" b="1">
                <a:latin typeface="Arial" panose="020B0604020202020204" pitchFamily="34" charset="0"/>
              </a:rPr>
              <a:t>attract.htm</a:t>
            </a:r>
            <a:r>
              <a:rPr lang="en-US" altLang="en-US" sz="1800"/>
              <a:t>"</a:t>
            </a:r>
            <a:r>
              <a:rPr lang="en-US" altLang="en-US" sz="1800" b="1">
                <a:latin typeface="Arial" panose="020B0604020202020204" pitchFamily="34" charset="0"/>
              </a:rPr>
              <a:t>&gt;…&lt;/a&gt;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6095260" y="2203143"/>
            <a:ext cx="2438400" cy="1371600"/>
          </a:xfrm>
          <a:prstGeom prst="rect">
            <a:avLst/>
          </a:prstGeom>
          <a:solidFill>
            <a:srgbClr val="99CCFF">
              <a:alpha val="50195"/>
            </a:srgbClr>
          </a:solidFill>
          <a:ln w="3810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6" name="Freeform 10"/>
          <p:cNvSpPr>
            <a:spLocks/>
          </p:cNvSpPr>
          <p:nvPr/>
        </p:nvSpPr>
        <p:spPr bwMode="auto">
          <a:xfrm>
            <a:off x="4799861" y="3727143"/>
            <a:ext cx="1247775" cy="914400"/>
          </a:xfrm>
          <a:custGeom>
            <a:avLst/>
            <a:gdLst>
              <a:gd name="T0" fmla="*/ 0 w 2304"/>
              <a:gd name="T1" fmla="*/ 2147483647 h 984"/>
              <a:gd name="T2" fmla="*/ 2147483647 w 2304"/>
              <a:gd name="T3" fmla="*/ 2147483647 h 984"/>
              <a:gd name="T4" fmla="*/ 2147483647 w 2304"/>
              <a:gd name="T5" fmla="*/ 2147483647 h 984"/>
              <a:gd name="T6" fmla="*/ 2147483647 w 2304"/>
              <a:gd name="T7" fmla="*/ 2147483647 h 984"/>
              <a:gd name="T8" fmla="*/ 2147483647 w 2304"/>
              <a:gd name="T9" fmla="*/ 2147483647 h 984"/>
              <a:gd name="T10" fmla="*/ 2147483647 w 2304"/>
              <a:gd name="T11" fmla="*/ 2147483647 h 984"/>
              <a:gd name="T12" fmla="*/ 2147483647 w 2304"/>
              <a:gd name="T13" fmla="*/ 2147483647 h 9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04"/>
              <a:gd name="T22" fmla="*/ 0 h 984"/>
              <a:gd name="T23" fmla="*/ 2304 w 2304"/>
              <a:gd name="T24" fmla="*/ 984 h 9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04" h="984">
                <a:moveTo>
                  <a:pt x="0" y="24"/>
                </a:moveTo>
                <a:cubicBezTo>
                  <a:pt x="148" y="12"/>
                  <a:pt x="296" y="0"/>
                  <a:pt x="432" y="24"/>
                </a:cubicBezTo>
                <a:cubicBezTo>
                  <a:pt x="568" y="48"/>
                  <a:pt x="688" y="96"/>
                  <a:pt x="816" y="168"/>
                </a:cubicBezTo>
                <a:cubicBezTo>
                  <a:pt x="944" y="240"/>
                  <a:pt x="1080" y="360"/>
                  <a:pt x="1200" y="456"/>
                </a:cubicBezTo>
                <a:cubicBezTo>
                  <a:pt x="1320" y="552"/>
                  <a:pt x="1432" y="664"/>
                  <a:pt x="1536" y="744"/>
                </a:cubicBezTo>
                <a:cubicBezTo>
                  <a:pt x="1640" y="824"/>
                  <a:pt x="1696" y="896"/>
                  <a:pt x="1824" y="936"/>
                </a:cubicBezTo>
                <a:cubicBezTo>
                  <a:pt x="1952" y="976"/>
                  <a:pt x="2128" y="980"/>
                  <a:pt x="2304" y="98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6384186" y="1745943"/>
            <a:ext cx="162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attract.htm</a:t>
            </a:r>
          </a:p>
        </p:txBody>
      </p:sp>
      <p:sp>
        <p:nvSpPr>
          <p:cNvPr id="19468" name="Line 13"/>
          <p:cNvSpPr>
            <a:spLocks noChangeShapeType="1"/>
          </p:cNvSpPr>
          <p:nvPr/>
        </p:nvSpPr>
        <p:spPr bwMode="auto">
          <a:xfrm flipV="1">
            <a:off x="4190260" y="2660343"/>
            <a:ext cx="1752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Text Box 14"/>
          <p:cNvSpPr txBox="1">
            <a:spLocks noChangeArrowheads="1"/>
          </p:cNvSpPr>
          <p:nvPr/>
        </p:nvSpPr>
        <p:spPr bwMode="auto">
          <a:xfrm>
            <a:off x="1675661" y="2431743"/>
            <a:ext cx="12303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index.htm</a:t>
            </a:r>
          </a:p>
        </p:txBody>
      </p:sp>
    </p:spTree>
    <p:extLst>
      <p:ext uri="{BB962C8B-B14F-4D97-AF65-F5344CB8AC3E}">
        <p14:creationId xmlns:p14="http://schemas.microsoft.com/office/powerpoint/2010/main" val="278394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543973" y="2057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Provide a way for the user to move from page to page thru clicking actions</a:t>
            </a:r>
          </a:p>
          <a:p>
            <a:pPr eaLnBrk="1" hangingPunct="1"/>
            <a:endParaRPr lang="en-US" altLang="en-US" dirty="0" smtClean="0"/>
          </a:p>
        </p:txBody>
      </p:sp>
      <p:pic>
        <p:nvPicPr>
          <p:cNvPr id="410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337" y="3276600"/>
            <a:ext cx="34575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93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Opening Links in a New Tab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To open a link in a new browser tab, add the following attribute to the &lt;a&gt; tag: target="_blank"</a:t>
            </a:r>
          </a:p>
          <a:p>
            <a:pPr lvl="1"/>
            <a:r>
              <a:rPr lang="en-US" altLang="en-US" sz="1800" dirty="0" smtClean="0"/>
              <a:t>That's an underscore, not a space</a:t>
            </a:r>
          </a:p>
          <a:p>
            <a:r>
              <a:rPr lang="en-US" altLang="en-US" sz="2000" dirty="0" smtClean="0"/>
              <a:t>Example:</a:t>
            </a:r>
          </a:p>
          <a:p>
            <a:pPr lvl="1"/>
            <a:r>
              <a:rPr lang="en-US" altLang="en-US" sz="2400" dirty="0"/>
              <a:t>&lt;a </a:t>
            </a:r>
            <a:r>
              <a:rPr lang="en-US" altLang="en-US" sz="2400" dirty="0" err="1"/>
              <a:t>href</a:t>
            </a:r>
            <a:r>
              <a:rPr lang="en-US" altLang="en-US" sz="2400" dirty="0"/>
              <a:t>="test.htm"  target="_blank"&gt;Click here&lt;/a&gt;</a:t>
            </a:r>
          </a:p>
        </p:txBody>
      </p:sp>
    </p:spTree>
    <p:extLst>
      <p:ext uri="{BB962C8B-B14F-4D97-AF65-F5344CB8AC3E}">
        <p14:creationId xmlns:p14="http://schemas.microsoft.com/office/powerpoint/2010/main" val="100943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Link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93131" y="3393281"/>
            <a:ext cx="542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wtspring13sec2/gordon/linkExample2.htm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3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Activity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0250" y="3036094"/>
            <a:ext cx="4447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Part 3 of today’s in-class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3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Linking with the &lt;a&gt; tag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&lt;a&gt; tag syntax</a:t>
            </a:r>
            <a:br>
              <a:rPr lang="en-US" altLang="en-US" sz="2800"/>
            </a:br>
            <a:r>
              <a:rPr lang="en-US" altLang="en-US" sz="2800"/>
              <a:t/>
            </a:r>
            <a:br>
              <a:rPr lang="en-US" altLang="en-US" sz="2800"/>
            </a:br>
            <a:r>
              <a:rPr lang="en-US" altLang="en-US" sz="2800"/>
              <a:t>&lt;a href="destination"&gt;label&lt;/a&gt;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Destination: a filename or URL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Label: a link—what the user sees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21268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4282" y="57150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Link Example</a:t>
            </a:r>
          </a:p>
        </p:txBody>
      </p:sp>
      <p:pic>
        <p:nvPicPr>
          <p:cNvPr id="614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62" y="2209800"/>
            <a:ext cx="34575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861" y="3276600"/>
            <a:ext cx="568483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14"/>
          <p:cNvSpPr txBox="1">
            <a:spLocks noChangeArrowheads="1"/>
          </p:cNvSpPr>
          <p:nvPr/>
        </p:nvSpPr>
        <p:spPr bwMode="auto">
          <a:xfrm>
            <a:off x="5146473" y="2000250"/>
            <a:ext cx="2160588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2"/>
                </a:solidFill>
              </a:rPr>
              <a:t>Click on </a:t>
            </a:r>
          </a:p>
          <a:p>
            <a:pPr eaLnBrk="1" hangingPunct="1"/>
            <a:r>
              <a:rPr lang="en-US" altLang="en-US" sz="1800" dirty="0">
                <a:solidFill>
                  <a:srgbClr val="FF0000"/>
                </a:solidFill>
              </a:rPr>
              <a:t>History Information</a:t>
            </a:r>
          </a:p>
          <a:p>
            <a:pPr eaLnBrk="1" hangingPunct="1"/>
            <a:r>
              <a:rPr lang="en-US" altLang="en-US" sz="1800" dirty="0">
                <a:solidFill>
                  <a:schemeClr val="tx2"/>
                </a:solidFill>
              </a:rPr>
              <a:t>to go to page </a:t>
            </a:r>
          </a:p>
          <a:p>
            <a:pPr eaLnBrk="1" hangingPunct="1"/>
            <a:r>
              <a:rPr lang="en-US" altLang="en-US" sz="1800" dirty="0">
                <a:solidFill>
                  <a:srgbClr val="FF0000"/>
                </a:solidFill>
              </a:rPr>
              <a:t>history.htm</a:t>
            </a:r>
          </a:p>
        </p:txBody>
      </p:sp>
      <p:sp>
        <p:nvSpPr>
          <p:cNvPr id="6150" name="Line 15"/>
          <p:cNvSpPr>
            <a:spLocks noChangeShapeType="1"/>
          </p:cNvSpPr>
          <p:nvPr/>
        </p:nvSpPr>
        <p:spPr bwMode="auto">
          <a:xfrm flipH="1">
            <a:off x="1439661" y="2590800"/>
            <a:ext cx="4648200" cy="12954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1" name="Line 16"/>
          <p:cNvSpPr>
            <a:spLocks noChangeShapeType="1"/>
          </p:cNvSpPr>
          <p:nvPr/>
        </p:nvSpPr>
        <p:spPr bwMode="auto">
          <a:xfrm>
            <a:off x="6087861" y="2590800"/>
            <a:ext cx="762000" cy="23622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2" name="Line 17"/>
          <p:cNvSpPr>
            <a:spLocks noChangeShapeType="1"/>
          </p:cNvSpPr>
          <p:nvPr/>
        </p:nvSpPr>
        <p:spPr bwMode="auto">
          <a:xfrm flipH="1">
            <a:off x="4944862" y="3124200"/>
            <a:ext cx="714375" cy="18288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on the &lt;a&gt; tag syntax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2177589"/>
            <a:ext cx="8596668" cy="388077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/>
              <a:t>    </a:t>
            </a:r>
            <a:r>
              <a:rPr lang="en-US" altLang="en-US" sz="3000" dirty="0" smtClean="0"/>
              <a:t>&lt;</a:t>
            </a:r>
            <a:r>
              <a:rPr lang="en-US" altLang="en-US" sz="3000" dirty="0"/>
              <a:t>a </a:t>
            </a:r>
            <a:r>
              <a:rPr lang="en-US" altLang="en-US" sz="3000" dirty="0" err="1"/>
              <a:t>href</a:t>
            </a:r>
            <a:r>
              <a:rPr lang="en-US" altLang="en-US" sz="3000" dirty="0"/>
              <a:t>="destination"&gt;label&lt;/a&gt;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This </a:t>
            </a:r>
            <a:r>
              <a:rPr lang="en-US" altLang="en-US" sz="2400" dirty="0"/>
              <a:t>is the </a:t>
            </a:r>
            <a:r>
              <a:rPr lang="en-US" altLang="en-US" sz="2400" dirty="0" smtClean="0"/>
              <a:t>second </a:t>
            </a:r>
            <a:r>
              <a:rPr lang="en-US" altLang="en-US" sz="2400" dirty="0"/>
              <a:t>time we’ve seen this </a:t>
            </a:r>
            <a:r>
              <a:rPr lang="en-US" altLang="en-US" sz="2400" dirty="0" smtClean="0"/>
              <a:t>form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Reminder: Attributes </a:t>
            </a:r>
            <a:r>
              <a:rPr lang="en-US" altLang="en-US" sz="2400" dirty="0"/>
              <a:t>always go inside the opening </a:t>
            </a:r>
            <a:r>
              <a:rPr lang="en-US" altLang="en-US" sz="2400" dirty="0" smtClean="0"/>
              <a:t>tag</a:t>
            </a:r>
            <a:endParaRPr lang="en-US" altLang="en-US" sz="2400" dirty="0"/>
          </a:p>
        </p:txBody>
      </p:sp>
      <p:sp>
        <p:nvSpPr>
          <p:cNvPr id="7172" name="AutoShape 6"/>
          <p:cNvSpPr>
            <a:spLocks/>
          </p:cNvSpPr>
          <p:nvPr/>
        </p:nvSpPr>
        <p:spPr bwMode="auto">
          <a:xfrm rot="5400000">
            <a:off x="2881304" y="1078711"/>
            <a:ext cx="381000" cy="3581400"/>
          </a:xfrm>
          <a:prstGeom prst="rightBrace">
            <a:avLst>
              <a:gd name="adj1" fmla="val 78333"/>
              <a:gd name="adj2" fmla="val 5000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3" name="Text Box 8"/>
          <p:cNvSpPr txBox="1">
            <a:spLocks noChangeArrowheads="1"/>
          </p:cNvSpPr>
          <p:nvPr/>
        </p:nvSpPr>
        <p:spPr bwMode="auto">
          <a:xfrm>
            <a:off x="2652705" y="3059912"/>
            <a:ext cx="1343025" cy="3460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/>
              <a:t>Opening Tag</a:t>
            </a:r>
          </a:p>
        </p:txBody>
      </p:sp>
      <p:sp>
        <p:nvSpPr>
          <p:cNvPr id="7174" name="Text Box 9"/>
          <p:cNvSpPr txBox="1">
            <a:spLocks noChangeArrowheads="1"/>
          </p:cNvSpPr>
          <p:nvPr/>
        </p:nvSpPr>
        <p:spPr bwMode="auto">
          <a:xfrm>
            <a:off x="5929305" y="2983712"/>
            <a:ext cx="1236663" cy="3460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/>
              <a:t>Closing Tag</a:t>
            </a:r>
          </a:p>
        </p:txBody>
      </p:sp>
      <p:sp>
        <p:nvSpPr>
          <p:cNvPr id="7175" name="Line 10"/>
          <p:cNvSpPr>
            <a:spLocks noChangeShapeType="1"/>
          </p:cNvSpPr>
          <p:nvPr/>
        </p:nvSpPr>
        <p:spPr bwMode="auto">
          <a:xfrm flipH="1" flipV="1">
            <a:off x="6157904" y="2602711"/>
            <a:ext cx="304800" cy="3810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6" name="Text Box 11"/>
          <p:cNvSpPr txBox="1">
            <a:spLocks noChangeArrowheads="1"/>
          </p:cNvSpPr>
          <p:nvPr/>
        </p:nvSpPr>
        <p:spPr bwMode="auto">
          <a:xfrm>
            <a:off x="1585904" y="3936212"/>
            <a:ext cx="1474788" cy="3460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/>
              <a:t>Attribute Type</a:t>
            </a:r>
          </a:p>
        </p:txBody>
      </p:sp>
      <p:sp>
        <p:nvSpPr>
          <p:cNvPr id="7177" name="Text Box 12"/>
          <p:cNvSpPr txBox="1">
            <a:spLocks noChangeArrowheads="1"/>
          </p:cNvSpPr>
          <p:nvPr/>
        </p:nvSpPr>
        <p:spPr bwMode="auto">
          <a:xfrm>
            <a:off x="4405305" y="3936212"/>
            <a:ext cx="1527175" cy="3460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/>
              <a:t>Attribute Value</a:t>
            </a:r>
          </a:p>
        </p:txBody>
      </p:sp>
      <p:sp>
        <p:nvSpPr>
          <p:cNvPr id="7178" name="Line 13"/>
          <p:cNvSpPr>
            <a:spLocks noChangeShapeType="1"/>
          </p:cNvSpPr>
          <p:nvPr/>
        </p:nvSpPr>
        <p:spPr bwMode="auto">
          <a:xfrm flipV="1">
            <a:off x="2043104" y="2602711"/>
            <a:ext cx="152400" cy="12954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" name="Line 14"/>
          <p:cNvSpPr>
            <a:spLocks noChangeShapeType="1"/>
          </p:cNvSpPr>
          <p:nvPr/>
        </p:nvSpPr>
        <p:spPr bwMode="auto">
          <a:xfrm flipH="1" flipV="1">
            <a:off x="4252904" y="2602711"/>
            <a:ext cx="914400" cy="12954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9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ChangeArrowheads="1"/>
          </p:cNvSpPr>
          <p:nvPr/>
        </p:nvSpPr>
        <p:spPr bwMode="auto">
          <a:xfrm>
            <a:off x="6267790" y="4994276"/>
            <a:ext cx="2479675" cy="873125"/>
          </a:xfrm>
          <a:prstGeom prst="rect">
            <a:avLst/>
          </a:prstGeom>
          <a:solidFill>
            <a:srgbClr val="8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5" name="AutoShape 16"/>
          <p:cNvSpPr>
            <a:spLocks noChangeAspect="1" noChangeArrowheads="1" noTextEdit="1"/>
          </p:cNvSpPr>
          <p:nvPr/>
        </p:nvSpPr>
        <p:spPr bwMode="auto">
          <a:xfrm>
            <a:off x="966186" y="4818063"/>
            <a:ext cx="4244975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6" name="Rectangle 18"/>
          <p:cNvSpPr>
            <a:spLocks noChangeArrowheads="1"/>
          </p:cNvSpPr>
          <p:nvPr/>
        </p:nvSpPr>
        <p:spPr bwMode="auto">
          <a:xfrm>
            <a:off x="975065" y="4818063"/>
            <a:ext cx="4244975" cy="121761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19"/>
          <p:cNvSpPr>
            <a:spLocks noChangeArrowheads="1"/>
          </p:cNvSpPr>
          <p:nvPr/>
        </p:nvSpPr>
        <p:spPr bwMode="auto">
          <a:xfrm>
            <a:off x="989998" y="5548314"/>
            <a:ext cx="1301750" cy="4667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20"/>
          <p:cNvSpPr>
            <a:spLocks noChangeArrowheads="1"/>
          </p:cNvSpPr>
          <p:nvPr/>
        </p:nvSpPr>
        <p:spPr bwMode="auto">
          <a:xfrm>
            <a:off x="1348774" y="5595938"/>
            <a:ext cx="52899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History</a:t>
            </a:r>
            <a:endParaRPr lang="en-US" altLang="en-US"/>
          </a:p>
        </p:txBody>
      </p:sp>
      <p:sp>
        <p:nvSpPr>
          <p:cNvPr id="8199" name="Rectangle 21"/>
          <p:cNvSpPr>
            <a:spLocks noChangeArrowheads="1"/>
          </p:cNvSpPr>
          <p:nvPr/>
        </p:nvSpPr>
        <p:spPr bwMode="auto">
          <a:xfrm>
            <a:off x="1172560" y="5781675"/>
            <a:ext cx="82695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history.htm</a:t>
            </a:r>
            <a:endParaRPr lang="en-US" altLang="en-US"/>
          </a:p>
        </p:txBody>
      </p:sp>
      <p:sp>
        <p:nvSpPr>
          <p:cNvPr id="8200" name="Rectangle 22"/>
          <p:cNvSpPr>
            <a:spLocks noChangeArrowheads="1"/>
          </p:cNvSpPr>
          <p:nvPr/>
        </p:nvSpPr>
        <p:spPr bwMode="auto">
          <a:xfrm>
            <a:off x="989998" y="5548314"/>
            <a:ext cx="1301750" cy="466725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1" name="Rectangle 23"/>
          <p:cNvSpPr>
            <a:spLocks noChangeArrowheads="1"/>
          </p:cNvSpPr>
          <p:nvPr/>
        </p:nvSpPr>
        <p:spPr bwMode="auto">
          <a:xfrm>
            <a:off x="2437798" y="5548314"/>
            <a:ext cx="1301750" cy="4667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2" name="Rectangle 24"/>
          <p:cNvSpPr>
            <a:spLocks noChangeArrowheads="1"/>
          </p:cNvSpPr>
          <p:nvPr/>
        </p:nvSpPr>
        <p:spPr bwMode="auto">
          <a:xfrm>
            <a:off x="2644174" y="5595938"/>
            <a:ext cx="81111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Attractions</a:t>
            </a:r>
            <a:endParaRPr lang="en-US" altLang="en-US"/>
          </a:p>
        </p:txBody>
      </p:sp>
      <p:sp>
        <p:nvSpPr>
          <p:cNvPr id="8203" name="Rectangle 25"/>
          <p:cNvSpPr>
            <a:spLocks noChangeArrowheads="1"/>
          </p:cNvSpPr>
          <p:nvPr/>
        </p:nvSpPr>
        <p:spPr bwMode="auto">
          <a:xfrm>
            <a:off x="2644174" y="5781675"/>
            <a:ext cx="7934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attract.htm</a:t>
            </a:r>
            <a:endParaRPr lang="en-US" altLang="en-US"/>
          </a:p>
        </p:txBody>
      </p:sp>
      <p:sp>
        <p:nvSpPr>
          <p:cNvPr id="8204" name="Rectangle 26"/>
          <p:cNvSpPr>
            <a:spLocks noChangeArrowheads="1"/>
          </p:cNvSpPr>
          <p:nvPr/>
        </p:nvSpPr>
        <p:spPr bwMode="auto">
          <a:xfrm>
            <a:off x="2437798" y="5548314"/>
            <a:ext cx="1301750" cy="466725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5" name="Rectangle 27"/>
          <p:cNvSpPr>
            <a:spLocks noChangeArrowheads="1"/>
          </p:cNvSpPr>
          <p:nvPr/>
        </p:nvSpPr>
        <p:spPr bwMode="auto">
          <a:xfrm>
            <a:off x="3885598" y="5548314"/>
            <a:ext cx="1301750" cy="4667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6" name="Rectangle 28"/>
          <p:cNvSpPr>
            <a:spLocks noChangeArrowheads="1"/>
          </p:cNvSpPr>
          <p:nvPr/>
        </p:nvSpPr>
        <p:spPr bwMode="auto">
          <a:xfrm>
            <a:off x="3939573" y="5595938"/>
            <a:ext cx="10676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Demographics</a:t>
            </a:r>
            <a:endParaRPr lang="en-US" altLang="en-US"/>
          </a:p>
        </p:txBody>
      </p:sp>
      <p:sp>
        <p:nvSpPr>
          <p:cNvPr id="8207" name="Rectangle 29"/>
          <p:cNvSpPr>
            <a:spLocks noChangeArrowheads="1"/>
          </p:cNvSpPr>
          <p:nvPr/>
        </p:nvSpPr>
        <p:spPr bwMode="auto">
          <a:xfrm>
            <a:off x="3939574" y="5781675"/>
            <a:ext cx="106920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dmgrphcs.htm</a:t>
            </a:r>
            <a:endParaRPr lang="en-US" altLang="en-US"/>
          </a:p>
        </p:txBody>
      </p:sp>
      <p:sp>
        <p:nvSpPr>
          <p:cNvPr id="8208" name="Rectangle 30"/>
          <p:cNvSpPr>
            <a:spLocks noChangeArrowheads="1"/>
          </p:cNvSpPr>
          <p:nvPr/>
        </p:nvSpPr>
        <p:spPr bwMode="auto">
          <a:xfrm>
            <a:off x="3885598" y="5548314"/>
            <a:ext cx="1301750" cy="466725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9" name="Rectangle 31"/>
          <p:cNvSpPr>
            <a:spLocks noChangeArrowheads="1"/>
          </p:cNvSpPr>
          <p:nvPr/>
        </p:nvSpPr>
        <p:spPr bwMode="auto">
          <a:xfrm>
            <a:off x="2437798" y="4838701"/>
            <a:ext cx="1301750" cy="4667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0" name="Rectangle 32"/>
          <p:cNvSpPr>
            <a:spLocks noChangeArrowheads="1"/>
          </p:cNvSpPr>
          <p:nvPr/>
        </p:nvSpPr>
        <p:spPr bwMode="auto">
          <a:xfrm>
            <a:off x="2596548" y="4886325"/>
            <a:ext cx="8622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Home Town</a:t>
            </a:r>
            <a:endParaRPr lang="en-US" altLang="en-US"/>
          </a:p>
        </p:txBody>
      </p:sp>
      <p:sp>
        <p:nvSpPr>
          <p:cNvPr id="8211" name="Rectangle 33"/>
          <p:cNvSpPr>
            <a:spLocks noChangeArrowheads="1"/>
          </p:cNvSpPr>
          <p:nvPr/>
        </p:nvSpPr>
        <p:spPr bwMode="auto">
          <a:xfrm>
            <a:off x="2664467" y="5072063"/>
            <a:ext cx="72776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index.htm</a:t>
            </a:r>
            <a:endParaRPr lang="en-US" altLang="en-US"/>
          </a:p>
        </p:txBody>
      </p:sp>
      <p:sp>
        <p:nvSpPr>
          <p:cNvPr id="8212" name="Rectangle 34"/>
          <p:cNvSpPr>
            <a:spLocks noChangeArrowheads="1"/>
          </p:cNvSpPr>
          <p:nvPr/>
        </p:nvSpPr>
        <p:spPr bwMode="auto">
          <a:xfrm>
            <a:off x="2437798" y="4838701"/>
            <a:ext cx="1301750" cy="466725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 Types</a:t>
            </a:r>
          </a:p>
        </p:txBody>
      </p:sp>
      <p:sp>
        <p:nvSpPr>
          <p:cNvPr id="8214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Internal Link</a:t>
            </a:r>
          </a:p>
          <a:p>
            <a:pPr lvl="1" eaLnBrk="1" hangingPunct="1"/>
            <a:r>
              <a:rPr lang="en-US" altLang="en-US" smtClean="0"/>
              <a:t>A link to another page of the same website</a:t>
            </a:r>
          </a:p>
          <a:p>
            <a:pPr eaLnBrk="1" hangingPunct="1"/>
            <a:r>
              <a:rPr lang="en-US" altLang="en-US" smtClean="0"/>
              <a:t>External Link</a:t>
            </a:r>
          </a:p>
          <a:p>
            <a:pPr lvl="1" eaLnBrk="1" hangingPunct="1"/>
            <a:r>
              <a:rPr lang="en-US" altLang="en-US" smtClean="0"/>
              <a:t>A link to a page of a different website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8215" name="Line 11"/>
          <p:cNvSpPr>
            <a:spLocks noChangeShapeType="1"/>
          </p:cNvSpPr>
          <p:nvPr/>
        </p:nvSpPr>
        <p:spPr bwMode="auto">
          <a:xfrm>
            <a:off x="4429957" y="1933112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6" name="Line 12"/>
          <p:cNvSpPr>
            <a:spLocks noChangeShapeType="1"/>
          </p:cNvSpPr>
          <p:nvPr/>
        </p:nvSpPr>
        <p:spPr bwMode="auto">
          <a:xfrm>
            <a:off x="4442534" y="2760215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7" name="Line 5"/>
          <p:cNvSpPr>
            <a:spLocks noChangeShapeType="1"/>
          </p:cNvSpPr>
          <p:nvPr/>
        </p:nvSpPr>
        <p:spPr bwMode="auto">
          <a:xfrm flipH="1">
            <a:off x="1907574" y="5157788"/>
            <a:ext cx="541337" cy="31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8" name="Line 6"/>
          <p:cNvSpPr>
            <a:spLocks noChangeShapeType="1"/>
          </p:cNvSpPr>
          <p:nvPr/>
        </p:nvSpPr>
        <p:spPr bwMode="auto">
          <a:xfrm>
            <a:off x="3853848" y="5157788"/>
            <a:ext cx="601662" cy="31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9" name="Line 7"/>
          <p:cNvSpPr>
            <a:spLocks noChangeShapeType="1"/>
          </p:cNvSpPr>
          <p:nvPr/>
        </p:nvSpPr>
        <p:spPr bwMode="auto">
          <a:xfrm>
            <a:off x="3163285" y="5256213"/>
            <a:ext cx="1588" cy="31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0" name="Text Box 9"/>
          <p:cNvSpPr txBox="1">
            <a:spLocks noChangeArrowheads="1"/>
          </p:cNvSpPr>
          <p:nvPr/>
        </p:nvSpPr>
        <p:spPr bwMode="auto">
          <a:xfrm>
            <a:off x="1432264" y="4191000"/>
            <a:ext cx="3505200" cy="457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My Home Town Website</a:t>
            </a:r>
          </a:p>
        </p:txBody>
      </p:sp>
      <p:sp>
        <p:nvSpPr>
          <p:cNvPr id="8221" name="Text Box 10"/>
          <p:cNvSpPr txBox="1">
            <a:spLocks noChangeArrowheads="1"/>
          </p:cNvSpPr>
          <p:nvPr/>
        </p:nvSpPr>
        <p:spPr bwMode="auto">
          <a:xfrm>
            <a:off x="6690064" y="4191000"/>
            <a:ext cx="1631950" cy="641350"/>
          </a:xfrm>
          <a:prstGeom prst="rect">
            <a:avLst/>
          </a:prstGeom>
          <a:solidFill>
            <a:srgbClr val="8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Sally’s Home 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Town Website</a:t>
            </a:r>
          </a:p>
        </p:txBody>
      </p:sp>
      <p:sp>
        <p:nvSpPr>
          <p:cNvPr id="8222" name="Line 13"/>
          <p:cNvSpPr>
            <a:spLocks noChangeShapeType="1"/>
          </p:cNvSpPr>
          <p:nvPr/>
        </p:nvSpPr>
        <p:spPr bwMode="auto">
          <a:xfrm>
            <a:off x="3988140" y="5103814"/>
            <a:ext cx="2828925" cy="158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" name="AutoShape 35"/>
          <p:cNvSpPr>
            <a:spLocks noChangeAspect="1" noChangeArrowheads="1" noTextEdit="1"/>
          </p:cNvSpPr>
          <p:nvPr/>
        </p:nvSpPr>
        <p:spPr bwMode="auto">
          <a:xfrm>
            <a:off x="6258911" y="4994276"/>
            <a:ext cx="2479675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4" name="Line 38"/>
          <p:cNvSpPr>
            <a:spLocks noChangeShapeType="1"/>
          </p:cNvSpPr>
          <p:nvPr/>
        </p:nvSpPr>
        <p:spPr bwMode="auto">
          <a:xfrm>
            <a:off x="7498749" y="5343526"/>
            <a:ext cx="1587" cy="873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5" name="Line 39"/>
          <p:cNvSpPr>
            <a:spLocks noChangeShapeType="1"/>
          </p:cNvSpPr>
          <p:nvPr/>
        </p:nvSpPr>
        <p:spPr bwMode="auto">
          <a:xfrm>
            <a:off x="6652610" y="5430838"/>
            <a:ext cx="1588" cy="873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6" name="Line 40"/>
          <p:cNvSpPr>
            <a:spLocks noChangeShapeType="1"/>
          </p:cNvSpPr>
          <p:nvPr/>
        </p:nvSpPr>
        <p:spPr bwMode="auto">
          <a:xfrm>
            <a:off x="7498749" y="5430838"/>
            <a:ext cx="1587" cy="873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7" name="Line 41"/>
          <p:cNvSpPr>
            <a:spLocks noChangeShapeType="1"/>
          </p:cNvSpPr>
          <p:nvPr/>
        </p:nvSpPr>
        <p:spPr bwMode="auto">
          <a:xfrm>
            <a:off x="8344885" y="5430838"/>
            <a:ext cx="1588" cy="873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8" name="Line 42"/>
          <p:cNvSpPr>
            <a:spLocks noChangeShapeType="1"/>
          </p:cNvSpPr>
          <p:nvPr/>
        </p:nvSpPr>
        <p:spPr bwMode="auto">
          <a:xfrm>
            <a:off x="6652610" y="5430839"/>
            <a:ext cx="8461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9" name="Line 43"/>
          <p:cNvSpPr>
            <a:spLocks noChangeShapeType="1"/>
          </p:cNvSpPr>
          <p:nvPr/>
        </p:nvSpPr>
        <p:spPr bwMode="auto">
          <a:xfrm>
            <a:off x="7498749" y="5430839"/>
            <a:ext cx="84613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0" name="Rectangle 44"/>
          <p:cNvSpPr>
            <a:spLocks noChangeArrowheads="1"/>
          </p:cNvSpPr>
          <p:nvPr/>
        </p:nvSpPr>
        <p:spPr bwMode="auto">
          <a:xfrm>
            <a:off x="6273198" y="5518151"/>
            <a:ext cx="760412" cy="3333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1" name="Rectangle 45"/>
          <p:cNvSpPr>
            <a:spLocks noChangeArrowheads="1"/>
          </p:cNvSpPr>
          <p:nvPr/>
        </p:nvSpPr>
        <p:spPr bwMode="auto">
          <a:xfrm>
            <a:off x="6482748" y="5553076"/>
            <a:ext cx="35426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800" b="1">
                <a:solidFill>
                  <a:srgbClr val="000000"/>
                </a:solidFill>
                <a:latin typeface="Arial" panose="020B0604020202020204" pitchFamily="34" charset="0"/>
              </a:rPr>
              <a:t>History</a:t>
            </a:r>
            <a:endParaRPr lang="en-US" altLang="en-US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6379560" y="5684839"/>
            <a:ext cx="55403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800" b="1">
                <a:solidFill>
                  <a:srgbClr val="000000"/>
                </a:solidFill>
                <a:latin typeface="Arial" panose="020B0604020202020204" pitchFamily="34" charset="0"/>
              </a:rPr>
              <a:t>history.htm</a:t>
            </a:r>
            <a:endParaRPr lang="en-US" altLang="en-US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6273198" y="5518151"/>
            <a:ext cx="760412" cy="333375"/>
          </a:xfrm>
          <a:prstGeom prst="rect">
            <a:avLst/>
          </a:prstGeom>
          <a:noFill/>
          <a:ln w="6350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7119336" y="5518151"/>
            <a:ext cx="758825" cy="3333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7239986" y="5553075"/>
            <a:ext cx="53657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800" b="1">
                <a:solidFill>
                  <a:srgbClr val="000000"/>
                </a:solidFill>
                <a:latin typeface="Arial" panose="020B0604020202020204" pitchFamily="34" charset="0"/>
              </a:rPr>
              <a:t>Attractions</a:t>
            </a:r>
            <a:endParaRPr lang="en-US" altLang="en-US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7239986" y="5684839"/>
            <a:ext cx="525463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800" b="1">
                <a:solidFill>
                  <a:srgbClr val="000000"/>
                </a:solidFill>
                <a:latin typeface="Arial" panose="020B0604020202020204" pitchFamily="34" charset="0"/>
              </a:rPr>
              <a:t>attract.htm</a:t>
            </a:r>
            <a:endParaRPr lang="en-US" altLang="en-US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7119336" y="5518151"/>
            <a:ext cx="758825" cy="333375"/>
          </a:xfrm>
          <a:prstGeom prst="rect">
            <a:avLst/>
          </a:prstGeom>
          <a:noFill/>
          <a:ln w="6350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7963886" y="5518151"/>
            <a:ext cx="760413" cy="3333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7995636" y="5553075"/>
            <a:ext cx="7080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800" b="1">
                <a:solidFill>
                  <a:srgbClr val="000000"/>
                </a:solidFill>
                <a:latin typeface="Arial" panose="020B0604020202020204" pitchFamily="34" charset="0"/>
              </a:rPr>
              <a:t>Demographics</a:t>
            </a:r>
            <a:endParaRPr lang="en-US" altLang="en-US"/>
          </a:p>
        </p:txBody>
      </p:sp>
      <p:sp>
        <p:nvSpPr>
          <p:cNvPr id="8240" name="Rectangle 54"/>
          <p:cNvSpPr>
            <a:spLocks noChangeArrowheads="1"/>
          </p:cNvSpPr>
          <p:nvPr/>
        </p:nvSpPr>
        <p:spPr bwMode="auto">
          <a:xfrm>
            <a:off x="7995635" y="5684839"/>
            <a:ext cx="70643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800" b="1">
                <a:solidFill>
                  <a:srgbClr val="000000"/>
                </a:solidFill>
                <a:latin typeface="Arial" panose="020B0604020202020204" pitchFamily="34" charset="0"/>
              </a:rPr>
              <a:t>dmgrphcs.htm</a:t>
            </a:r>
            <a:endParaRPr lang="en-US" altLang="en-US"/>
          </a:p>
        </p:txBody>
      </p:sp>
      <p:sp>
        <p:nvSpPr>
          <p:cNvPr id="8241" name="Rectangle 55"/>
          <p:cNvSpPr>
            <a:spLocks noChangeArrowheads="1"/>
          </p:cNvSpPr>
          <p:nvPr/>
        </p:nvSpPr>
        <p:spPr bwMode="auto">
          <a:xfrm>
            <a:off x="7963886" y="5518151"/>
            <a:ext cx="760413" cy="333375"/>
          </a:xfrm>
          <a:prstGeom prst="rect">
            <a:avLst/>
          </a:prstGeom>
          <a:noFill/>
          <a:ln w="6350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42" name="Rectangle 56"/>
          <p:cNvSpPr>
            <a:spLocks noChangeArrowheads="1"/>
          </p:cNvSpPr>
          <p:nvPr/>
        </p:nvSpPr>
        <p:spPr bwMode="auto">
          <a:xfrm>
            <a:off x="7119336" y="5010151"/>
            <a:ext cx="758825" cy="3333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43" name="Rectangle 57"/>
          <p:cNvSpPr>
            <a:spLocks noChangeArrowheads="1"/>
          </p:cNvSpPr>
          <p:nvPr/>
        </p:nvSpPr>
        <p:spPr bwMode="auto">
          <a:xfrm>
            <a:off x="7211411" y="5043489"/>
            <a:ext cx="576263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800" b="1">
                <a:solidFill>
                  <a:srgbClr val="000000"/>
                </a:solidFill>
                <a:latin typeface="Arial" panose="020B0604020202020204" pitchFamily="34" charset="0"/>
              </a:rPr>
              <a:t>Home Town</a:t>
            </a:r>
            <a:endParaRPr lang="en-US" altLang="en-US"/>
          </a:p>
        </p:txBody>
      </p:sp>
      <p:sp>
        <p:nvSpPr>
          <p:cNvPr id="8244" name="Rectangle 58"/>
          <p:cNvSpPr>
            <a:spLocks noChangeArrowheads="1"/>
          </p:cNvSpPr>
          <p:nvPr/>
        </p:nvSpPr>
        <p:spPr bwMode="auto">
          <a:xfrm>
            <a:off x="7257448" y="5176839"/>
            <a:ext cx="48571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800" b="1">
                <a:solidFill>
                  <a:srgbClr val="000000"/>
                </a:solidFill>
                <a:latin typeface="Arial" panose="020B0604020202020204" pitchFamily="34" charset="0"/>
              </a:rPr>
              <a:t>index.htm</a:t>
            </a:r>
            <a:endParaRPr lang="en-US" altLang="en-US"/>
          </a:p>
        </p:txBody>
      </p:sp>
      <p:sp>
        <p:nvSpPr>
          <p:cNvPr id="8245" name="Rectangle 59"/>
          <p:cNvSpPr>
            <a:spLocks noChangeArrowheads="1"/>
          </p:cNvSpPr>
          <p:nvPr/>
        </p:nvSpPr>
        <p:spPr bwMode="auto">
          <a:xfrm>
            <a:off x="7119336" y="5010151"/>
            <a:ext cx="758825" cy="333375"/>
          </a:xfrm>
          <a:prstGeom prst="rect">
            <a:avLst/>
          </a:prstGeom>
          <a:noFill/>
          <a:ln w="6350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03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 Types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057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Internal Link</a:t>
            </a:r>
          </a:p>
          <a:p>
            <a:pPr lvl="1" eaLnBrk="1" hangingPunct="1"/>
            <a:r>
              <a:rPr lang="en-US" altLang="en-US" sz="2000" dirty="0" smtClean="0"/>
              <a:t>e.g., history.htm</a:t>
            </a:r>
          </a:p>
          <a:p>
            <a:pPr lvl="2" eaLnBrk="1" hangingPunct="1"/>
            <a:r>
              <a:rPr lang="en-US" altLang="en-US" sz="1800" dirty="0" smtClean="0"/>
              <a:t>Notice absence of </a:t>
            </a:r>
            <a:r>
              <a:rPr lang="en-US" altLang="en-US" sz="1800" dirty="0" smtClean="0">
                <a:hlinkClick r:id="rId2" invalidUrl="http:///"/>
              </a:rPr>
              <a:t>http://</a:t>
            </a:r>
            <a:endParaRPr lang="en-US" altLang="en-US" sz="1800" dirty="0" smtClean="0"/>
          </a:p>
          <a:p>
            <a:pPr eaLnBrk="1" hangingPunct="1"/>
            <a:r>
              <a:rPr lang="en-US" altLang="en-US" sz="2400" dirty="0" smtClean="0"/>
              <a:t>External Link</a:t>
            </a:r>
          </a:p>
          <a:p>
            <a:pPr lvl="1" eaLnBrk="1" hangingPunct="1"/>
            <a:r>
              <a:rPr lang="en-US" altLang="en-US" sz="2000" dirty="0" smtClean="0"/>
              <a:t>e.g., </a:t>
            </a:r>
            <a:r>
              <a:rPr lang="en-US" altLang="en-US" sz="2000" dirty="0" smtClean="0">
                <a:hlinkClick r:id="rId3"/>
              </a:rPr>
              <a:t>http://www.site.com/sally/index.htm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This is called an "absolute URL"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8186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on Internal Links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2800"/>
              <a:t>In most cases, all files are in same folder </a:t>
            </a:r>
          </a:p>
          <a:p>
            <a:pPr lvl="1"/>
            <a:r>
              <a:rPr lang="en-US" altLang="en-US" sz="2000"/>
              <a:t>&lt;a href="history.htm"&gt;History page&lt;/a&gt;</a:t>
            </a:r>
          </a:p>
          <a:p>
            <a:pPr lvl="1"/>
            <a:r>
              <a:rPr lang="en-US" altLang="en-US" sz="2000"/>
              <a:t>Implies history.htm is in same folder as the current page</a:t>
            </a:r>
          </a:p>
          <a:p>
            <a:r>
              <a:rPr lang="en-US" altLang="en-US" sz="2800"/>
              <a:t>You can specify a file in a subfolder</a:t>
            </a:r>
          </a:p>
          <a:p>
            <a:pPr lvl="1"/>
            <a:r>
              <a:rPr lang="en-US" altLang="en-US" sz="2000"/>
              <a:t>&lt;a href="stories/story1.htm"&gt;First story&lt;/a&gt;</a:t>
            </a:r>
          </a:p>
          <a:p>
            <a:pPr lvl="1"/>
            <a:r>
              <a:rPr lang="en-US" altLang="en-US" sz="2000"/>
              <a:t>Story1.htm is in the stories subfolder</a:t>
            </a:r>
          </a:p>
          <a:p>
            <a:r>
              <a:rPr lang="en-US" altLang="en-US" sz="2800"/>
              <a:t>Or a file in the parent folder</a:t>
            </a:r>
          </a:p>
          <a:p>
            <a:pPr lvl="1"/>
            <a:r>
              <a:rPr lang="en-US" altLang="en-US" sz="2000"/>
              <a:t>&lt;a href="../up.htm"&gt;Click here&lt;/a&gt;</a:t>
            </a:r>
          </a:p>
          <a:p>
            <a:r>
              <a:rPr lang="en-US" altLang="en-US" sz="2800"/>
              <a:t>DO NOT use a full pathname</a:t>
            </a:r>
          </a:p>
          <a:p>
            <a:pPr lvl="1"/>
            <a:r>
              <a:rPr lang="en-US" altLang="en-US" sz="2000"/>
              <a:t>BAD:&lt;a href="C:My Documents/mis/test.htm&gt;test file&lt;/a&gt;</a:t>
            </a:r>
          </a:p>
          <a:p>
            <a:pPr lvl="1"/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5743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Images as Links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676400"/>
            <a:ext cx="8686800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Nest the IMG tag as the label inside &lt;a&gt;…&lt;/a&gt;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 b="30208"/>
          <a:stretch>
            <a:fillRect/>
          </a:stretch>
        </p:blipFill>
        <p:spPr bwMode="auto">
          <a:xfrm>
            <a:off x="762000" y="2209800"/>
            <a:ext cx="300196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057399" y="3482976"/>
            <a:ext cx="7467600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Arial" panose="020B0604020202020204" pitchFamily="34" charset="0"/>
              </a:rPr>
              <a:t>       		Examples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Arial" panose="020B0604020202020204" pitchFamily="34" charset="0"/>
              </a:rPr>
              <a:t>&lt;a </a:t>
            </a:r>
            <a:r>
              <a:rPr lang="en-US" altLang="en-US" sz="1800" dirty="0" err="1">
                <a:latin typeface="Arial" panose="020B0604020202020204" pitchFamily="34" charset="0"/>
              </a:rPr>
              <a:t>href</a:t>
            </a:r>
            <a:r>
              <a:rPr lang="en-US" altLang="en-US" sz="1800" dirty="0">
                <a:latin typeface="Arial" panose="020B0604020202020204" pitchFamily="34" charset="0"/>
              </a:rPr>
              <a:t>="history.htm"&gt;&lt;</a:t>
            </a:r>
            <a:r>
              <a:rPr lang="en-US" altLang="en-US" sz="1800" dirty="0" err="1">
                <a:latin typeface="Arial" panose="020B0604020202020204" pitchFamily="34" charset="0"/>
              </a:rPr>
              <a:t>img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src</a:t>
            </a:r>
            <a:r>
              <a:rPr lang="en-US" altLang="en-US" sz="1800" dirty="0">
                <a:latin typeface="Arial" panose="020B0604020202020204" pitchFamily="34" charset="0"/>
              </a:rPr>
              <a:t>="library.jpg" alt="history" /&gt;&lt;/a&gt;</a:t>
            </a:r>
          </a:p>
          <a:p>
            <a:pPr lvl="1" eaLnBrk="1" hangingPunct="1">
              <a:spcBef>
                <a:spcPct val="50000"/>
              </a:spcBef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Arial" panose="020B0604020202020204" pitchFamily="34" charset="0"/>
              </a:rPr>
              <a:t>&lt; a </a:t>
            </a:r>
            <a:r>
              <a:rPr lang="en-US" altLang="en-US" sz="1800" dirty="0" err="1">
                <a:latin typeface="Arial" panose="020B0604020202020204" pitchFamily="34" charset="0"/>
              </a:rPr>
              <a:t>href</a:t>
            </a:r>
            <a:r>
              <a:rPr lang="en-US" altLang="en-US" sz="1800" dirty="0">
                <a:latin typeface="Arial" panose="020B0604020202020204" pitchFamily="34" charset="0"/>
              </a:rPr>
              <a:t>="attract.htm"&gt;&lt;</a:t>
            </a:r>
            <a:r>
              <a:rPr lang="en-US" altLang="en-US" sz="1800" dirty="0" err="1">
                <a:latin typeface="Arial" panose="020B0604020202020204" pitchFamily="34" charset="0"/>
              </a:rPr>
              <a:t>img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src</a:t>
            </a:r>
            <a:r>
              <a:rPr lang="en-US" altLang="en-US" sz="1800" dirty="0">
                <a:latin typeface="Arial" panose="020B0604020202020204" pitchFamily="34" charset="0"/>
              </a:rPr>
              <a:t>="fwheel.jpg“ alt="attract" /&gt;&lt;/a&gt;</a:t>
            </a:r>
          </a:p>
          <a:p>
            <a:pPr lvl="1" eaLnBrk="1" hangingPunct="1">
              <a:spcBef>
                <a:spcPct val="50000"/>
              </a:spcBef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Arial" panose="020B0604020202020204" pitchFamily="34" charset="0"/>
              </a:rPr>
              <a:t>&lt;a </a:t>
            </a:r>
            <a:r>
              <a:rPr lang="en-US" altLang="en-US" sz="1800" dirty="0" err="1">
                <a:latin typeface="Arial" panose="020B0604020202020204" pitchFamily="34" charset="0"/>
              </a:rPr>
              <a:t>href</a:t>
            </a:r>
            <a:r>
              <a:rPr lang="en-US" altLang="en-US" sz="1800" dirty="0">
                <a:latin typeface="Arial" panose="020B0604020202020204" pitchFamily="34" charset="0"/>
              </a:rPr>
              <a:t>="dmgrphc.htm"&gt;&lt;</a:t>
            </a:r>
            <a:r>
              <a:rPr lang="en-US" altLang="en-US" sz="1800" dirty="0" err="1">
                <a:latin typeface="Arial" panose="020B0604020202020204" pitchFamily="34" charset="0"/>
              </a:rPr>
              <a:t>img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src</a:t>
            </a:r>
            <a:r>
              <a:rPr lang="en-US" altLang="en-US" sz="1800" dirty="0">
                <a:latin typeface="Arial" panose="020B0604020202020204" pitchFamily="34" charset="0"/>
              </a:rPr>
              <a:t>="number.jpg“ alt="</a:t>
            </a:r>
            <a:r>
              <a:rPr lang="en-US" altLang="en-US" sz="1800" dirty="0" err="1">
                <a:latin typeface="Arial" panose="020B0604020202020204" pitchFamily="34" charset="0"/>
              </a:rPr>
              <a:t>demog</a:t>
            </a:r>
            <a:r>
              <a:rPr lang="en-US" altLang="en-US" sz="1800" dirty="0">
                <a:latin typeface="Arial" panose="020B0604020202020204" pitchFamily="34" charset="0"/>
              </a:rPr>
              <a:t>" /&gt;&lt;/a&gt;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4800598" y="4267200"/>
            <a:ext cx="3733801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 flipH="1">
            <a:off x="7238999" y="3429000"/>
            <a:ext cx="304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6858000" y="2784476"/>
            <a:ext cx="1997075" cy="830997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Nested IMG Tag</a:t>
            </a:r>
          </a:p>
        </p:txBody>
      </p:sp>
    </p:spTree>
    <p:extLst>
      <p:ext uri="{BB962C8B-B14F-4D97-AF65-F5344CB8AC3E}">
        <p14:creationId xmlns:p14="http://schemas.microsoft.com/office/powerpoint/2010/main" val="89335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6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2E83C3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2E83C3"/>
      </a:hlink>
      <a:folHlink>
        <a:srgbClr val="2E83C3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Hash Chains and Merkle Trees</Template>
  <TotalTime>82</TotalTime>
  <Words>716</Words>
  <Application>Microsoft Office PowerPoint</Application>
  <PresentationFormat>Widescreen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Tahoma</vt:lpstr>
      <vt:lpstr>Times New Roman</vt:lpstr>
      <vt:lpstr>Trebuchet MS</vt:lpstr>
      <vt:lpstr>Wingdings</vt:lpstr>
      <vt:lpstr>Wingdings 3</vt:lpstr>
      <vt:lpstr>Facet</vt:lpstr>
      <vt:lpstr>Working with Links</vt:lpstr>
      <vt:lpstr>Links</vt:lpstr>
      <vt:lpstr>Linking with the &lt;a&gt; tag</vt:lpstr>
      <vt:lpstr>Link Example</vt:lpstr>
      <vt:lpstr>More on the &lt;a&gt; tag syntax</vt:lpstr>
      <vt:lpstr>Link Types</vt:lpstr>
      <vt:lpstr>Link Types</vt:lpstr>
      <vt:lpstr>More on Internal Links</vt:lpstr>
      <vt:lpstr>Using Images as Links</vt:lpstr>
      <vt:lpstr>Example</vt:lpstr>
      <vt:lpstr>Time Out</vt:lpstr>
      <vt:lpstr>Linking Within a Page</vt:lpstr>
      <vt:lpstr>Linking Within a Page</vt:lpstr>
      <vt:lpstr>Linking Within a Page</vt:lpstr>
      <vt:lpstr>Anchor Link Implementation</vt:lpstr>
      <vt:lpstr>A Note About the id Attribute</vt:lpstr>
      <vt:lpstr>More on Anchor Links</vt:lpstr>
      <vt:lpstr>Linking to Anchors on Other Pages</vt:lpstr>
      <vt:lpstr>Linking to Anchors on Other Pages</vt:lpstr>
      <vt:lpstr>Opening Links in a New Tab</vt:lpstr>
      <vt:lpstr>Link Example</vt:lpstr>
      <vt:lpstr>In-Class Activity</vt:lpstr>
    </vt:vector>
  </TitlesOfParts>
  <Company>Babson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Links</dc:title>
  <dc:creator>Windows User</dc:creator>
  <cp:lastModifiedBy>Gordon, Steven</cp:lastModifiedBy>
  <cp:revision>12</cp:revision>
  <dcterms:created xsi:type="dcterms:W3CDTF">2015-12-30T18:45:47Z</dcterms:created>
  <dcterms:modified xsi:type="dcterms:W3CDTF">2021-01-04T02:43:18Z</dcterms:modified>
</cp:coreProperties>
</file>