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0"/>
  </p:notesMasterIdLst>
  <p:sldIdLst>
    <p:sldId id="256" r:id="rId2"/>
    <p:sldId id="257" r:id="rId3"/>
    <p:sldId id="266" r:id="rId4"/>
    <p:sldId id="267" r:id="rId5"/>
    <p:sldId id="324" r:id="rId6"/>
    <p:sldId id="325" r:id="rId7"/>
    <p:sldId id="326" r:id="rId8"/>
    <p:sldId id="271" r:id="rId9"/>
    <p:sldId id="261" r:id="rId10"/>
    <p:sldId id="272" r:id="rId11"/>
    <p:sldId id="294" r:id="rId12"/>
    <p:sldId id="295" r:id="rId13"/>
    <p:sldId id="296" r:id="rId14"/>
    <p:sldId id="346" r:id="rId15"/>
    <p:sldId id="297" r:id="rId16"/>
    <p:sldId id="338" r:id="rId17"/>
    <p:sldId id="330" r:id="rId18"/>
    <p:sldId id="331" r:id="rId19"/>
    <p:sldId id="332" r:id="rId20"/>
    <p:sldId id="333" r:id="rId21"/>
    <p:sldId id="339" r:id="rId22"/>
    <p:sldId id="336" r:id="rId23"/>
    <p:sldId id="337" r:id="rId24"/>
    <p:sldId id="347" r:id="rId25"/>
    <p:sldId id="334" r:id="rId26"/>
    <p:sldId id="350" r:id="rId27"/>
    <p:sldId id="348" r:id="rId28"/>
    <p:sldId id="335" r:id="rId29"/>
    <p:sldId id="317" r:id="rId30"/>
    <p:sldId id="327" r:id="rId31"/>
    <p:sldId id="319" r:id="rId32"/>
    <p:sldId id="320" r:id="rId33"/>
    <p:sldId id="321" r:id="rId34"/>
    <p:sldId id="349" r:id="rId35"/>
    <p:sldId id="342" r:id="rId36"/>
    <p:sldId id="344" r:id="rId37"/>
    <p:sldId id="343" r:id="rId38"/>
    <p:sldId id="34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3" autoAdjust="0"/>
  </p:normalViewPr>
  <p:slideViewPr>
    <p:cSldViewPr snapToGrid="0">
      <p:cViewPr varScale="1">
        <p:scale>
          <a:sx n="62" d="100"/>
          <a:sy n="62" d="100"/>
        </p:scale>
        <p:origin x="738" y="39"/>
      </p:cViewPr>
      <p:guideLst>
        <p:guide orient="horz" pos="2160"/>
        <p:guide pos="1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3EADCCE-3E32-4344-A9E3-046D962E3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3-655B-4517-BBA2-163517A39D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8E90-43C4-439E-A334-23610DE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5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8E90-43C4-439E-A334-23610DE535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2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8E90-43C4-439E-A334-23610DE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83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8E90-43C4-439E-A334-23610DE535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8E90-43C4-439E-A334-23610DE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904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5B39-C59F-47DF-AADA-5A9323DD30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93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6CFA-69F5-4CC6-BC50-D27A368D84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4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4379-7324-4F29-8FD2-9612AC2DBB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9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FC9F-64E5-48A7-B57A-B3108678F0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1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DDA7-FDEC-472B-8464-F94793896D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DC74D-609A-47F9-8A41-62C2DAF458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7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E672-ED45-48F5-8B6C-4A2BD426F0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6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64F6-7DC5-499C-BCA5-50172EB68C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9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8EBF-A213-4C27-BBCB-414F45AA5F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0347-9AA6-4F68-B4F7-BC49000B43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628E90-43C4-439E-A334-23610DE535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2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colors.asp" TargetMode="External"/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/gordon/styleactivity3.htm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/gordon/styleactivity4.htm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Cascading Style Sheets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Style 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276177" y="1875184"/>
            <a:ext cx="7997825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&lt;!DOCTYPE html&gt;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sz="1000" dirty="0"/>
              <a:t>&lt;html&gt;</a:t>
            </a:r>
          </a:p>
          <a:p>
            <a:pPr eaLnBrk="1" hangingPunct="1"/>
            <a:r>
              <a:rPr lang="en-US" altLang="en-US" sz="1000" dirty="0"/>
              <a:t>&lt;head&gt;</a:t>
            </a:r>
          </a:p>
          <a:p>
            <a:pPr eaLnBrk="1" hangingPunct="1"/>
            <a:r>
              <a:rPr lang="en-US" altLang="en-US" sz="1000" dirty="0"/>
              <a:t>   &lt;title&gt;CSS Exercise 1&lt;/title&gt;</a:t>
            </a:r>
          </a:p>
          <a:p>
            <a:pPr eaLnBrk="1" hangingPunct="1"/>
            <a:r>
              <a:rPr lang="en-US" altLang="en-US" sz="1000" dirty="0"/>
              <a:t>   &lt;meta http-</a:t>
            </a:r>
            <a:r>
              <a:rPr lang="en-US" altLang="en-US" sz="1000" dirty="0" err="1"/>
              <a:t>equiv</a:t>
            </a:r>
            <a:r>
              <a:rPr lang="en-US" altLang="en-US" sz="1000" dirty="0"/>
              <a:t>="content-type" content="text/html; charset=utf-8" /&gt;</a:t>
            </a:r>
            <a:r>
              <a:rPr lang="en-US" altLang="en-US" sz="1200" dirty="0"/>
              <a:t> </a:t>
            </a:r>
          </a:p>
          <a:p>
            <a:pPr eaLnBrk="1" hangingPunct="1"/>
            <a:r>
              <a:rPr lang="en-US" altLang="en-US" sz="1200" dirty="0"/>
              <a:t>   </a:t>
            </a:r>
            <a:r>
              <a:rPr lang="en-US" altLang="en-US" sz="1400" b="1" dirty="0"/>
              <a:t>&lt;</a:t>
            </a:r>
            <a:r>
              <a:rPr lang="en-US" altLang="en-US" sz="1400" b="1" dirty="0" smtClean="0"/>
              <a:t>style&gt;</a:t>
            </a:r>
            <a:endParaRPr lang="en-US" altLang="en-US" sz="1400" b="1" dirty="0"/>
          </a:p>
          <a:p>
            <a:pPr eaLnBrk="1" hangingPunct="1"/>
            <a:r>
              <a:rPr lang="en-US" altLang="en-US" sz="1400" b="1" dirty="0"/>
              <a:t>	body {</a:t>
            </a:r>
            <a:r>
              <a:rPr lang="en-US" altLang="en-US" sz="1400" b="1" dirty="0" err="1"/>
              <a:t>background-color:yellow</a:t>
            </a:r>
            <a:r>
              <a:rPr lang="en-US" altLang="en-US" sz="1400" b="1" dirty="0"/>
              <a:t>;}</a:t>
            </a:r>
          </a:p>
          <a:p>
            <a:pPr eaLnBrk="1" hangingPunct="1"/>
            <a:r>
              <a:rPr lang="en-US" altLang="en-US" sz="1400" b="1" dirty="0"/>
              <a:t>	h1 {</a:t>
            </a:r>
            <a:r>
              <a:rPr lang="en-US" altLang="en-US" sz="1400" b="1" dirty="0" err="1"/>
              <a:t>text-align:center</a:t>
            </a:r>
            <a:r>
              <a:rPr lang="en-US" altLang="en-US" sz="1400" b="1" dirty="0"/>
              <a:t>; </a:t>
            </a:r>
            <a:r>
              <a:rPr lang="en-US" altLang="en-US" sz="1400" b="1" dirty="0" err="1"/>
              <a:t>font-family:impact</a:t>
            </a:r>
            <a:r>
              <a:rPr lang="en-US" altLang="en-US" sz="1400" b="1" dirty="0"/>
              <a:t>; font-size:36pt}</a:t>
            </a:r>
          </a:p>
          <a:p>
            <a:pPr eaLnBrk="1" hangingPunct="1"/>
            <a:r>
              <a:rPr lang="en-US" altLang="en-US" sz="1400" b="1" dirty="0"/>
              <a:t>	h2 {</a:t>
            </a:r>
            <a:r>
              <a:rPr lang="en-US" altLang="en-US" sz="1400" b="1" dirty="0" err="1"/>
              <a:t>font-family:verdana</a:t>
            </a:r>
            <a:r>
              <a:rPr lang="en-US" altLang="en-US" sz="1400" b="1" dirty="0"/>
              <a:t>; font-size:24pt; </a:t>
            </a:r>
            <a:r>
              <a:rPr lang="en-US" altLang="en-US" sz="1400" b="1" dirty="0" err="1"/>
              <a:t>color:blue</a:t>
            </a:r>
            <a:r>
              <a:rPr lang="en-US" altLang="en-US" sz="1400" b="1" dirty="0"/>
              <a:t>;}</a:t>
            </a:r>
          </a:p>
          <a:p>
            <a:pPr eaLnBrk="1" hangingPunct="1"/>
            <a:r>
              <a:rPr lang="en-US" altLang="en-US" sz="1400" b="1" dirty="0"/>
              <a:t>	p {</a:t>
            </a:r>
            <a:r>
              <a:rPr lang="en-US" altLang="en-US" sz="1400" b="1" dirty="0" err="1"/>
              <a:t>font-family:verdana</a:t>
            </a:r>
            <a:r>
              <a:rPr lang="en-US" altLang="en-US" sz="1400" b="1" dirty="0"/>
              <a:t>; font-size:12pt; text-indent:20px;}</a:t>
            </a:r>
          </a:p>
          <a:p>
            <a:pPr eaLnBrk="1" hangingPunct="1"/>
            <a:r>
              <a:rPr lang="en-US" altLang="en-US" sz="1400" b="1" dirty="0"/>
              <a:t>	</a:t>
            </a:r>
            <a:r>
              <a:rPr lang="en-US" altLang="en-US" sz="1400" b="1" dirty="0" err="1"/>
              <a:t>hr</a:t>
            </a:r>
            <a:r>
              <a:rPr lang="en-US" altLang="en-US" sz="1400" b="1" dirty="0"/>
              <a:t> {width:70%; </a:t>
            </a:r>
            <a:r>
              <a:rPr lang="en-US" altLang="en-US" sz="1400" b="1" dirty="0" err="1"/>
              <a:t>color:red</a:t>
            </a:r>
            <a:r>
              <a:rPr lang="en-US" altLang="en-US" sz="1400" b="1" dirty="0"/>
              <a:t>; height: 6px; </a:t>
            </a:r>
            <a:r>
              <a:rPr lang="en-US" altLang="en-US" sz="1400" b="1" dirty="0" err="1"/>
              <a:t>background-color:red</a:t>
            </a:r>
            <a:r>
              <a:rPr lang="en-US" altLang="en-US" sz="1400" b="1" dirty="0"/>
              <a:t>; </a:t>
            </a:r>
            <a:r>
              <a:rPr lang="en-US" altLang="en-US" sz="1400" b="1" dirty="0" err="1"/>
              <a:t>border:red</a:t>
            </a:r>
            <a:r>
              <a:rPr lang="en-US" altLang="en-US" sz="1400" b="1" dirty="0"/>
              <a:t>}</a:t>
            </a:r>
          </a:p>
          <a:p>
            <a:pPr eaLnBrk="1" hangingPunct="1"/>
            <a:r>
              <a:rPr lang="en-US" altLang="en-US" sz="1400" b="1" dirty="0"/>
              <a:t>	span {font-weight:800; </a:t>
            </a:r>
            <a:r>
              <a:rPr lang="en-US" altLang="en-US" sz="1400" b="1" dirty="0" err="1"/>
              <a:t>font-style:italic</a:t>
            </a:r>
            <a:r>
              <a:rPr lang="en-US" altLang="en-US" sz="1400" b="1" dirty="0"/>
              <a:t>}</a:t>
            </a:r>
          </a:p>
          <a:p>
            <a:pPr eaLnBrk="1" hangingPunct="1"/>
            <a:r>
              <a:rPr lang="en-US" altLang="en-US" sz="1400" b="1" dirty="0"/>
              <a:t>   &lt;/style&gt;</a:t>
            </a:r>
            <a:r>
              <a:rPr lang="en-US" altLang="en-US" sz="1200" b="1" dirty="0"/>
              <a:t>	</a:t>
            </a:r>
          </a:p>
          <a:p>
            <a:pPr eaLnBrk="1" hangingPunct="1"/>
            <a:r>
              <a:rPr lang="en-US" altLang="en-US" sz="1000" dirty="0"/>
              <a:t>&lt;/head&gt;</a:t>
            </a:r>
          </a:p>
          <a:p>
            <a:pPr eaLnBrk="1" hangingPunct="1"/>
            <a:r>
              <a:rPr lang="en-US" altLang="en-US" sz="1000" dirty="0"/>
              <a:t>&lt;body&gt;</a:t>
            </a:r>
          </a:p>
          <a:p>
            <a:pPr eaLnBrk="1" hangingPunct="1"/>
            <a:r>
              <a:rPr lang="en-US" altLang="en-US" sz="1000" dirty="0"/>
              <a:t>   &lt;h1&gt;This is a header of type h1&lt;/h1&gt;</a:t>
            </a:r>
          </a:p>
          <a:p>
            <a:pPr eaLnBrk="1" hangingPunct="1"/>
            <a:r>
              <a:rPr lang="en-US" altLang="en-US" sz="1000" dirty="0"/>
              <a:t>   &lt;h2&gt;This is a header of type h2&lt;/h2&gt;</a:t>
            </a:r>
          </a:p>
          <a:p>
            <a:pPr eaLnBrk="1" hangingPunct="1"/>
            <a:r>
              <a:rPr lang="en-US" altLang="en-US" sz="1000" dirty="0"/>
              <a:t>   &lt;</a:t>
            </a:r>
            <a:r>
              <a:rPr lang="en-US" altLang="en-US" sz="1000" dirty="0" err="1"/>
              <a:t>hr</a:t>
            </a:r>
            <a:r>
              <a:rPr lang="en-US" altLang="en-US" sz="1000" dirty="0"/>
              <a:t> /&gt;</a:t>
            </a:r>
          </a:p>
          <a:p>
            <a:pPr eaLnBrk="1" hangingPunct="1"/>
            <a:r>
              <a:rPr lang="en-US" altLang="en-US" sz="1000" dirty="0"/>
              <a:t>   &lt;p&gt;This is a &lt;span&gt;paragraph&lt;/span&gt;.  I've tried to make it long enough to scroll onto a second line.  </a:t>
            </a:r>
          </a:p>
          <a:p>
            <a:pPr eaLnBrk="1" hangingPunct="1"/>
            <a:r>
              <a:rPr lang="en-US" altLang="en-US" sz="1000" dirty="0"/>
              <a:t>	If it's still two short, please resize your window so that you can observe whether or not it's </a:t>
            </a:r>
          </a:p>
          <a:p>
            <a:pPr eaLnBrk="1" hangingPunct="1"/>
            <a:r>
              <a:rPr lang="en-US" altLang="en-US" sz="1000" dirty="0"/>
              <a:t>	indented properly.&lt;/p&gt;</a:t>
            </a:r>
          </a:p>
          <a:p>
            <a:pPr eaLnBrk="1" hangingPunct="1"/>
            <a:r>
              <a:rPr lang="en-US" altLang="en-US" sz="1000" dirty="0"/>
              <a:t>   &lt;p&gt;This is a bordered paragraph&lt;/p&gt;</a:t>
            </a:r>
          </a:p>
          <a:p>
            <a:pPr eaLnBrk="1" hangingPunct="1"/>
            <a:r>
              <a:rPr lang="en-US" altLang="en-US" sz="1000" dirty="0"/>
              <a:t>&lt;/body&gt;</a:t>
            </a:r>
          </a:p>
          <a:p>
            <a:pPr eaLnBrk="1" hangingPunct="1"/>
            <a:r>
              <a:rPr lang="en-US" altLang="en-US" sz="1000" dirty="0"/>
              <a:t>&lt;/html&gt;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97" y="251791"/>
            <a:ext cx="40068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Font Styles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22663" y="1905001"/>
            <a:ext cx="7772400" cy="4227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font-family: </a:t>
            </a:r>
            <a:r>
              <a:rPr lang="en-US" altLang="en-US" sz="2400" dirty="0" smtClean="0">
                <a:cs typeface="Tahoma" panose="020B0604030504040204" pitchFamily="34" charset="0"/>
              </a:rPr>
              <a:t>'</a:t>
            </a:r>
            <a:r>
              <a:rPr lang="en-US" altLang="en-US" sz="2400" dirty="0" smtClean="0"/>
              <a:t>name</a:t>
            </a:r>
            <a:r>
              <a:rPr lang="en-US" altLang="en-US" sz="2400" dirty="0" smtClean="0">
                <a:cs typeface="Tahoma" panose="020B0604030504040204" pitchFamily="34" charset="0"/>
              </a:rPr>
              <a:t>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cs typeface="Tahoma" panose="020B0604030504040204" pitchFamily="34" charset="0"/>
              </a:rPr>
              <a:t>Example: p {font-family: '</a:t>
            </a:r>
            <a:r>
              <a:rPr lang="en-US" altLang="en-US" sz="2000" dirty="0" err="1" smtClean="0">
                <a:cs typeface="Tahoma" panose="020B0604030504040204" pitchFamily="34" charset="0"/>
              </a:rPr>
              <a:t>verdana</a:t>
            </a:r>
            <a:r>
              <a:rPr lang="en-US" altLang="en-US" sz="2000" dirty="0" smtClean="0">
                <a:cs typeface="Tahoma" panose="020B0604030504040204" pitchFamily="34" charset="0"/>
              </a:rPr>
              <a:t>'}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font-style: normal, oblique, italic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font-weight: normal, bold, bolder, lighter, or multiple of 100 (400 is normal)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font-size: size*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Example: h1 {font-size: 30pt}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* </a:t>
            </a:r>
            <a:r>
              <a:rPr lang="en-US" altLang="en-US" dirty="0"/>
              <a:t>Number followed by </a:t>
            </a:r>
            <a:r>
              <a:rPr lang="en-US" altLang="en-US" dirty="0" err="1"/>
              <a:t>px</a:t>
            </a:r>
            <a:r>
              <a:rPr lang="en-US" altLang="en-US" dirty="0"/>
              <a:t> (pixels), </a:t>
            </a:r>
            <a:r>
              <a:rPr lang="en-US" altLang="en-US" dirty="0" err="1"/>
              <a:t>pt</a:t>
            </a:r>
            <a:r>
              <a:rPr lang="en-US" altLang="en-US" dirty="0"/>
              <a:t> (point), </a:t>
            </a:r>
            <a:r>
              <a:rPr lang="en-US" altLang="en-US" dirty="0" err="1"/>
              <a:t>em</a:t>
            </a:r>
            <a:r>
              <a:rPr lang="en-US" altLang="en-US" dirty="0"/>
              <a:t>, or %</a:t>
            </a: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Font Styles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text-transform: capitalize, uppercase, lowercase, none</a:t>
            </a:r>
          </a:p>
          <a:p>
            <a:pPr eaLnBrk="1" hangingPunct="1"/>
            <a:r>
              <a:rPr lang="en-US" altLang="en-US" sz="2000" dirty="0" smtClean="0"/>
              <a:t>font-variant: small-caps, or none</a:t>
            </a:r>
          </a:p>
          <a:p>
            <a:pPr eaLnBrk="1" hangingPunct="1"/>
            <a:r>
              <a:rPr lang="en-US" altLang="en-US" sz="2000" dirty="0" smtClean="0"/>
              <a:t>text-decoration: underline, </a:t>
            </a:r>
            <a:r>
              <a:rPr lang="en-US" altLang="en-US" sz="2000" dirty="0" err="1" smtClean="0"/>
              <a:t>overline</a:t>
            </a:r>
            <a:r>
              <a:rPr lang="en-US" altLang="en-US" sz="2000" dirty="0" smtClean="0"/>
              <a:t>, line-through, or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Spacing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letter-spacing: normal, or size</a:t>
            </a:r>
          </a:p>
          <a:p>
            <a:pPr eaLnBrk="1" hangingPunct="1"/>
            <a:r>
              <a:rPr lang="en-US" altLang="en-US" sz="2000" dirty="0" smtClean="0"/>
              <a:t>word-spacing: normal, or size</a:t>
            </a:r>
          </a:p>
          <a:p>
            <a:pPr eaLnBrk="1" hangingPunct="1"/>
            <a:r>
              <a:rPr lang="en-US" altLang="en-US" sz="2000" dirty="0" smtClean="0"/>
              <a:t>white-space: pre, </a:t>
            </a:r>
            <a:r>
              <a:rPr lang="en-US" altLang="en-US" sz="2000" dirty="0" err="1" smtClean="0"/>
              <a:t>nowrap</a:t>
            </a:r>
            <a:r>
              <a:rPr lang="en-US" altLang="en-US" sz="2000" dirty="0" smtClean="0"/>
              <a:t>, normal</a:t>
            </a:r>
          </a:p>
          <a:p>
            <a:pPr eaLnBrk="1" hangingPunct="1"/>
            <a:r>
              <a:rPr lang="en-US" altLang="en-US" sz="2000" dirty="0" smtClean="0"/>
              <a:t>line-height: size</a:t>
            </a:r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text-align: left, right, center, </a:t>
            </a:r>
            <a:r>
              <a:rPr lang="en-US" altLang="en-US" dirty="0" smtClean="0"/>
              <a:t>justify</a:t>
            </a:r>
          </a:p>
          <a:p>
            <a:pPr lvl="1"/>
            <a:r>
              <a:rPr lang="en-US" altLang="en-US" dirty="0" smtClean="0"/>
              <a:t>Applies to block tags, such as &lt;p&gt; and &lt;h1&gt;, to align the text or images between the open and close tags</a:t>
            </a:r>
          </a:p>
          <a:p>
            <a:pPr lvl="1"/>
            <a:r>
              <a:rPr lang="en-US" altLang="en-US" dirty="0" smtClean="0"/>
              <a:t>To center an image, put it in a block tag and center-align the tag</a:t>
            </a:r>
            <a:br>
              <a:rPr lang="en-US" altLang="en-US" dirty="0" smtClean="0"/>
            </a:br>
            <a:r>
              <a:rPr lang="en-US" altLang="en-US" dirty="0" smtClean="0"/>
              <a:t>Example: &lt;h6&gt; 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 ….&gt; &lt;/h6&gt; and use h6 {</a:t>
            </a:r>
            <a:r>
              <a:rPr lang="en-US" altLang="en-US" dirty="0" err="1" smtClean="0"/>
              <a:t>text-align:center</a:t>
            </a:r>
            <a:r>
              <a:rPr lang="en-US" altLang="en-US" dirty="0" smtClean="0"/>
              <a:t>}</a:t>
            </a:r>
          </a:p>
          <a:p>
            <a:pPr lvl="2"/>
            <a:r>
              <a:rPr lang="en-US" altLang="en-US" dirty="0" smtClean="0"/>
              <a:t>Why doesn’t this work: 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 {</a:t>
            </a:r>
            <a:r>
              <a:rPr lang="en-US" altLang="en-US" dirty="0" err="1" smtClean="0"/>
              <a:t>text-align:center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text-indent</a:t>
            </a:r>
            <a:r>
              <a:rPr lang="en-US" altLang="en-US" dirty="0"/>
              <a:t>: </a:t>
            </a:r>
            <a:r>
              <a:rPr lang="en-US" altLang="en-US" dirty="0" smtClean="0"/>
              <a:t>size</a:t>
            </a:r>
          </a:p>
          <a:p>
            <a:pPr lvl="1"/>
            <a:r>
              <a:rPr lang="en-US" altLang="en-US" dirty="0" smtClean="0"/>
              <a:t>Indents the first line only of the text in the block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0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Coloring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color: color-value  </a:t>
            </a:r>
          </a:p>
          <a:p>
            <a:pPr eaLnBrk="1" hangingPunct="1"/>
            <a:r>
              <a:rPr lang="en-US" altLang="en-US" sz="2400" dirty="0" smtClean="0"/>
              <a:t>Values can be:</a:t>
            </a:r>
          </a:p>
          <a:p>
            <a:pPr lvl="1"/>
            <a:r>
              <a:rPr lang="en-US" altLang="en-US" sz="1800" dirty="0"/>
              <a:t>Color name (see </a:t>
            </a:r>
            <a:r>
              <a:rPr lang="en-US" altLang="en-US" sz="1800" dirty="0">
                <a:hlinkClick r:id="rId2"/>
              </a:rPr>
              <a:t>http://www.w3schools.com/cssref/css_colornames.asp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Hex or RGB value </a:t>
            </a:r>
            <a:br>
              <a:rPr lang="en-US" altLang="en-US" sz="1800" dirty="0"/>
            </a:br>
            <a:r>
              <a:rPr lang="en-US" altLang="en-US" sz="1800" dirty="0"/>
              <a:t>(see </a:t>
            </a:r>
            <a:r>
              <a:rPr lang="en-US" altLang="en-US" sz="1800" dirty="0">
                <a:hlinkClick r:id="rId3"/>
              </a:rPr>
              <a:t>http://www.w3schools.com/cssref/css_colors.asp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 smtClean="0"/>
              <a:t>Example: h1 {color: blue}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Time 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4904" y="3058245"/>
            <a:ext cx="581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steps 1-3 of today’s in-class activity (15 </a:t>
            </a:r>
            <a:r>
              <a:rPr lang="en-US" sz="2000" dirty="0" err="1" smtClean="0"/>
              <a:t>mins</a:t>
            </a:r>
            <a:r>
              <a:rPr lang="en-US" sz="20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Style Layout Concepts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96617" y="19304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Every Web page element can be thought of as composed of three invisible boxes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611217" y="4027488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Content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230217" y="3798887"/>
            <a:ext cx="2057400" cy="914400"/>
          </a:xfrm>
          <a:prstGeom prst="rect">
            <a:avLst/>
          </a:prstGeom>
          <a:noFill/>
          <a:ln w="698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925417" y="3494087"/>
            <a:ext cx="26670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2723805" y="5364162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Padding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3896967" y="5364162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Border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4982818" y="5364162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Margin</a:t>
            </a:r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V="1">
            <a:off x="3077817" y="4256087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3" name="Line 14"/>
          <p:cNvSpPr>
            <a:spLocks noChangeShapeType="1"/>
          </p:cNvSpPr>
          <p:nvPr/>
        </p:nvSpPr>
        <p:spPr bwMode="auto">
          <a:xfrm flipV="1">
            <a:off x="4220817" y="4713287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 flipV="1">
            <a:off x="5287617" y="4179887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5" name="Line 8"/>
          <p:cNvSpPr>
            <a:spLocks noChangeShapeType="1"/>
          </p:cNvSpPr>
          <p:nvPr/>
        </p:nvSpPr>
        <p:spPr bwMode="auto">
          <a:xfrm flipH="1">
            <a:off x="5287617" y="417988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8446" name="Straight Arrow Connector 19"/>
          <p:cNvCxnSpPr>
            <a:cxnSpLocks noChangeShapeType="1"/>
            <a:stCxn id="18437" idx="1"/>
            <a:endCxn id="18436" idx="1"/>
          </p:cNvCxnSpPr>
          <p:nvPr/>
        </p:nvCxnSpPr>
        <p:spPr bwMode="auto">
          <a:xfrm rot="10800000" flipH="1" flipV="1">
            <a:off x="3230217" y="4256088"/>
            <a:ext cx="381000" cy="47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Right Brace 20"/>
          <p:cNvSpPr>
            <a:spLocks/>
          </p:cNvSpPr>
          <p:nvPr/>
        </p:nvSpPr>
        <p:spPr bwMode="auto">
          <a:xfrm>
            <a:off x="5363817" y="3722687"/>
            <a:ext cx="46038" cy="152400"/>
          </a:xfrm>
          <a:prstGeom prst="rightBrace">
            <a:avLst>
              <a:gd name="adj1" fmla="val 827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Text Box 12"/>
          <p:cNvSpPr txBox="1">
            <a:spLocks noChangeArrowheads="1"/>
          </p:cNvSpPr>
          <p:nvPr/>
        </p:nvSpPr>
        <p:spPr bwMode="auto">
          <a:xfrm>
            <a:off x="6705255" y="3570288"/>
            <a:ext cx="71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Border</a:t>
            </a:r>
          </a:p>
          <a:p>
            <a:pPr eaLnBrk="1" hangingPunct="1"/>
            <a:r>
              <a:rPr lang="en-US" altLang="en-US" sz="1400"/>
              <a:t>Width</a:t>
            </a:r>
          </a:p>
        </p:txBody>
      </p:sp>
      <p:cxnSp>
        <p:nvCxnSpPr>
          <p:cNvPr id="18449" name="Straight Arrow Connector 23"/>
          <p:cNvCxnSpPr>
            <a:cxnSpLocks noChangeShapeType="1"/>
            <a:stCxn id="18448" idx="1"/>
            <a:endCxn id="18447" idx="1"/>
          </p:cNvCxnSpPr>
          <p:nvPr/>
        </p:nvCxnSpPr>
        <p:spPr bwMode="auto">
          <a:xfrm rot="10800000">
            <a:off x="5409855" y="3798887"/>
            <a:ext cx="1295400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Right Brace 24"/>
          <p:cNvSpPr>
            <a:spLocks/>
          </p:cNvSpPr>
          <p:nvPr/>
        </p:nvSpPr>
        <p:spPr bwMode="auto">
          <a:xfrm>
            <a:off x="4982817" y="4027487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Text Box 12"/>
          <p:cNvSpPr txBox="1">
            <a:spLocks noChangeArrowheads="1"/>
          </p:cNvSpPr>
          <p:nvPr/>
        </p:nvSpPr>
        <p:spPr bwMode="auto">
          <a:xfrm>
            <a:off x="6735417" y="4570413"/>
            <a:ext cx="70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Height</a:t>
            </a:r>
          </a:p>
        </p:txBody>
      </p:sp>
      <p:cxnSp>
        <p:nvCxnSpPr>
          <p:cNvPr id="18452" name="Straight Arrow Connector 26"/>
          <p:cNvCxnSpPr>
            <a:cxnSpLocks noChangeShapeType="1"/>
            <a:stCxn id="18451" idx="1"/>
            <a:endCxn id="18450" idx="1"/>
          </p:cNvCxnSpPr>
          <p:nvPr/>
        </p:nvCxnSpPr>
        <p:spPr bwMode="auto">
          <a:xfrm rot="10800000">
            <a:off x="5059017" y="4256088"/>
            <a:ext cx="1676400" cy="468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Left Brace 29"/>
          <p:cNvSpPr>
            <a:spLocks/>
          </p:cNvSpPr>
          <p:nvPr/>
        </p:nvSpPr>
        <p:spPr bwMode="auto">
          <a:xfrm rot="5400000">
            <a:off x="4182717" y="3278187"/>
            <a:ext cx="152400" cy="1295400"/>
          </a:xfrm>
          <a:prstGeom prst="leftBrace">
            <a:avLst>
              <a:gd name="adj1" fmla="val 834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2377730" y="3113088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Width</a:t>
            </a:r>
          </a:p>
        </p:txBody>
      </p:sp>
      <p:sp>
        <p:nvSpPr>
          <p:cNvPr id="18455" name="Line 13"/>
          <p:cNvSpPr>
            <a:spLocks noChangeShapeType="1"/>
          </p:cNvSpPr>
          <p:nvPr/>
        </p:nvSpPr>
        <p:spPr bwMode="auto">
          <a:xfrm>
            <a:off x="2925417" y="3265487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Controlling Element Size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To set element content area</a:t>
            </a:r>
          </a:p>
          <a:p>
            <a:pPr lvl="1" eaLnBrk="1" hangingPunct="1"/>
            <a:r>
              <a:rPr lang="en-US" altLang="en-US" sz="1800" dirty="0" smtClean="0"/>
              <a:t>width: w, where w is length or %</a:t>
            </a:r>
          </a:p>
          <a:p>
            <a:pPr lvl="1" eaLnBrk="1" hangingPunct="1"/>
            <a:r>
              <a:rPr lang="en-US" altLang="en-US" sz="1800" dirty="0" smtClean="0"/>
              <a:t>height: h, where h is length</a:t>
            </a:r>
          </a:p>
          <a:p>
            <a:pPr lvl="1" eaLnBrk="1" hangingPunct="1"/>
            <a:r>
              <a:rPr lang="en-US" altLang="en-US" sz="1800" dirty="0" smtClean="0"/>
              <a:t>Lengths need units (</a:t>
            </a:r>
            <a:r>
              <a:rPr lang="en-US" altLang="en-US" sz="1800" dirty="0" err="1" smtClean="0"/>
              <a:t>eg</a:t>
            </a:r>
            <a:r>
              <a:rPr lang="en-US" altLang="en-US" sz="1800" dirty="0" smtClean="0"/>
              <a:t>., 20px or 2 </a:t>
            </a:r>
            <a:r>
              <a:rPr lang="en-US" altLang="en-US" sz="1800" dirty="0" err="1" smtClean="0"/>
              <a:t>em</a:t>
            </a:r>
            <a:r>
              <a:rPr lang="en-US" altLang="en-US" sz="1800" dirty="0" smtClean="0"/>
              <a:t>)</a:t>
            </a:r>
          </a:p>
          <a:p>
            <a:pPr lvl="1" eaLnBrk="1" hangingPunct="1"/>
            <a:r>
              <a:rPr lang="en-US" altLang="en-US" sz="1800" dirty="0" smtClean="0"/>
              <a:t>Width % is relative to parent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Controlling Padding and Margins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/>
              <a:t>Examples by individual dimensions</a:t>
            </a:r>
          </a:p>
          <a:p>
            <a:pPr lvl="1"/>
            <a:r>
              <a:rPr lang="en-US" altLang="en-US" sz="2000"/>
              <a:t>padding-top:30px</a:t>
            </a:r>
          </a:p>
          <a:p>
            <a:pPr lvl="1"/>
            <a:r>
              <a:rPr lang="en-US" altLang="en-US" sz="2000"/>
              <a:t>padding-right:10% </a:t>
            </a:r>
          </a:p>
          <a:p>
            <a:pPr lvl="1"/>
            <a:r>
              <a:rPr lang="en-US" altLang="en-US" sz="2000"/>
              <a:t>padding-bottom:10px</a:t>
            </a:r>
          </a:p>
          <a:p>
            <a:pPr lvl="1"/>
            <a:r>
              <a:rPr lang="en-US" altLang="en-US" sz="2000"/>
              <a:t>padding-left:15% </a:t>
            </a:r>
          </a:p>
          <a:p>
            <a:r>
              <a:rPr lang="en-US" altLang="en-US" sz="2400"/>
              <a:t>Example for all dimensions at once</a:t>
            </a:r>
          </a:p>
          <a:p>
            <a:pPr lvl="1"/>
            <a:r>
              <a:rPr lang="en-US" altLang="en-US" sz="2000"/>
              <a:t>padding:30px 10% 10px 15%</a:t>
            </a:r>
          </a:p>
          <a:p>
            <a:r>
              <a:rPr lang="en-US" altLang="en-US" sz="2400"/>
              <a:t>Shortcut if all dimensions are the same:</a:t>
            </a:r>
          </a:p>
          <a:p>
            <a:pPr lvl="1"/>
            <a:r>
              <a:rPr lang="en-US" altLang="en-US" sz="2000"/>
              <a:t>padding:30px</a:t>
            </a:r>
          </a:p>
          <a:p>
            <a:r>
              <a:rPr lang="en-US" altLang="en-US" sz="2400"/>
              <a:t>Margins work the same way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Styles?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Easily change look of a page</a:t>
            </a:r>
          </a:p>
          <a:p>
            <a:pPr eaLnBrk="1" hangingPunct="1"/>
            <a:r>
              <a:rPr lang="en-US" altLang="en-US" smtClean="0"/>
              <a:t>Provide consistency in look among pages on a site</a:t>
            </a:r>
          </a:p>
          <a:p>
            <a:pPr eaLnBrk="1" hangingPunct="1"/>
            <a:r>
              <a:rPr lang="en-US" altLang="en-US" smtClean="0"/>
              <a:t>Do more than you can with HTML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Controlling Borders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/>
              <a:t>Control width, style, and color of all borders at once: border:5px dotted red</a:t>
            </a:r>
          </a:p>
          <a:p>
            <a:r>
              <a:rPr lang="en-US" altLang="en-US" sz="2000"/>
              <a:t>Control one of the borders at a time: border-left:5px dotted red</a:t>
            </a:r>
          </a:p>
          <a:p>
            <a:pPr lvl="1"/>
            <a:r>
              <a:rPr lang="en-US" altLang="en-US" sz="1800"/>
              <a:t>Same for border-right, border-top, border-bottom</a:t>
            </a:r>
          </a:p>
          <a:p>
            <a:r>
              <a:rPr lang="en-US" altLang="en-US" sz="2000"/>
              <a:t>Same style for all 4 borders: border-style:dotted</a:t>
            </a:r>
          </a:p>
          <a:p>
            <a:pPr lvl="1"/>
            <a:r>
              <a:rPr lang="en-US" altLang="en-US" sz="1800"/>
              <a:t>Works as well for border-width and border-color</a:t>
            </a:r>
          </a:p>
          <a:p>
            <a:r>
              <a:rPr lang="en-US" altLang="en-US" sz="2000"/>
              <a:t>Different style for each border: </a:t>
            </a:r>
            <a:br>
              <a:rPr lang="en-US" altLang="en-US" sz="2000"/>
            </a:br>
            <a:r>
              <a:rPr lang="en-US" altLang="en-US" sz="2000"/>
              <a:t>border-style:dotted solid dotted none</a:t>
            </a:r>
          </a:p>
          <a:p>
            <a:pPr lvl="1"/>
            <a:r>
              <a:rPr lang="en-US" altLang="en-US" sz="1800"/>
              <a:t>Works as well for border-width and border-color</a:t>
            </a:r>
          </a:p>
          <a:p>
            <a:r>
              <a:rPr lang="en-US" altLang="en-US" sz="2000"/>
              <a:t>Control a specific border attribute:  border-top-color:red</a:t>
            </a:r>
          </a:p>
          <a:p>
            <a:pPr lvl="1"/>
            <a:r>
              <a:rPr lang="en-US" altLang="en-US" sz="1800"/>
              <a:t>Works also for style or width</a:t>
            </a:r>
          </a:p>
          <a:p>
            <a:pPr lvl="1"/>
            <a:r>
              <a:rPr lang="en-US" altLang="en-US" sz="1800"/>
              <a:t>Works also for left, right, and bottom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Time 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7328" y="3073613"/>
            <a:ext cx="6551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step 4 of today’s in-class activity (10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Background Styles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background-color</a:t>
            </a:r>
          </a:p>
          <a:p>
            <a:pPr lvl="1"/>
            <a:r>
              <a:rPr lang="en-US" altLang="en-US" sz="1800" dirty="0" smtClean="0"/>
              <a:t>Just like color</a:t>
            </a:r>
          </a:p>
          <a:p>
            <a:r>
              <a:rPr lang="en-US" altLang="en-US" sz="2000" dirty="0" smtClean="0"/>
              <a:t>background-image</a:t>
            </a:r>
          </a:p>
          <a:p>
            <a:pPr lvl="1"/>
            <a:r>
              <a:rPr lang="en-US" altLang="en-US" sz="1800" dirty="0" smtClean="0"/>
              <a:t>Value should be </a:t>
            </a:r>
            <a:r>
              <a:rPr lang="en-US" altLang="en-US" sz="1800" dirty="0" err="1" smtClean="0"/>
              <a:t>url</a:t>
            </a:r>
            <a:r>
              <a:rPr lang="en-US" altLang="en-US" sz="1800" dirty="0" smtClean="0"/>
              <a:t>('address')</a:t>
            </a:r>
          </a:p>
          <a:p>
            <a:pPr lvl="1"/>
            <a:r>
              <a:rPr lang="en-US" altLang="en-US" sz="1800" dirty="0" smtClean="0"/>
              <a:t>Example:</a:t>
            </a:r>
            <a:br>
              <a:rPr lang="en-US" altLang="en-US" sz="1800" dirty="0" smtClean="0"/>
            </a:br>
            <a:r>
              <a:rPr lang="en-US" altLang="en-US" sz="1800" dirty="0" smtClean="0"/>
              <a:t>body {background-image: </a:t>
            </a:r>
            <a:r>
              <a:rPr lang="en-US" altLang="en-US" sz="1800" dirty="0" err="1" smtClean="0"/>
              <a:t>url</a:t>
            </a:r>
            <a:r>
              <a:rPr lang="en-US" altLang="en-US" sz="1800" dirty="0" smtClean="0"/>
              <a:t>('mypic.jpg')}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Background Images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background-repeat: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repeat-x, repeat-y, repeat, or no-repeat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background-attachment: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fixed or scroll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background-position: x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x can be top, center, bottom, 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y can be left, center, right,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5027" y="3244334"/>
            <a:ext cx="7192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wtspring13sec2/gordon/styleactivity3.htm</a:t>
            </a: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Elements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err="1" smtClean="0"/>
              <a:t>float:left</a:t>
            </a:r>
            <a:r>
              <a:rPr lang="en-US" altLang="en-US" sz="2000" dirty="0" smtClean="0"/>
              <a:t> moves an element to the left of the page and lets </a:t>
            </a:r>
            <a:r>
              <a:rPr lang="en-US" altLang="en-US" sz="2000" b="1" i="1" dirty="0" smtClean="0"/>
              <a:t>subsequent</a:t>
            </a:r>
            <a:r>
              <a:rPr lang="en-US" altLang="en-US" sz="2000" dirty="0" smtClean="0"/>
              <a:t> elements flow around it</a:t>
            </a:r>
          </a:p>
          <a:p>
            <a:pPr eaLnBrk="1" hangingPunct="1"/>
            <a:r>
              <a:rPr lang="en-US" altLang="en-US" sz="2000" dirty="0" err="1" smtClean="0"/>
              <a:t>float:right</a:t>
            </a:r>
            <a:r>
              <a:rPr lang="en-US" altLang="en-US" sz="2000" dirty="0" smtClean="0"/>
              <a:t> is similar</a:t>
            </a:r>
          </a:p>
          <a:p>
            <a:pPr eaLnBrk="1" hangingPunct="1"/>
            <a:r>
              <a:rPr lang="en-US" altLang="en-US" sz="2000" dirty="0" err="1" smtClean="0"/>
              <a:t>clear:position</a:t>
            </a:r>
            <a:r>
              <a:rPr lang="en-US" altLang="en-US" sz="2000" dirty="0" smtClean="0"/>
              <a:t>, where position is left, right, both, or none keeps an element from flowing around a prior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5027" y="3244334"/>
            <a:ext cx="7192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wtspring13sec2/gordon/styleactivity4.htm</a:t>
            </a: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7220" y="2904565"/>
            <a:ext cx="6551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step 5 of today’s in-class activity (10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57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Cursor styles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err="1" smtClean="0"/>
              <a:t>cursor:cursor_style</a:t>
            </a:r>
            <a:r>
              <a:rPr lang="en-US" altLang="en-US" sz="2000" dirty="0" smtClean="0"/>
              <a:t> (pointer, default, crosshair, move, wait, help, text, progress, auto, e-resize, ne-resize, n-resize, </a:t>
            </a:r>
            <a:r>
              <a:rPr lang="en-US" altLang="en-US" sz="2000" dirty="0" err="1" smtClean="0"/>
              <a:t>nw</a:t>
            </a:r>
            <a:r>
              <a:rPr lang="en-US" altLang="en-US" sz="2000" dirty="0" smtClean="0"/>
              <a:t>-resize)</a:t>
            </a:r>
          </a:p>
          <a:p>
            <a:pPr eaLnBrk="1" hangingPunct="1"/>
            <a:r>
              <a:rPr lang="en-US" altLang="en-US" sz="2000" dirty="0" smtClean="0"/>
              <a:t>Example: </a:t>
            </a:r>
            <a:r>
              <a:rPr lang="en-US" altLang="en-US" sz="2000" dirty="0" err="1" smtClean="0"/>
              <a:t>img</a:t>
            </a:r>
            <a:r>
              <a:rPr lang="en-US" altLang="en-US" sz="2000" dirty="0" smtClean="0"/>
              <a:t> {</a:t>
            </a:r>
            <a:r>
              <a:rPr lang="en-US" altLang="en-US" sz="2000" dirty="0" err="1" smtClean="0"/>
              <a:t>cursor:crosshair</a:t>
            </a:r>
            <a:r>
              <a:rPr lang="en-US" altLang="en-US" sz="2000" dirty="0" smtClean="0"/>
              <a:t>} will change the cursor to a crosshair whenever it is moved over </a:t>
            </a:r>
            <a:r>
              <a:rPr lang="en-US" altLang="en-US" sz="2000" smtClean="0"/>
              <a:t>an image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Style Problem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37" y="2400300"/>
            <a:ext cx="41910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330188" y="3562351"/>
            <a:ext cx="2511425" cy="8302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hlink"/>
                </a:solidFill>
              </a:rPr>
              <a:t>I'd like a border around this &lt;p&gt; but not other &lt;p&gt;s</a:t>
            </a: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3806687" y="3962400"/>
            <a:ext cx="876300" cy="10096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Same Page, Different Styles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6" y="2171700"/>
            <a:ext cx="41910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46" y="2168525"/>
            <a:ext cx="41910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Three Solutions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In-line style for that paragraph</a:t>
            </a:r>
          </a:p>
          <a:p>
            <a:pPr lvl="1"/>
            <a:r>
              <a:rPr lang="en-US" altLang="en-US" sz="2000" dirty="0" smtClean="0"/>
              <a:t>We will learn about this later</a:t>
            </a:r>
          </a:p>
          <a:p>
            <a:r>
              <a:rPr lang="en-US" altLang="en-US" sz="2400" dirty="0" smtClean="0"/>
              <a:t>Create a style class and apply it to that paragraph</a:t>
            </a:r>
          </a:p>
          <a:p>
            <a:r>
              <a:rPr lang="en-US" altLang="en-US" sz="2400" dirty="0" smtClean="0"/>
              <a:t>Create a tag id and apply style to that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 2: Tag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Almost any tag can have a class as one of its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class can be used for one or more tags on a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Think of a class as a group of tags with similar styles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&lt;p class="bordered"&gt;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&lt;h1 class ="bordered"&gt;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a Style to a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tag.class {style} or .class {style}</a:t>
            </a:r>
          </a:p>
          <a:p>
            <a:pPr eaLnBrk="1" hangingPunct="1"/>
            <a:r>
              <a:rPr lang="en-US" altLang="en-US" sz="2800"/>
              <a:t>Examples:</a:t>
            </a:r>
          </a:p>
          <a:p>
            <a:pPr lvl="1" eaLnBrk="1" hangingPunct="1"/>
            <a:r>
              <a:rPr lang="en-US" altLang="en-US" sz="2400"/>
              <a:t>p.bord {color:blue}</a:t>
            </a:r>
          </a:p>
          <a:p>
            <a:pPr lvl="2" eaLnBrk="1" hangingPunct="1"/>
            <a:r>
              <a:rPr lang="en-US" altLang="en-US" sz="1800"/>
              <a:t>Every &lt;p&gt; with class="bord" should have a blue colored font</a:t>
            </a:r>
          </a:p>
          <a:p>
            <a:pPr lvl="1" eaLnBrk="1" hangingPunct="1"/>
            <a:r>
              <a:rPr lang="en-US" altLang="en-US" sz="2400"/>
              <a:t>h1.bord {font-size:24pt}</a:t>
            </a:r>
          </a:p>
          <a:p>
            <a:pPr lvl="2" eaLnBrk="1" hangingPunct="1"/>
            <a:r>
              <a:rPr lang="en-US" altLang="en-US" sz="1800"/>
              <a:t>Every &lt;h1&gt; with the class="bord" should have font-size of 24pt</a:t>
            </a:r>
          </a:p>
          <a:p>
            <a:pPr lvl="1" eaLnBrk="1" hangingPunct="1"/>
            <a:r>
              <a:rPr lang="en-US" altLang="en-US" sz="2400"/>
              <a:t>.bord {color:blue}</a:t>
            </a:r>
          </a:p>
          <a:p>
            <a:pPr lvl="2" eaLnBrk="1" hangingPunct="1"/>
            <a:r>
              <a:rPr lang="en-US" altLang="en-US" sz="1800"/>
              <a:t>Every tag of any type with class="bord" should have a blue colored font</a:t>
            </a:r>
          </a:p>
          <a:p>
            <a:pPr lvl="2"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 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09598" y="2057400"/>
            <a:ext cx="77724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&lt;!DOCTYPE html&gt;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sz="1000" dirty="0"/>
              <a:t>&lt;html&gt;</a:t>
            </a:r>
          </a:p>
          <a:p>
            <a:pPr eaLnBrk="1" hangingPunct="1"/>
            <a:r>
              <a:rPr lang="en-US" altLang="en-US" sz="1000" dirty="0"/>
              <a:t>&lt;head&gt;</a:t>
            </a:r>
          </a:p>
          <a:p>
            <a:pPr eaLnBrk="1" hangingPunct="1"/>
            <a:r>
              <a:rPr lang="en-US" altLang="en-US" sz="1000" dirty="0"/>
              <a:t>     &lt;title&gt;CSS Exercise 1&lt;/title&gt;</a:t>
            </a:r>
          </a:p>
          <a:p>
            <a:pPr eaLnBrk="1" hangingPunct="1"/>
            <a:r>
              <a:rPr lang="en-US" altLang="en-US" sz="1000" dirty="0"/>
              <a:t>     &lt;meta http-</a:t>
            </a:r>
            <a:r>
              <a:rPr lang="en-US" altLang="en-US" sz="1000" dirty="0" err="1"/>
              <a:t>equiv</a:t>
            </a:r>
            <a:r>
              <a:rPr lang="en-US" altLang="en-US" sz="1000" dirty="0"/>
              <a:t>="content-type" content="text/html; charset=utf-8" /&gt; </a:t>
            </a:r>
          </a:p>
          <a:p>
            <a:pPr eaLnBrk="1" hangingPunct="1"/>
            <a:r>
              <a:rPr lang="en-US" altLang="en-US" sz="1200" b="1" dirty="0"/>
              <a:t>     </a:t>
            </a:r>
            <a:r>
              <a:rPr lang="en-US" altLang="en-US" sz="1400" b="1" dirty="0"/>
              <a:t>&lt;</a:t>
            </a:r>
            <a:r>
              <a:rPr lang="en-US" altLang="en-US" sz="1400" b="1" dirty="0" smtClean="0"/>
              <a:t>style&gt;</a:t>
            </a:r>
            <a:endParaRPr lang="en-US" altLang="en-US" sz="1400" b="1" dirty="0"/>
          </a:p>
          <a:p>
            <a:pPr eaLnBrk="1" hangingPunct="1"/>
            <a:r>
              <a:rPr lang="en-US" altLang="en-US" sz="1400" b="1" dirty="0"/>
              <a:t>          </a:t>
            </a:r>
            <a:r>
              <a:rPr lang="en-US" altLang="en-US" sz="1200" dirty="0"/>
              <a:t>body {</a:t>
            </a:r>
            <a:r>
              <a:rPr lang="en-US" altLang="en-US" sz="1200" dirty="0" err="1"/>
              <a:t>background-color:yellow</a:t>
            </a:r>
            <a:r>
              <a:rPr lang="en-US" altLang="en-US" sz="1200" dirty="0"/>
              <a:t>;}</a:t>
            </a:r>
          </a:p>
          <a:p>
            <a:pPr eaLnBrk="1" hangingPunct="1"/>
            <a:r>
              <a:rPr lang="en-US" altLang="en-US" sz="1200" dirty="0"/>
              <a:t>          h1 {</a:t>
            </a:r>
            <a:r>
              <a:rPr lang="en-US" altLang="en-US" sz="1200" dirty="0" err="1"/>
              <a:t>text-align:center</a:t>
            </a:r>
            <a:r>
              <a:rPr lang="en-US" altLang="en-US" sz="1200" dirty="0"/>
              <a:t>; </a:t>
            </a:r>
            <a:r>
              <a:rPr lang="en-US" altLang="en-US" sz="1200" dirty="0" err="1"/>
              <a:t>font-family:impact</a:t>
            </a:r>
            <a:r>
              <a:rPr lang="en-US" altLang="en-US" sz="1200" dirty="0"/>
              <a:t>; font-size:36pt}</a:t>
            </a:r>
          </a:p>
          <a:p>
            <a:pPr eaLnBrk="1" hangingPunct="1"/>
            <a:r>
              <a:rPr lang="en-US" altLang="en-US" sz="1200" dirty="0"/>
              <a:t>          h2 {</a:t>
            </a:r>
            <a:r>
              <a:rPr lang="en-US" altLang="en-US" sz="1200" dirty="0" err="1"/>
              <a:t>font-family:verdana</a:t>
            </a:r>
            <a:r>
              <a:rPr lang="en-US" altLang="en-US" sz="1200" dirty="0"/>
              <a:t>; font-size:24pt; </a:t>
            </a:r>
            <a:r>
              <a:rPr lang="en-US" altLang="en-US" sz="1200" dirty="0" err="1"/>
              <a:t>color:blue</a:t>
            </a:r>
            <a:r>
              <a:rPr lang="en-US" altLang="en-US" sz="1200" dirty="0"/>
              <a:t>;}</a:t>
            </a:r>
          </a:p>
          <a:p>
            <a:pPr eaLnBrk="1" hangingPunct="1"/>
            <a:r>
              <a:rPr lang="en-US" altLang="en-US" sz="1200" dirty="0"/>
              <a:t>          p {</a:t>
            </a:r>
            <a:r>
              <a:rPr lang="en-US" altLang="en-US" sz="1200" dirty="0" err="1"/>
              <a:t>font-family:verdana</a:t>
            </a:r>
            <a:r>
              <a:rPr lang="en-US" altLang="en-US" sz="1200" dirty="0"/>
              <a:t>; font-size:12pt; text-indent:20px;}</a:t>
            </a:r>
          </a:p>
          <a:p>
            <a:pPr eaLnBrk="1" hangingPunct="1"/>
            <a:r>
              <a:rPr lang="en-US" altLang="en-US" sz="1200" dirty="0"/>
              <a:t>          </a:t>
            </a:r>
            <a:r>
              <a:rPr lang="en-US" altLang="en-US" sz="1200" dirty="0" err="1"/>
              <a:t>hr</a:t>
            </a:r>
            <a:r>
              <a:rPr lang="en-US" altLang="en-US" sz="1200" dirty="0"/>
              <a:t> {width: 70%; color: fuchsia; height: 6px}</a:t>
            </a:r>
          </a:p>
          <a:p>
            <a:pPr eaLnBrk="1" hangingPunct="1"/>
            <a:r>
              <a:rPr lang="en-US" altLang="en-US" sz="1400" b="1" dirty="0"/>
              <a:t>         .</a:t>
            </a:r>
            <a:r>
              <a:rPr lang="en-US" altLang="en-US" sz="1400" b="1" dirty="0" err="1"/>
              <a:t>redbord</a:t>
            </a:r>
            <a:r>
              <a:rPr lang="en-US" altLang="en-US" sz="1400" b="1" dirty="0"/>
              <a:t> {border:6px solid red}</a:t>
            </a:r>
          </a:p>
          <a:p>
            <a:pPr eaLnBrk="1" hangingPunct="1"/>
            <a:r>
              <a:rPr lang="en-US" altLang="en-US" sz="1400" b="1" dirty="0"/>
              <a:t>      &lt;/style&gt;	</a:t>
            </a:r>
          </a:p>
          <a:p>
            <a:pPr eaLnBrk="1" hangingPunct="1"/>
            <a:r>
              <a:rPr lang="en-US" altLang="en-US" sz="1000" dirty="0"/>
              <a:t>&lt;/head&gt;</a:t>
            </a:r>
          </a:p>
          <a:p>
            <a:pPr eaLnBrk="1" hangingPunct="1"/>
            <a:r>
              <a:rPr lang="en-US" altLang="en-US" sz="1000" dirty="0"/>
              <a:t>&lt;body&gt;</a:t>
            </a:r>
          </a:p>
          <a:p>
            <a:pPr eaLnBrk="1" hangingPunct="1"/>
            <a:r>
              <a:rPr lang="en-US" altLang="en-US" sz="1000" dirty="0"/>
              <a:t>     &lt;h1&gt;This is a header of type h1&lt;/h1&gt;</a:t>
            </a:r>
          </a:p>
          <a:p>
            <a:pPr eaLnBrk="1" hangingPunct="1"/>
            <a:r>
              <a:rPr lang="en-US" altLang="en-US" sz="1000" dirty="0"/>
              <a:t>     </a:t>
            </a:r>
            <a:r>
              <a:rPr lang="en-US" altLang="en-US" sz="1400" b="1" dirty="0"/>
              <a:t>&lt;h2 class="</a:t>
            </a:r>
            <a:r>
              <a:rPr lang="en-US" altLang="en-US" sz="1400" b="1" dirty="0" err="1"/>
              <a:t>redbord</a:t>
            </a:r>
            <a:r>
              <a:rPr lang="en-US" altLang="en-US" sz="1400" b="1" dirty="0"/>
              <a:t>"&gt;This is a header of type h2&lt;/h2&gt;</a:t>
            </a:r>
          </a:p>
          <a:p>
            <a:pPr eaLnBrk="1" hangingPunct="1"/>
            <a:r>
              <a:rPr lang="en-US" altLang="en-US" sz="1000" dirty="0"/>
              <a:t>     &lt;</a:t>
            </a:r>
            <a:r>
              <a:rPr lang="en-US" altLang="en-US" sz="1000" dirty="0" err="1"/>
              <a:t>hr</a:t>
            </a:r>
            <a:r>
              <a:rPr lang="en-US" altLang="en-US" sz="1000" dirty="0"/>
              <a:t> /&gt;</a:t>
            </a:r>
          </a:p>
          <a:p>
            <a:pPr eaLnBrk="1" hangingPunct="1"/>
            <a:r>
              <a:rPr lang="en-US" altLang="en-US" sz="1000" dirty="0"/>
              <a:t>     &lt;p&gt;This is a paragraph.  I've tried to make it long enough to scroll onto a second line.  If it's still two short, please resize </a:t>
            </a:r>
          </a:p>
          <a:p>
            <a:pPr eaLnBrk="1" hangingPunct="1"/>
            <a:r>
              <a:rPr lang="en-US" altLang="en-US" sz="1000" dirty="0"/>
              <a:t>     your window so that you can observe whether or not it's indented properly.&lt;/p&gt;</a:t>
            </a:r>
          </a:p>
          <a:p>
            <a:pPr eaLnBrk="1" hangingPunct="1"/>
            <a:r>
              <a:rPr lang="en-US" altLang="en-US" sz="1000" dirty="0"/>
              <a:t>     </a:t>
            </a:r>
            <a:r>
              <a:rPr lang="en-US" altLang="en-US" sz="1400" b="1" dirty="0"/>
              <a:t>&lt;p class="</a:t>
            </a:r>
            <a:r>
              <a:rPr lang="en-US" altLang="en-US" sz="1400" b="1" dirty="0" err="1"/>
              <a:t>redbord</a:t>
            </a:r>
            <a:r>
              <a:rPr lang="en-US" altLang="en-US" sz="1400" b="1" dirty="0"/>
              <a:t>"&gt;This is a bordered paragraph&lt;/p&gt;</a:t>
            </a:r>
          </a:p>
          <a:p>
            <a:pPr eaLnBrk="1" hangingPunct="1"/>
            <a:r>
              <a:rPr lang="en-US" altLang="en-US" sz="1000" dirty="0"/>
              <a:t>&lt;/body&gt;</a:t>
            </a:r>
          </a:p>
          <a:p>
            <a:pPr eaLnBrk="1" hangingPunct="1"/>
            <a:r>
              <a:rPr lang="en-US" altLang="en-US" sz="1000" dirty="0"/>
              <a:t>&lt;/html&gt;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96" y="387626"/>
            <a:ext cx="43434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7220" y="2904565"/>
            <a:ext cx="6551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step 6 of today’s in-class activity (10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104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 3: Tag ids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Every tag can have an id</a:t>
            </a:r>
          </a:p>
          <a:p>
            <a:r>
              <a:rPr lang="en-US" altLang="en-US" dirty="0" smtClean="0"/>
              <a:t>Each id is unique per page.  You cannot use the same id in two tags on the same page</a:t>
            </a:r>
          </a:p>
          <a:p>
            <a:r>
              <a:rPr lang="en-US" altLang="en-US" dirty="0" smtClean="0"/>
              <a:t>Ids are made up of any combination of letters and digits, however ids may not contain spaces</a:t>
            </a:r>
          </a:p>
          <a:p>
            <a:r>
              <a:rPr lang="en-US" altLang="en-US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&lt;p id="intro"&gt;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&lt;p id =“</a:t>
            </a:r>
            <a:r>
              <a:rPr lang="en-US" altLang="en-US" dirty="0" err="1" smtClean="0"/>
              <a:t>firstSection</a:t>
            </a:r>
            <a:r>
              <a:rPr lang="en-US" altLang="en-US" dirty="0" smtClean="0"/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a Style to an Id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Tag#id {style} or #id {style}</a:t>
            </a:r>
          </a:p>
          <a:p>
            <a:pPr eaLnBrk="1" hangingPunct="1"/>
            <a:r>
              <a:rPr lang="en-US" altLang="en-US" sz="2800"/>
              <a:t>Examples:</a:t>
            </a:r>
          </a:p>
          <a:p>
            <a:pPr lvl="1" eaLnBrk="1" hangingPunct="1"/>
            <a:r>
              <a:rPr lang="en-US" altLang="en-US" sz="2400"/>
              <a:t>p#bord {color:blue}</a:t>
            </a:r>
          </a:p>
          <a:p>
            <a:pPr lvl="2" eaLnBrk="1" hangingPunct="1"/>
            <a:r>
              <a:rPr lang="en-US" altLang="en-US" sz="1800"/>
              <a:t>The &lt;p&gt; with id="bord" should have a blue colored font</a:t>
            </a:r>
          </a:p>
          <a:p>
            <a:pPr lvl="1" eaLnBrk="1" hangingPunct="1"/>
            <a:r>
              <a:rPr lang="en-US" altLang="en-US" sz="2400"/>
              <a:t>h1#bord {font-size:24}</a:t>
            </a:r>
          </a:p>
          <a:p>
            <a:pPr lvl="2" eaLnBrk="1" hangingPunct="1"/>
            <a:r>
              <a:rPr lang="en-US" altLang="en-US" sz="1800"/>
              <a:t>The &lt;h1&gt; with the id="bord" should have font-size of 24</a:t>
            </a:r>
          </a:p>
          <a:p>
            <a:pPr lvl="1" eaLnBrk="1" hangingPunct="1"/>
            <a:r>
              <a:rPr lang="en-US" altLang="en-US" sz="2400"/>
              <a:t>#bord {color:blue}</a:t>
            </a:r>
          </a:p>
          <a:p>
            <a:pPr lvl="2" eaLnBrk="1" hangingPunct="1"/>
            <a:r>
              <a:rPr lang="en-US" altLang="en-US" sz="1800"/>
              <a:t>The one tag with id="bord" should have a blue colored font</a:t>
            </a:r>
          </a:p>
          <a:p>
            <a:pPr lvl="2"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 Example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60" y="755374"/>
            <a:ext cx="3557587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140654" y="2120624"/>
            <a:ext cx="6858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100" dirty="0"/>
              <a:t>&lt;head&gt;</a:t>
            </a:r>
          </a:p>
          <a:p>
            <a:pPr eaLnBrk="1" hangingPunct="1"/>
            <a:r>
              <a:rPr lang="en-US" altLang="en-US" sz="1100" dirty="0"/>
              <a:t>   &lt;title&gt;CSS Exercise 1&lt;/title&gt;</a:t>
            </a:r>
          </a:p>
          <a:p>
            <a:pPr eaLnBrk="1" hangingPunct="1"/>
            <a:r>
              <a:rPr lang="en-US" altLang="en-US" sz="1100" dirty="0"/>
              <a:t>   &lt;meta http-</a:t>
            </a:r>
            <a:r>
              <a:rPr lang="en-US" altLang="en-US" sz="1100" dirty="0" err="1"/>
              <a:t>equiv</a:t>
            </a:r>
            <a:r>
              <a:rPr lang="en-US" altLang="en-US" sz="1100" dirty="0"/>
              <a:t>="content-type" content="text/html; charset=utf-8" /&gt; </a:t>
            </a:r>
          </a:p>
          <a:p>
            <a:pPr eaLnBrk="1" hangingPunct="1"/>
            <a:r>
              <a:rPr lang="en-US" altLang="en-US" sz="1100" dirty="0"/>
              <a:t>   &lt;</a:t>
            </a:r>
            <a:r>
              <a:rPr lang="en-US" altLang="en-US" sz="1100" dirty="0" smtClean="0"/>
              <a:t>style&gt;</a:t>
            </a:r>
            <a:endParaRPr lang="en-US" altLang="en-US" sz="1100" dirty="0"/>
          </a:p>
          <a:p>
            <a:pPr eaLnBrk="1" hangingPunct="1"/>
            <a:r>
              <a:rPr lang="en-US" altLang="en-US" sz="1100" dirty="0"/>
              <a:t>	body {</a:t>
            </a:r>
            <a:r>
              <a:rPr lang="en-US" altLang="en-US" sz="1100" dirty="0" err="1"/>
              <a:t>background-color:yellow</a:t>
            </a:r>
            <a:r>
              <a:rPr lang="en-US" altLang="en-US" sz="1100" dirty="0"/>
              <a:t>;}</a:t>
            </a:r>
          </a:p>
          <a:p>
            <a:pPr eaLnBrk="1" hangingPunct="1"/>
            <a:r>
              <a:rPr lang="en-US" altLang="en-US" sz="1100" dirty="0"/>
              <a:t>	h1 {</a:t>
            </a:r>
            <a:r>
              <a:rPr lang="en-US" altLang="en-US" sz="1100" dirty="0" err="1"/>
              <a:t>text-align:center</a:t>
            </a:r>
            <a:r>
              <a:rPr lang="en-US" altLang="en-US" sz="1100" dirty="0"/>
              <a:t>; </a:t>
            </a:r>
            <a:r>
              <a:rPr lang="en-US" altLang="en-US" sz="1100" dirty="0" err="1"/>
              <a:t>font-family:impact</a:t>
            </a:r>
            <a:r>
              <a:rPr lang="en-US" altLang="en-US" sz="1100" dirty="0"/>
              <a:t>; font-size:36pt}</a:t>
            </a:r>
          </a:p>
          <a:p>
            <a:pPr eaLnBrk="1" hangingPunct="1"/>
            <a:r>
              <a:rPr lang="en-US" altLang="en-US" sz="1100" dirty="0"/>
              <a:t>	h2 {</a:t>
            </a:r>
            <a:r>
              <a:rPr lang="en-US" altLang="en-US" sz="1100" dirty="0" err="1"/>
              <a:t>font-family:verdana</a:t>
            </a:r>
            <a:r>
              <a:rPr lang="en-US" altLang="en-US" sz="1100" dirty="0"/>
              <a:t>; font-size:24pt; </a:t>
            </a:r>
            <a:r>
              <a:rPr lang="en-US" altLang="en-US" sz="1100" dirty="0" err="1"/>
              <a:t>color:blue</a:t>
            </a:r>
            <a:r>
              <a:rPr lang="en-US" altLang="en-US" sz="1100" dirty="0"/>
              <a:t>;}</a:t>
            </a:r>
          </a:p>
          <a:p>
            <a:pPr eaLnBrk="1" hangingPunct="1"/>
            <a:r>
              <a:rPr lang="en-US" altLang="en-US" sz="1100" dirty="0"/>
              <a:t>	p {</a:t>
            </a:r>
            <a:r>
              <a:rPr lang="en-US" altLang="en-US" sz="1100" dirty="0" err="1"/>
              <a:t>font-family:verdana</a:t>
            </a:r>
            <a:r>
              <a:rPr lang="en-US" altLang="en-US" sz="1100" dirty="0"/>
              <a:t>; font-size:12pt; text-indent:20px;}</a:t>
            </a:r>
          </a:p>
          <a:p>
            <a:pPr eaLnBrk="1" hangingPunct="1"/>
            <a:r>
              <a:rPr lang="en-US" altLang="en-US" sz="1100" dirty="0"/>
              <a:t>	</a:t>
            </a:r>
            <a:r>
              <a:rPr lang="en-US" altLang="en-US" sz="1100" dirty="0" err="1"/>
              <a:t>hr</a:t>
            </a:r>
            <a:r>
              <a:rPr lang="en-US" altLang="en-US" sz="1100" dirty="0"/>
              <a:t> {width: 70%; color: fuchsia; height: 6px}</a:t>
            </a:r>
          </a:p>
          <a:p>
            <a:pPr eaLnBrk="1" hangingPunct="1"/>
            <a:r>
              <a:rPr lang="en-US" altLang="en-US" sz="1100" dirty="0"/>
              <a:t>	</a:t>
            </a:r>
            <a:r>
              <a:rPr lang="en-US" altLang="en-US" sz="1100" b="1" dirty="0"/>
              <a:t>#</a:t>
            </a:r>
            <a:r>
              <a:rPr lang="en-US" altLang="en-US" sz="1100" b="1" dirty="0" err="1"/>
              <a:t>bord</a:t>
            </a:r>
            <a:r>
              <a:rPr lang="en-US" altLang="en-US" sz="1100" b="1" dirty="0"/>
              <a:t> {border:6px solid red}</a:t>
            </a:r>
          </a:p>
          <a:p>
            <a:pPr eaLnBrk="1" hangingPunct="1"/>
            <a:r>
              <a:rPr lang="en-US" altLang="en-US" sz="1100" b="1" dirty="0"/>
              <a:t>	#para1 {border:6px solid blue}</a:t>
            </a:r>
          </a:p>
          <a:p>
            <a:pPr eaLnBrk="1" hangingPunct="1"/>
            <a:r>
              <a:rPr lang="en-US" altLang="en-US" sz="1100" dirty="0"/>
              <a:t>   &lt;/style&gt;	</a:t>
            </a:r>
          </a:p>
          <a:p>
            <a:pPr eaLnBrk="1" hangingPunct="1"/>
            <a:r>
              <a:rPr lang="en-US" altLang="en-US" sz="1100" dirty="0"/>
              <a:t>&lt;/head&gt;</a:t>
            </a:r>
          </a:p>
          <a:p>
            <a:pPr eaLnBrk="1" hangingPunct="1"/>
            <a:r>
              <a:rPr lang="en-US" altLang="en-US" sz="1100" dirty="0"/>
              <a:t>&lt;body&gt;</a:t>
            </a:r>
          </a:p>
          <a:p>
            <a:pPr eaLnBrk="1" hangingPunct="1"/>
            <a:r>
              <a:rPr lang="en-US" altLang="en-US" sz="1100" dirty="0"/>
              <a:t>   &lt;h1&gt;This is a header of type h1&lt;/h1&gt;</a:t>
            </a:r>
          </a:p>
          <a:p>
            <a:pPr eaLnBrk="1" hangingPunct="1"/>
            <a:r>
              <a:rPr lang="en-US" altLang="en-US" sz="1100" dirty="0"/>
              <a:t>   &lt;h2&gt;This is a header of type h2&lt;/h2&gt;</a:t>
            </a:r>
          </a:p>
          <a:p>
            <a:pPr eaLnBrk="1" hangingPunct="1"/>
            <a:r>
              <a:rPr lang="en-US" altLang="en-US" sz="1100" dirty="0"/>
              <a:t>   &lt;</a:t>
            </a:r>
            <a:r>
              <a:rPr lang="en-US" altLang="en-US" sz="1100" dirty="0" err="1"/>
              <a:t>hr</a:t>
            </a:r>
            <a:r>
              <a:rPr lang="en-US" altLang="en-US" sz="1100" dirty="0"/>
              <a:t> /&gt;</a:t>
            </a:r>
          </a:p>
          <a:p>
            <a:pPr eaLnBrk="1" hangingPunct="1"/>
            <a:r>
              <a:rPr lang="en-US" altLang="en-US" sz="1100" dirty="0"/>
              <a:t>   &lt;p </a:t>
            </a:r>
            <a:r>
              <a:rPr lang="en-US" altLang="en-US" sz="1100" b="1" dirty="0"/>
              <a:t>id="para1"</a:t>
            </a:r>
            <a:r>
              <a:rPr lang="en-US" altLang="en-US" sz="1100" dirty="0"/>
              <a:t>&gt;This is a paragraph.  I've tried to make it long enough to scroll onto a second line.  </a:t>
            </a:r>
          </a:p>
          <a:p>
            <a:pPr eaLnBrk="1" hangingPunct="1"/>
            <a:r>
              <a:rPr lang="en-US" altLang="en-US" sz="1100" dirty="0"/>
              <a:t>	If it's still two short, please resize your window so that you can observe whether or not it's </a:t>
            </a:r>
          </a:p>
          <a:p>
            <a:pPr eaLnBrk="1" hangingPunct="1"/>
            <a:r>
              <a:rPr lang="en-US" altLang="en-US" sz="1100" dirty="0"/>
              <a:t>	indented properly.&lt;/p&gt;</a:t>
            </a:r>
          </a:p>
          <a:p>
            <a:pPr eaLnBrk="1" hangingPunct="1"/>
            <a:r>
              <a:rPr lang="en-US" altLang="en-US" sz="1100" dirty="0"/>
              <a:t>   &lt;p </a:t>
            </a:r>
            <a:r>
              <a:rPr lang="en-US" altLang="en-US" sz="1100" b="1" dirty="0"/>
              <a:t>id="</a:t>
            </a:r>
            <a:r>
              <a:rPr lang="en-US" altLang="en-US" sz="1100" b="1" dirty="0" err="1"/>
              <a:t>bord</a:t>
            </a:r>
            <a:r>
              <a:rPr lang="en-US" altLang="en-US" sz="1100" b="1" dirty="0"/>
              <a:t>"</a:t>
            </a:r>
            <a:r>
              <a:rPr lang="en-US" altLang="en-US" sz="1100" dirty="0"/>
              <a:t>&gt;This is a bordered paragraph&lt;/p&gt;</a:t>
            </a:r>
          </a:p>
          <a:p>
            <a:pPr eaLnBrk="1" hangingPunct="1"/>
            <a:r>
              <a:rPr lang="en-US" altLang="en-US" sz="1100" dirty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 vs. Ids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Ids are needed for JavaScript, but generally there is no reason to use an id rather than a class for 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Same Page, Different Styles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8" y="2247900"/>
            <a:ext cx="41910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8" y="2247900"/>
            <a:ext cx="41910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Style Declarations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/>
              <a:t>External</a:t>
            </a:r>
          </a:p>
          <a:p>
            <a:pPr lvl="1" eaLnBrk="1" hangingPunct="1"/>
            <a:r>
              <a:rPr lang="en-US" altLang="en-US" sz="2400"/>
              <a:t>Style rules are kept in a separate .css file</a:t>
            </a:r>
          </a:p>
          <a:p>
            <a:pPr lvl="1" eaLnBrk="1" hangingPunct="1"/>
            <a:r>
              <a:rPr lang="en-US" altLang="en-US" sz="2400"/>
              <a:t>Pro: Specify once, apply to entire website</a:t>
            </a:r>
          </a:p>
          <a:p>
            <a:pPr eaLnBrk="1" hangingPunct="1"/>
            <a:r>
              <a:rPr lang="en-US" altLang="en-US" sz="2800"/>
              <a:t>Internal</a:t>
            </a:r>
          </a:p>
          <a:p>
            <a:pPr lvl="1" eaLnBrk="1" hangingPunct="1"/>
            <a:r>
              <a:rPr lang="en-US" altLang="en-US" sz="2400"/>
              <a:t>Style rules in head section of the page</a:t>
            </a:r>
          </a:p>
          <a:p>
            <a:pPr lvl="1" eaLnBrk="1" hangingPunct="1"/>
            <a:r>
              <a:rPr lang="en-US" altLang="en-US" sz="2400"/>
              <a:t>Pros: Style rules appear on page they apply to</a:t>
            </a:r>
          </a:p>
          <a:p>
            <a:pPr eaLnBrk="1" hangingPunct="1"/>
            <a:r>
              <a:rPr lang="en-US" altLang="en-US" sz="2800"/>
              <a:t>In-line</a:t>
            </a:r>
          </a:p>
          <a:p>
            <a:pPr lvl="1" eaLnBrk="1" hangingPunct="1"/>
            <a:r>
              <a:rPr lang="en-US" altLang="en-US" sz="2400"/>
              <a:t>Style rules appear in tag to which they apply</a:t>
            </a:r>
          </a:p>
          <a:p>
            <a:pPr lvl="1" eaLnBrk="1" hangingPunct="1"/>
            <a:r>
              <a:rPr lang="en-US" altLang="en-US" sz="2400"/>
              <a:t>Pro: Easy to see where style applies</a:t>
            </a:r>
          </a:p>
          <a:p>
            <a:pPr lvl="1" eaLnBrk="1" hangingPunct="1"/>
            <a:r>
              <a:rPr lang="en-US" altLang="en-US" sz="2400"/>
              <a:t>Con: Need to repeat styles for each tag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Styles Cascade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External – most general</a:t>
            </a:r>
          </a:p>
          <a:p>
            <a:r>
              <a:rPr lang="en-US" altLang="en-US" smtClean="0"/>
              <a:t>Internal – overrides external on page where it appears</a:t>
            </a:r>
          </a:p>
          <a:p>
            <a:r>
              <a:rPr lang="en-US" altLang="en-US" smtClean="0"/>
              <a:t>In-line – overrides everything else on tag where it appears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975402" y="2163417"/>
            <a:ext cx="541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000" dirty="0"/>
              <a:t>We will learn first how to use an INTERNAL style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Creating an Internal Stylesheet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Put rules in the &lt;head&gt; section </a:t>
            </a:r>
          </a:p>
          <a:p>
            <a:pPr eaLnBrk="1" hangingPunct="1"/>
            <a:r>
              <a:rPr lang="en-US" altLang="en-US" sz="2800" dirty="0"/>
              <a:t>Surround rules by &lt;style&gt; &lt;/style&gt; tags </a:t>
            </a:r>
          </a:p>
          <a:p>
            <a:pPr lvl="1" eaLnBrk="1" hangingPunct="1"/>
            <a:r>
              <a:rPr lang="en-US" altLang="en-US" sz="2400" dirty="0"/>
              <a:t>&lt;</a:t>
            </a:r>
            <a:r>
              <a:rPr lang="en-US" altLang="en-US" sz="2400" dirty="0" smtClean="0"/>
              <a:t>style&gt;</a:t>
            </a:r>
            <a:endParaRPr lang="en-US" altLang="en-US" sz="24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Rules go here</a:t>
            </a:r>
          </a:p>
          <a:p>
            <a:pPr lvl="1" eaLnBrk="1" hangingPunct="1"/>
            <a:r>
              <a:rPr lang="en-US" altLang="en-US" sz="2400" dirty="0"/>
              <a:t>&lt;/style&gt;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Syntax of Style Rules:</a:t>
            </a:r>
            <a:br>
              <a:rPr lang="en-US" altLang="en-US" sz="4000"/>
            </a:br>
            <a:r>
              <a:rPr lang="en-US" altLang="en-US" sz="4000"/>
              <a:t>Basic Syntax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selector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{property: value; property: value</a:t>
            </a:r>
            <a:r>
              <a:rPr lang="en-US" altLang="en-US" sz="2800" dirty="0" smtClean="0">
                <a:solidFill>
                  <a:srgbClr val="FF0000"/>
                </a:solidFill>
              </a:rPr>
              <a:t>;…}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The simplest selector is a tag name. Examples below:</a:t>
            </a:r>
          </a:p>
          <a:p>
            <a:pPr lvl="1" eaLnBrk="1" hangingPunct="1"/>
            <a:r>
              <a:rPr lang="en-US" altLang="en-US" sz="2400" dirty="0" smtClean="0"/>
              <a:t>h1 </a:t>
            </a:r>
            <a:r>
              <a:rPr lang="en-US" altLang="en-US" sz="2400" dirty="0"/>
              <a:t>{</a:t>
            </a:r>
            <a:r>
              <a:rPr lang="en-US" altLang="en-US" sz="2400" dirty="0" err="1"/>
              <a:t>color:red</a:t>
            </a:r>
            <a:r>
              <a:rPr lang="en-US" altLang="en-US" sz="2400" dirty="0"/>
              <a:t>;}</a:t>
            </a:r>
          </a:p>
          <a:p>
            <a:pPr lvl="2" eaLnBrk="1" hangingPunct="1"/>
            <a:r>
              <a:rPr lang="en-US" altLang="en-US" sz="2000" dirty="0"/>
              <a:t>The font color of all &lt;h1&gt; heads will be red</a:t>
            </a:r>
          </a:p>
          <a:p>
            <a:pPr lvl="1" eaLnBrk="1" hangingPunct="1"/>
            <a:r>
              <a:rPr lang="en-US" altLang="en-US" sz="2400" dirty="0"/>
              <a:t>p {</a:t>
            </a:r>
            <a:r>
              <a:rPr lang="en-US" altLang="en-US" sz="2400" dirty="0" err="1"/>
              <a:t>text-align:center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color:red</a:t>
            </a:r>
            <a:r>
              <a:rPr lang="en-US" altLang="en-US" sz="2400" dirty="0"/>
              <a:t>;}</a:t>
            </a:r>
          </a:p>
          <a:p>
            <a:pPr lvl="2" eaLnBrk="1" hangingPunct="1"/>
            <a:r>
              <a:rPr lang="en-US" altLang="en-US" sz="2000" dirty="0"/>
              <a:t>All paragraphs will be center aligned and their font color will be red</a:t>
            </a:r>
          </a:p>
          <a:p>
            <a:pPr lvl="1" eaLnBrk="1" hangingPunct="1"/>
            <a:r>
              <a:rPr lang="en-US" altLang="en-US" sz="2400" dirty="0"/>
              <a:t>body {</a:t>
            </a:r>
            <a:r>
              <a:rPr lang="en-US" altLang="en-US" sz="2400" dirty="0" err="1"/>
              <a:t>background-color:blue</a:t>
            </a:r>
            <a:r>
              <a:rPr lang="en-US" altLang="en-US" sz="2400" dirty="0"/>
              <a:t>; margin: </a:t>
            </a:r>
            <a:r>
              <a:rPr lang="en-US" altLang="en-US" sz="2400" dirty="0" smtClean="0"/>
              <a:t>3px </a:t>
            </a:r>
            <a:r>
              <a:rPr lang="en-US" altLang="en-US" sz="2400" dirty="0" err="1" smtClean="0"/>
              <a:t>3px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3px</a:t>
            </a:r>
            <a:r>
              <a:rPr lang="en-US" altLang="en-US" sz="2400" dirty="0" smtClean="0"/>
              <a:t> 3px}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The background color for the page will be blue, and margins will be three pixels all around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Hash Functions</Template>
  <TotalTime>2111</TotalTime>
  <Words>1356</Words>
  <Application>Microsoft Office PowerPoint</Application>
  <PresentationFormat>Widescreen</PresentationFormat>
  <Paragraphs>258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Tahoma</vt:lpstr>
      <vt:lpstr>Trebuchet MS</vt:lpstr>
      <vt:lpstr>Wingdings</vt:lpstr>
      <vt:lpstr>Wingdings 3</vt:lpstr>
      <vt:lpstr>Facet</vt:lpstr>
      <vt:lpstr>Cascading Style Sheets</vt:lpstr>
      <vt:lpstr>Why Styles?</vt:lpstr>
      <vt:lpstr>Same Page, Different Styles</vt:lpstr>
      <vt:lpstr>Same Page, Different Styles</vt:lpstr>
      <vt:lpstr>Types of Style Declarations</vt:lpstr>
      <vt:lpstr>How Styles Cascade</vt:lpstr>
      <vt:lpstr>PowerPoint Presentation</vt:lpstr>
      <vt:lpstr>Creating an Internal Stylesheet</vt:lpstr>
      <vt:lpstr>Syntax of Style Rules: Basic Syntax</vt:lpstr>
      <vt:lpstr>Style Example</vt:lpstr>
      <vt:lpstr>Font Styles</vt:lpstr>
      <vt:lpstr>More Font Styles</vt:lpstr>
      <vt:lpstr>Text Spacing</vt:lpstr>
      <vt:lpstr>Alignment</vt:lpstr>
      <vt:lpstr>Text Coloring</vt:lpstr>
      <vt:lpstr>Time Out</vt:lpstr>
      <vt:lpstr>Style Layout Concepts </vt:lpstr>
      <vt:lpstr>Controlling Element Size</vt:lpstr>
      <vt:lpstr>Controlling Padding and Margins</vt:lpstr>
      <vt:lpstr>Controlling Borders</vt:lpstr>
      <vt:lpstr>Time Out</vt:lpstr>
      <vt:lpstr>Background Styles</vt:lpstr>
      <vt:lpstr>More on Background Images</vt:lpstr>
      <vt:lpstr>An Example</vt:lpstr>
      <vt:lpstr>Floating Elements</vt:lpstr>
      <vt:lpstr>An Example</vt:lpstr>
      <vt:lpstr>Time Out</vt:lpstr>
      <vt:lpstr>Cursor styles</vt:lpstr>
      <vt:lpstr>A Style Problem</vt:lpstr>
      <vt:lpstr>Three Solutions</vt:lpstr>
      <vt:lpstr>Solution 2: Tag Classes</vt:lpstr>
      <vt:lpstr>Applying a Style to a Class</vt:lpstr>
      <vt:lpstr>Class Example</vt:lpstr>
      <vt:lpstr>Time Out</vt:lpstr>
      <vt:lpstr>Solution 3: Tag ids</vt:lpstr>
      <vt:lpstr>Applying a Style to an Id</vt:lpstr>
      <vt:lpstr>Id Example</vt:lpstr>
      <vt:lpstr>Classes vs. Ids</vt:lpstr>
    </vt:vector>
  </TitlesOfParts>
  <Company>BABSON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Babson College</dc:creator>
  <cp:lastModifiedBy>Gordon, Steven</cp:lastModifiedBy>
  <cp:revision>138</cp:revision>
  <dcterms:created xsi:type="dcterms:W3CDTF">2003-09-11T14:45:28Z</dcterms:created>
  <dcterms:modified xsi:type="dcterms:W3CDTF">2021-01-12T15:44:22Z</dcterms:modified>
</cp:coreProperties>
</file>