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3" r:id="rId1"/>
  </p:sldMasterIdLst>
  <p:sldIdLst>
    <p:sldId id="256" r:id="rId2"/>
    <p:sldId id="319" r:id="rId3"/>
    <p:sldId id="295" r:id="rId4"/>
    <p:sldId id="258" r:id="rId5"/>
    <p:sldId id="259" r:id="rId6"/>
    <p:sldId id="266" r:id="rId7"/>
    <p:sldId id="267" r:id="rId8"/>
    <p:sldId id="297" r:id="rId9"/>
    <p:sldId id="261" r:id="rId10"/>
    <p:sldId id="293" r:id="rId11"/>
    <p:sldId id="269" r:id="rId12"/>
    <p:sldId id="278" r:id="rId13"/>
    <p:sldId id="279" r:id="rId14"/>
    <p:sldId id="280" r:id="rId15"/>
    <p:sldId id="309" r:id="rId16"/>
    <p:sldId id="310" r:id="rId17"/>
    <p:sldId id="329" r:id="rId18"/>
    <p:sldId id="311" r:id="rId19"/>
    <p:sldId id="312" r:id="rId20"/>
    <p:sldId id="313" r:id="rId21"/>
    <p:sldId id="314" r:id="rId22"/>
    <p:sldId id="315" r:id="rId23"/>
    <p:sldId id="332" r:id="rId24"/>
    <p:sldId id="300" r:id="rId25"/>
    <p:sldId id="301" r:id="rId26"/>
    <p:sldId id="302" r:id="rId27"/>
    <p:sldId id="303" r:id="rId28"/>
    <p:sldId id="304" r:id="rId29"/>
    <p:sldId id="320" r:id="rId30"/>
    <p:sldId id="305" r:id="rId31"/>
    <p:sldId id="318" r:id="rId32"/>
    <p:sldId id="321" r:id="rId33"/>
    <p:sldId id="306" r:id="rId34"/>
    <p:sldId id="307" r:id="rId35"/>
    <p:sldId id="330" r:id="rId36"/>
    <p:sldId id="334" r:id="rId37"/>
    <p:sldId id="335" r:id="rId38"/>
    <p:sldId id="336" r:id="rId39"/>
    <p:sldId id="337" r:id="rId40"/>
    <p:sldId id="331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595" autoAdjust="0"/>
  </p:normalViewPr>
  <p:slideViewPr>
    <p:cSldViewPr>
      <p:cViewPr varScale="1">
        <p:scale>
          <a:sx n="67" d="100"/>
          <a:sy n="67" d="100"/>
        </p:scale>
        <p:origin x="582" y="3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F6EAEF-98DC-44D6-8E45-03932D47C02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65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26D7A-4D2D-4BF4-B14B-B1CF843F66B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67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26D7A-4D2D-4BF4-B14B-B1CF843F66B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484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26D7A-4D2D-4BF4-B14B-B1CF843F66B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764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26D7A-4D2D-4BF4-B14B-B1CF843F66B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42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26D7A-4D2D-4BF4-B14B-B1CF843F66B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137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71F979-0794-4AF8-89CF-F981F58D92A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150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EFEBE5-4D38-4B18-800B-E991806248F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42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B80748-D3A2-4F43-AE41-888CDE9D402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59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3B38B6-2970-4D71-9B61-36CC89D8329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26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6EB6B-F07B-451D-AD7D-1D5DB0F51E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661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363274-A078-4C7F-981B-29B35FFA021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23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B72C3-AFD6-469D-A4C7-2FDAB7622D2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812EA-5277-4B30-96A0-F690F57C176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71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CFE906-695A-4A08-B84A-9471A118E86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4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B75B3A-F979-4997-B02B-9B8258F9757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56326D7A-4D2D-4BF4-B14B-B1CF843F66B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68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://www.free-css-templates.com/preview/Flower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tspring13sec2.babson.edu/Gordon/styleActivity1.htm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tspring13sec2.babson.edu/gordon/descendentStyle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tspring13sec2.babson.edu/gordon/nthChildExample.ht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sel_firstletter.asp" TargetMode="External"/><Relationship Id="rId2" Type="http://schemas.openxmlformats.org/officeDocument/2006/relationships/hyperlink" Target="https://www.w3schools.com/cssref/sel_firstline.as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w3schools.com/cssref/css3_pr_text-shadow.as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w3schools.com/cssref/css3_pr_box-shadow.asp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tryit.asp?filename=trycss3_image_galle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Cascading Style Sheets (Cont.)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6148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bg2"/>
                </a:solidFill>
                <a:cs typeface="Tahoma" panose="020B0604030504040204" pitchFamily="34" charset="0"/>
              </a:rPr>
              <a:t>©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Pros/Cons of External Styles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Pros</a:t>
            </a:r>
          </a:p>
          <a:p>
            <a:pPr lvl="1"/>
            <a:r>
              <a:rPr lang="en-US" altLang="en-US" smtClean="0"/>
              <a:t>Assures consistency across website</a:t>
            </a:r>
          </a:p>
          <a:p>
            <a:pPr lvl="1"/>
            <a:r>
              <a:rPr lang="en-US" altLang="en-US" smtClean="0"/>
              <a:t>Easier to change look and feel of website</a:t>
            </a:r>
          </a:p>
          <a:p>
            <a:r>
              <a:rPr lang="en-US" altLang="en-US" smtClean="0"/>
              <a:t>Cons</a:t>
            </a:r>
          </a:p>
          <a:p>
            <a:pPr lvl="1"/>
            <a:r>
              <a:rPr lang="en-US" altLang="en-US" smtClean="0"/>
              <a:t>Distance (separate files) between styles and their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Applying External Style Sheets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Insert one or more &lt;link&gt; tags into the &lt;head&gt; section and before the internal stylesheet: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000" dirty="0"/>
              <a:t>&lt;link </a:t>
            </a:r>
            <a:r>
              <a:rPr lang="en-US" altLang="en-US" sz="2000" dirty="0" err="1"/>
              <a:t>rel</a:t>
            </a:r>
            <a:r>
              <a:rPr lang="en-US" altLang="en-US" sz="2000" dirty="0"/>
              <a:t>="</a:t>
            </a:r>
            <a:r>
              <a:rPr lang="en-US" altLang="en-US" sz="2000" dirty="0" err="1"/>
              <a:t>stylesheet</a:t>
            </a:r>
            <a:r>
              <a:rPr lang="en-US" altLang="en-US" sz="2000" dirty="0"/>
              <a:t>" type="text/</a:t>
            </a:r>
            <a:r>
              <a:rPr lang="en-US" altLang="en-US" sz="2000" dirty="0" err="1"/>
              <a:t>css</a:t>
            </a:r>
            <a:r>
              <a:rPr lang="en-US" altLang="en-US" sz="2000" dirty="0"/>
              <a:t>" </a:t>
            </a:r>
            <a:r>
              <a:rPr lang="en-US" altLang="en-US" sz="2000" dirty="0" err="1"/>
              <a:t>href</a:t>
            </a:r>
            <a:r>
              <a:rPr lang="en-US" altLang="en-US" sz="2000" dirty="0"/>
              <a:t>="xxx.css" /&gt;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000" dirty="0"/>
              <a:t>Where xxx is the filename of the external </a:t>
            </a:r>
            <a:r>
              <a:rPr lang="en-US" altLang="en-US" sz="2000" dirty="0" err="1"/>
              <a:t>stylesheet</a:t>
            </a:r>
            <a:r>
              <a:rPr lang="en-US" altLang="en-US" sz="2000" dirty="0"/>
              <a:t>.</a:t>
            </a:r>
          </a:p>
          <a:p>
            <a:r>
              <a:rPr lang="en-US" altLang="en-US" dirty="0" smtClean="0"/>
              <a:t>&lt;link&gt; tags should not be placed between the &lt;style&gt; and &lt;/style&gt; tags.</a:t>
            </a:r>
          </a:p>
          <a:p>
            <a:r>
              <a:rPr lang="en-US" altLang="en-US" dirty="0" smtClean="0"/>
              <a:t>If multiple external style sheets are used, later &lt;link&gt; tags override and add to earlier &lt;link&gt; tags</a:t>
            </a:r>
          </a:p>
          <a:p>
            <a:r>
              <a:rPr lang="en-US" altLang="en-US" dirty="0" smtClean="0"/>
              <a:t>If the &lt;link&gt; tag for an external stylesheet appears after the internal stylesheet, it will override the internal style sheet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External Style Sheet Example</a:t>
            </a:r>
          </a:p>
        </p:txBody>
      </p:sp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914400" y="2057400"/>
            <a:ext cx="5638800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&lt;head&gt;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	&lt;title&gt;CSS Exercise 1&lt;/title&gt;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	&lt;meta http-</a:t>
            </a:r>
            <a:r>
              <a:rPr lang="en-US" altLang="en-US" sz="1000" dirty="0" err="1"/>
              <a:t>equiv</a:t>
            </a:r>
            <a:r>
              <a:rPr lang="en-US" altLang="en-US" sz="1000" dirty="0"/>
              <a:t>="content-type" content="text/html; charset=utf-8" /&gt;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	</a:t>
            </a:r>
            <a:r>
              <a:rPr lang="en-US" altLang="en-US" sz="1200" b="1" dirty="0"/>
              <a:t>&lt;link </a:t>
            </a:r>
            <a:r>
              <a:rPr lang="en-US" altLang="en-US" sz="1200" b="1" dirty="0" err="1"/>
              <a:t>rel</a:t>
            </a:r>
            <a:r>
              <a:rPr lang="en-US" altLang="en-US" sz="1200" b="1" dirty="0"/>
              <a:t>="stylesheet" </a:t>
            </a:r>
            <a:r>
              <a:rPr lang="en-US" altLang="en-US" sz="1200" b="1" dirty="0" err="1"/>
              <a:t>href</a:t>
            </a:r>
            <a:r>
              <a:rPr lang="en-US" altLang="en-US" sz="1200" b="1" dirty="0"/>
              <a:t>="ex1.css" type="text/</a:t>
            </a:r>
            <a:r>
              <a:rPr lang="en-US" altLang="en-US" sz="1200" b="1" dirty="0" err="1"/>
              <a:t>css</a:t>
            </a:r>
            <a:r>
              <a:rPr lang="en-US" altLang="en-US" sz="1200" b="1" dirty="0"/>
              <a:t>" /&gt;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&lt;/head&gt;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&lt;body&gt;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	&lt;h1&gt;This is a header of type h1&lt;/h1&gt;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	&lt;h2&gt;This is a header of type h2&lt;/h2&gt;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	&lt;</a:t>
            </a:r>
            <a:r>
              <a:rPr lang="en-US" altLang="en-US" sz="1000" dirty="0" err="1"/>
              <a:t>hr</a:t>
            </a:r>
            <a:r>
              <a:rPr lang="en-US" altLang="en-US" sz="1000" dirty="0"/>
              <a:t> /&gt;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	&lt;p&gt;This is a paragraph.  I've tried to make it long enough to scroll onto a second line.  If it's still two short, please resize your window so that you can observe whether or not it's indented properly.&lt;/p&gt;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	&lt;p class="</a:t>
            </a:r>
            <a:r>
              <a:rPr lang="en-US" altLang="en-US" sz="1000" dirty="0" err="1"/>
              <a:t>bord</a:t>
            </a:r>
            <a:r>
              <a:rPr lang="en-US" altLang="en-US" sz="1000" dirty="0"/>
              <a:t>"&gt;This is a bordered paragraph&lt;/p&gt;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&lt;/body&gt;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&lt;/html&gt;</a:t>
            </a:r>
          </a:p>
        </p:txBody>
      </p:sp>
      <p:pic>
        <p:nvPicPr>
          <p:cNvPr id="1741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48200"/>
            <a:ext cx="34861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17525"/>
            <a:ext cx="4195763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6858000" y="2133601"/>
            <a:ext cx="1600200" cy="1077913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Note absence of &lt;style&gt; and &lt;/style&gt; tags in .css file</a:t>
            </a:r>
          </a:p>
        </p:txBody>
      </p:sp>
      <p:cxnSp>
        <p:nvCxnSpPr>
          <p:cNvPr id="17415" name="Straight Arrow Connector 7"/>
          <p:cNvCxnSpPr>
            <a:cxnSpLocks noChangeShapeType="1"/>
            <a:stCxn id="17414" idx="1"/>
          </p:cNvCxnSpPr>
          <p:nvPr/>
        </p:nvCxnSpPr>
        <p:spPr bwMode="auto">
          <a:xfrm rot="10800000" flipV="1">
            <a:off x="4495800" y="2671764"/>
            <a:ext cx="2362200" cy="1976437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External Style Sheet Example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990600" y="1600200"/>
            <a:ext cx="5638800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&lt;head&gt;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	&lt;title&gt;CSS Exercise 1&lt;/title&gt;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	&lt;meta http-equiv="content-type" content="text/html; charset=utf-8" /&gt;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	</a:t>
            </a:r>
            <a:r>
              <a:rPr lang="en-US" altLang="en-US" sz="1200" b="1"/>
              <a:t>&lt;link rel="stylesheet" href="ex2.css" type="text/css" /&gt;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&lt;/head&gt;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&lt;body&gt;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	&lt;h1&gt;This is a header of type h1&lt;/h1&gt;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	&lt;h2&gt;This is a header of type h2&lt;/h2&gt;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	&lt;hr /&gt;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	&lt;p&gt;This is a paragraph.  I've tried to make it long enough to scroll onto a second line.  If it's still two short, please resize your window so that you can observe whether or not it's indented properly.&lt;/p&gt;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	&lt;p class="bord"&gt;This is a bordered paragraph&lt;/p&gt;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&lt;/body&gt;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&lt;/html&gt;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4114801"/>
            <a:ext cx="36099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828" y="3475036"/>
            <a:ext cx="3981972" cy="2773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External Style Sheet Example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219199" y="1752600"/>
            <a:ext cx="5638800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&lt;head&gt;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	&lt;title&gt;CSS Exercise 1&lt;/title&gt;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	&lt;meta http-equiv="content-type" content="text/html; charset=utf-8" /&gt;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	</a:t>
            </a:r>
            <a:r>
              <a:rPr lang="en-US" altLang="en-US" sz="1200" b="1"/>
              <a:t>&lt;link rel="stylesheet" href="ex3.css" type="text/css" /&gt;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&lt;/head&gt;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&lt;body&gt;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	&lt;h1&gt;This is a header of type h1&lt;/h1&gt;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	&lt;h2&gt;This is a header of type h2&lt;/h2&gt;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	&lt;hr /&gt;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	&lt;p&gt;This is a paragraph.  I've tried to make it long enough to scroll onto a second line.  If it's still two short, please resize your window so that you can observe whether or not it's indented properly.&lt;/p&gt;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	&lt;p class="bord"&gt;This is a bordered paragraph&lt;/p&gt;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&lt;/body&gt;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&lt;/html&gt;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114800"/>
            <a:ext cx="38576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3829050"/>
            <a:ext cx="3752461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CSS Templates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800"/>
              <a:t>CSS templates are external style sheets that provide a consistent look and feel to the pages on your site</a:t>
            </a:r>
          </a:p>
          <a:p>
            <a:r>
              <a:rPr lang="en-US" altLang="en-US" sz="2800"/>
              <a:t>Free CSS templates are available on web</a:t>
            </a:r>
          </a:p>
          <a:p>
            <a:pPr lvl="1">
              <a:spcAft>
                <a:spcPts val="600"/>
              </a:spcAft>
            </a:pPr>
            <a:r>
              <a:rPr lang="en-US" altLang="en-US" sz="2400"/>
              <a:t>Search: free css templates</a:t>
            </a:r>
          </a:p>
          <a:p>
            <a:pPr>
              <a:spcAft>
                <a:spcPts val="600"/>
              </a:spcAft>
            </a:pPr>
            <a:r>
              <a:rPr lang="en-US" altLang="en-US" sz="2800"/>
              <a:t>You may not use CSS templates for your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Template Example</a:t>
            </a: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1360489" y="6089651"/>
            <a:ext cx="5113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Source: </a:t>
            </a:r>
            <a:r>
              <a:rPr lang="en-US" altLang="en-US" sz="1400">
                <a:hlinkClick r:id="rId2"/>
              </a:rPr>
              <a:t>http://www.free-css-templates.com/preview/Flower/</a:t>
            </a:r>
            <a:r>
              <a:rPr lang="en-US" altLang="en-US" sz="1400"/>
              <a:t>  </a:t>
            </a: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990600" y="2014538"/>
            <a:ext cx="342900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*{ margin: 0; padding: 0; }*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body { font: .8em Arial, Sans-Serif; line-height: 1.8em;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         background: #333; color: #444;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a {COLOR: #6587E0; text-decoration: none;}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a:visited {COLOR: #6587E0; text-decoration: none;}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a:hover {COLOR: #333; text-decoration: underline;}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h2 { margin: 0 0 10px; padding: 10px 0 3px;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h3 { padding-left: 10px; color: #</a:t>
            </a:r>
            <a:r>
              <a:rPr lang="en-US" altLang="en-US" sz="900" dirty="0" err="1"/>
              <a:t>fff</a:t>
            </a:r>
            <a:r>
              <a:rPr lang="en-US" altLang="en-US" sz="900" dirty="0"/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     background: #FE7B09 </a:t>
            </a:r>
            <a:r>
              <a:rPr lang="en-US" altLang="en-US" sz="900" dirty="0" err="1"/>
              <a:t>url</a:t>
            </a:r>
            <a:r>
              <a:rPr lang="en-US" altLang="en-US" sz="900" dirty="0"/>
              <a:t>(images/bg.jpg) repeat-x;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     font-size: 1em; height: 24px; line-height: 24px;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 err="1"/>
              <a:t>ul</a:t>
            </a:r>
            <a:r>
              <a:rPr lang="en-US" altLang="en-US" sz="900" dirty="0"/>
              <a:t> {  padding: 0; margin: 0 0 10px;}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li { list-style-type: none;}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p { margin: 5px 0 10px 0;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 err="1"/>
              <a:t>img</a:t>
            </a:r>
            <a:r>
              <a:rPr lang="en-US" altLang="en-US" sz="900" dirty="0"/>
              <a:t> { border: none;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9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#header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     background: #FE7B09 </a:t>
            </a:r>
            <a:r>
              <a:rPr lang="en-US" altLang="en-US" sz="900" dirty="0" err="1"/>
              <a:t>url</a:t>
            </a:r>
            <a:r>
              <a:rPr lang="en-US" altLang="en-US" sz="900" dirty="0"/>
              <a:t>(images/header.jpg) repeat-x;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     height: 215px;}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#header h1 {font-size: 30px; font-weight: 100;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     letter-spacing: -1px; padding: 22px 0 5px 10px;}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#header h1 a {color: #</a:t>
            </a:r>
            <a:r>
              <a:rPr lang="en-US" altLang="en-US" sz="900" dirty="0" err="1"/>
              <a:t>fff</a:t>
            </a:r>
            <a:r>
              <a:rPr lang="en-US" altLang="en-US" sz="900" dirty="0"/>
              <a:t>; text-decoration: none;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#header h2 {color: #</a:t>
            </a:r>
            <a:r>
              <a:rPr lang="en-US" altLang="en-US" sz="900" dirty="0" err="1"/>
              <a:t>eee</a:t>
            </a:r>
            <a:r>
              <a:rPr lang="en-US" altLang="en-US" sz="900" dirty="0"/>
              <a:t>; font-size: 19px; font-weight: 100;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     padding: 0 0 0 11px; letter-spacing: -1px;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     line-height: 12px;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dirty="0"/>
              <a:t>…</a:t>
            </a:r>
          </a:p>
        </p:txBody>
      </p:sp>
      <p:pic>
        <p:nvPicPr>
          <p:cNvPr id="22533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28800"/>
            <a:ext cx="5143500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Time 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2475" y="2895600"/>
            <a:ext cx="5177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step 3 of today’s in-class activity</a:t>
            </a:r>
          </a:p>
          <a:p>
            <a:pPr algn="ctr"/>
            <a:r>
              <a:rPr lang="en-US" sz="2400" dirty="0" smtClean="0"/>
              <a:t>(15 minutes)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6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Tags for Styling</a:t>
            </a:r>
          </a:p>
        </p:txBody>
      </p:sp>
      <p:sp>
        <p:nvSpPr>
          <p:cNvPr id="2355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&lt;div&gt;s and &lt;span&gt;s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Dividing the Page: The &lt;div&gt; </a:t>
            </a:r>
            <a:r>
              <a:rPr lang="en-US" altLang="en-US" dirty="0" smtClean="0"/>
              <a:t>Tag*</a:t>
            </a:r>
            <a:endParaRPr lang="en-US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sz="2800"/>
              <a:t>&lt;div&gt; is used to group together consecutive parts of the page so as to apply a style to it</a:t>
            </a:r>
          </a:p>
          <a:p>
            <a:pPr>
              <a:spcAft>
                <a:spcPts val="1200"/>
              </a:spcAft>
            </a:pPr>
            <a:r>
              <a:rPr lang="en-US" altLang="en-US" sz="2800"/>
              <a:t>Cannot appear inside any other tag except &lt;body&gt; or other &lt;div&gt;</a:t>
            </a:r>
          </a:p>
          <a:p>
            <a:pPr>
              <a:spcAft>
                <a:spcPts val="1200"/>
              </a:spcAft>
            </a:pPr>
            <a:r>
              <a:rPr lang="en-US" altLang="en-US" sz="2800"/>
              <a:t>Sometimes referred to as a “container” tag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5791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The following special div tags can be used to convey meaning: &lt;header&gt;, &lt;footer&gt;, &lt;main&gt;, &lt;aside&gt;, &lt;section&gt;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you should be able to</a:t>
            </a:r>
          </a:p>
          <a:p>
            <a:pPr lvl="1"/>
            <a:r>
              <a:rPr lang="en-US" dirty="0" smtClean="0"/>
              <a:t>Use an external style sheet</a:t>
            </a:r>
          </a:p>
          <a:p>
            <a:pPr lvl="1"/>
            <a:r>
              <a:rPr lang="en-US" dirty="0" smtClean="0"/>
              <a:t>Apply styles inline</a:t>
            </a:r>
          </a:p>
          <a:p>
            <a:pPr lvl="1"/>
            <a:r>
              <a:rPr lang="en-US" dirty="0" smtClean="0"/>
              <a:t>Use &lt;div&gt; and &lt;span&gt; tags for styling</a:t>
            </a:r>
          </a:p>
          <a:p>
            <a:pPr lvl="1"/>
            <a:r>
              <a:rPr lang="en-US" dirty="0" smtClean="0"/>
              <a:t>Use document tree (DOM) selectors</a:t>
            </a:r>
          </a:p>
          <a:p>
            <a:pPr lvl="1"/>
            <a:r>
              <a:rPr lang="en-US" dirty="0" smtClean="0"/>
              <a:t>Use pseudo-element selectors</a:t>
            </a:r>
          </a:p>
          <a:p>
            <a:pPr lvl="1"/>
            <a:r>
              <a:rPr lang="en-US" dirty="0" smtClean="0"/>
              <a:t>Use other advanced selectors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of &lt;div&gt;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914400" y="1903413"/>
            <a:ext cx="5562600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651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3651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651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651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651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651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651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651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651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/>
              <a:t>&lt;html&gt;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/>
              <a:t>&lt;head&gt;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/>
              <a:t>	&lt;title&gt;CSS Exercise 1&lt;/title&gt;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/>
              <a:t>	&lt;meta http-</a:t>
            </a:r>
            <a:r>
              <a:rPr lang="en-US" altLang="en-US" sz="1100" dirty="0" err="1"/>
              <a:t>equiv</a:t>
            </a:r>
            <a:r>
              <a:rPr lang="en-US" altLang="en-US" sz="1100" dirty="0"/>
              <a:t>="content-type" content="text/html; charset=utf-8" /&gt;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/>
              <a:t>	&lt;</a:t>
            </a:r>
            <a:r>
              <a:rPr lang="en-US" altLang="en-US" sz="1100" dirty="0" smtClean="0"/>
              <a:t>style&gt;</a:t>
            </a:r>
            <a:endParaRPr lang="en-US" altLang="en-US" sz="11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/>
              <a:t>		body {</a:t>
            </a:r>
            <a:r>
              <a:rPr lang="en-US" altLang="en-US" sz="1100" dirty="0" err="1"/>
              <a:t>background-color:yellow</a:t>
            </a:r>
            <a:r>
              <a:rPr lang="en-US" altLang="en-US" sz="1100" dirty="0"/>
              <a:t>;}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/>
              <a:t>		h1 {</a:t>
            </a:r>
            <a:r>
              <a:rPr lang="en-US" altLang="en-US" sz="1100" dirty="0" err="1"/>
              <a:t>text-align:center</a:t>
            </a:r>
            <a:r>
              <a:rPr lang="en-US" altLang="en-US" sz="1100" dirty="0"/>
              <a:t>; </a:t>
            </a:r>
            <a:r>
              <a:rPr lang="en-US" altLang="en-US" sz="1100" dirty="0" err="1"/>
              <a:t>font-family:impact</a:t>
            </a:r>
            <a:r>
              <a:rPr lang="en-US" altLang="en-US" sz="1100" dirty="0"/>
              <a:t>; font-size:36pt}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/>
              <a:t>		h2 {</a:t>
            </a:r>
            <a:r>
              <a:rPr lang="en-US" altLang="en-US" sz="1100" dirty="0" err="1"/>
              <a:t>font-family:verdana</a:t>
            </a:r>
            <a:r>
              <a:rPr lang="en-US" altLang="en-US" sz="1100" dirty="0"/>
              <a:t>; font-size:24pt; </a:t>
            </a:r>
            <a:r>
              <a:rPr lang="en-US" altLang="en-US" sz="1100" dirty="0" err="1"/>
              <a:t>color:blue</a:t>
            </a:r>
            <a:r>
              <a:rPr lang="en-US" altLang="en-US" sz="1100" dirty="0"/>
              <a:t>;}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/>
              <a:t>		p {</a:t>
            </a:r>
            <a:r>
              <a:rPr lang="en-US" altLang="en-US" sz="1100" dirty="0" err="1"/>
              <a:t>font-family:verdana</a:t>
            </a:r>
            <a:r>
              <a:rPr lang="en-US" altLang="en-US" sz="1100" dirty="0"/>
              <a:t>; font-size:12pt; text-indent:20px;}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/>
              <a:t>		</a:t>
            </a:r>
            <a:r>
              <a:rPr lang="en-US" altLang="en-US" sz="1100" dirty="0" err="1"/>
              <a:t>hr</a:t>
            </a:r>
            <a:r>
              <a:rPr lang="en-US" altLang="en-US" sz="1100" dirty="0"/>
              <a:t> {width: 70%; color: fuchsia; height: 6px}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/>
              <a:t>		</a:t>
            </a:r>
            <a:r>
              <a:rPr lang="en-US" altLang="en-US" sz="1200" b="1" dirty="0"/>
              <a:t>.</a:t>
            </a:r>
            <a:r>
              <a:rPr lang="en-US" altLang="en-US" sz="1200" b="1" dirty="0" err="1"/>
              <a:t>bord</a:t>
            </a:r>
            <a:r>
              <a:rPr lang="en-US" altLang="en-US" sz="1200" b="1" dirty="0"/>
              <a:t> {border:6px solid red}</a:t>
            </a:r>
            <a:endParaRPr lang="en-US" altLang="en-US" sz="11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/>
              <a:t>	&lt;/style&gt;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/>
              <a:t>&lt;/head&gt;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/>
              <a:t>&lt;body&gt;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/>
              <a:t>	&lt;h1&gt;This is a header of type h1&lt;/h1&gt;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/>
              <a:t>	&lt;!-- This is a comment --&gt;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/>
              <a:t>	</a:t>
            </a:r>
            <a:r>
              <a:rPr lang="en-US" altLang="en-US" sz="1200" b="1" dirty="0"/>
              <a:t>&lt;div class="</a:t>
            </a:r>
            <a:r>
              <a:rPr lang="en-US" altLang="en-US" sz="1200" b="1" dirty="0" err="1"/>
              <a:t>bord</a:t>
            </a:r>
            <a:r>
              <a:rPr lang="en-US" altLang="en-US" sz="1200" b="1" dirty="0"/>
              <a:t>"&gt;</a:t>
            </a:r>
            <a:endParaRPr lang="en-US" altLang="en-US" sz="11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/>
              <a:t>		&lt;h2&gt;This is a header of &lt;</a:t>
            </a:r>
            <a:r>
              <a:rPr lang="en-US" altLang="en-US" sz="1100" dirty="0" err="1"/>
              <a:t>br</a:t>
            </a:r>
            <a:r>
              <a:rPr lang="en-US" altLang="en-US" sz="1100" dirty="0"/>
              <a:t> /&gt;type h2&lt;/h2&gt;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/>
              <a:t>		&lt;</a:t>
            </a:r>
            <a:r>
              <a:rPr lang="en-US" altLang="en-US" sz="1100" dirty="0" err="1"/>
              <a:t>hr</a:t>
            </a:r>
            <a:r>
              <a:rPr lang="en-US" altLang="en-US" sz="1100" dirty="0"/>
              <a:t> /&gt;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/>
              <a:t>		&lt;p&gt;This is a paragraph.  I've tried to make it long enough to scroll onto a second line.  If it's still two short, please resize your window so that you can observe whether or not it's indented properly.&lt;/p&gt;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/>
              <a:t>		&lt;p id="p1"&gt;This is a bordered paragraph&lt;/p&gt;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/>
              <a:t>	</a:t>
            </a:r>
            <a:r>
              <a:rPr lang="en-US" altLang="en-US" sz="1200" b="1" dirty="0"/>
              <a:t>&lt;/div&gt;</a:t>
            </a:r>
            <a:endParaRPr lang="en-US" altLang="en-US" sz="11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/>
              <a:t>&lt;/body&gt;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dirty="0"/>
              <a:t>&lt;/html&gt;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14" y="2438400"/>
            <a:ext cx="357028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&lt;span&gt; to Style Within a Tag</a:t>
            </a:r>
          </a:p>
        </p:txBody>
      </p:sp>
      <p:sp>
        <p:nvSpPr>
          <p:cNvPr id="2662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The &lt;span&gt; tag can be nested inside almost any other tag</a:t>
            </a:r>
          </a:p>
          <a:p>
            <a:r>
              <a:rPr lang="en-US" altLang="en-US" smtClean="0"/>
              <a:t>No tag may be nested inside the &lt;span&gt; tag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 of </a:t>
            </a:r>
            <a:br>
              <a:rPr lang="en-US" altLang="en-US" smtClean="0"/>
            </a:br>
            <a:r>
              <a:rPr lang="en-US" altLang="en-US" smtClean="0"/>
              <a:t>&lt;span&gt;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914400" y="1997076"/>
            <a:ext cx="57150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3651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36512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36512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36512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36512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3651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3651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3651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365125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&lt;html&gt;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&lt;head&gt;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	&lt;title&gt;CSS Exercise 1&lt;/title&gt;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	&lt;meta http-</a:t>
            </a:r>
            <a:r>
              <a:rPr lang="en-US" altLang="en-US" sz="1200" dirty="0" err="1"/>
              <a:t>equiv</a:t>
            </a:r>
            <a:r>
              <a:rPr lang="en-US" altLang="en-US" sz="1200" dirty="0"/>
              <a:t>="content-type" content="text/html; charset=utf-8" /&gt;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	&lt;</a:t>
            </a:r>
            <a:r>
              <a:rPr lang="en-US" altLang="en-US" sz="1200" dirty="0" smtClean="0"/>
              <a:t>style&gt;</a:t>
            </a:r>
            <a:endParaRPr lang="en-US" altLang="en-US" sz="12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		body {</a:t>
            </a:r>
            <a:r>
              <a:rPr lang="en-US" altLang="en-US" sz="1200" dirty="0" err="1"/>
              <a:t>background-color:yellow</a:t>
            </a:r>
            <a:r>
              <a:rPr lang="en-US" altLang="en-US" sz="1200" dirty="0"/>
              <a:t>;}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		h1 {</a:t>
            </a:r>
            <a:r>
              <a:rPr lang="en-US" altLang="en-US" sz="1200" dirty="0" err="1"/>
              <a:t>text-align:center</a:t>
            </a:r>
            <a:r>
              <a:rPr lang="en-US" altLang="en-US" sz="1200" dirty="0"/>
              <a:t>; </a:t>
            </a:r>
            <a:r>
              <a:rPr lang="en-US" altLang="en-US" sz="1200" dirty="0" err="1"/>
              <a:t>font-family:impact</a:t>
            </a:r>
            <a:r>
              <a:rPr lang="en-US" altLang="en-US" sz="1200" dirty="0"/>
              <a:t>; font-size:36pt}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		h2 {</a:t>
            </a:r>
            <a:r>
              <a:rPr lang="en-US" altLang="en-US" sz="1200" dirty="0" err="1"/>
              <a:t>font-family:verdana</a:t>
            </a:r>
            <a:r>
              <a:rPr lang="en-US" altLang="en-US" sz="1200" dirty="0"/>
              <a:t>; font-size:24pt; </a:t>
            </a:r>
            <a:r>
              <a:rPr lang="en-US" altLang="en-US" sz="1200" dirty="0" err="1"/>
              <a:t>color:blue</a:t>
            </a:r>
            <a:r>
              <a:rPr lang="en-US" altLang="en-US" sz="1200" dirty="0"/>
              <a:t>;}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		p {</a:t>
            </a:r>
            <a:r>
              <a:rPr lang="en-US" altLang="en-US" sz="1200" dirty="0" err="1"/>
              <a:t>font-family:verdana</a:t>
            </a:r>
            <a:r>
              <a:rPr lang="en-US" altLang="en-US" sz="1200" dirty="0"/>
              <a:t>; font-size:12pt; text-indent:20px;}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		</a:t>
            </a:r>
            <a:r>
              <a:rPr lang="en-US" altLang="en-US" sz="1200" dirty="0" err="1"/>
              <a:t>hr</a:t>
            </a:r>
            <a:r>
              <a:rPr lang="en-US" altLang="en-US" sz="1200" dirty="0"/>
              <a:t> {width: 70%; color: fuchsia; height: 6px}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		</a:t>
            </a:r>
            <a:r>
              <a:rPr lang="en-US" altLang="en-US" sz="1200" b="1" dirty="0"/>
              <a:t>span {</a:t>
            </a:r>
            <a:r>
              <a:rPr lang="en-US" altLang="en-US" sz="1200" b="1" dirty="0" err="1"/>
              <a:t>font-variant:small-caps</a:t>
            </a:r>
            <a:r>
              <a:rPr lang="en-US" altLang="en-US" sz="1200" b="1" dirty="0"/>
              <a:t>; </a:t>
            </a:r>
            <a:r>
              <a:rPr lang="en-US" altLang="en-US" sz="1200" b="1" dirty="0" err="1"/>
              <a:t>font-style:italic</a:t>
            </a:r>
            <a:r>
              <a:rPr lang="en-US" altLang="en-US" sz="1200" b="1" dirty="0"/>
              <a:t>; </a:t>
            </a:r>
            <a:r>
              <a:rPr lang="en-US" altLang="en-US" sz="1200" b="1" dirty="0" err="1"/>
              <a:t>color:silver</a:t>
            </a:r>
            <a:r>
              <a:rPr lang="en-US" altLang="en-US" sz="1200" b="1" dirty="0"/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	&lt;/style&gt;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&lt;/head&gt;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&lt;body&gt;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	&lt;h1&gt;This is a </a:t>
            </a:r>
            <a:r>
              <a:rPr lang="en-US" altLang="en-US" sz="1400" b="1" dirty="0"/>
              <a:t>&lt;span&gt;</a:t>
            </a:r>
            <a:r>
              <a:rPr lang="en-US" altLang="en-US" sz="1200" dirty="0"/>
              <a:t>header</a:t>
            </a:r>
            <a:r>
              <a:rPr lang="en-US" altLang="en-US" sz="1400" b="1" dirty="0"/>
              <a:t>&lt;/span&gt;</a:t>
            </a:r>
            <a:r>
              <a:rPr lang="en-US" altLang="en-US" sz="1200" dirty="0"/>
              <a:t> of type h1&lt;/h1&gt;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	&lt;!-- This is a comment --&gt;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	&lt;h2&gt;This is a header of &lt;</a:t>
            </a:r>
            <a:r>
              <a:rPr lang="en-US" altLang="en-US" sz="1200" dirty="0" err="1"/>
              <a:t>br</a:t>
            </a:r>
            <a:r>
              <a:rPr lang="en-US" altLang="en-US" sz="1200" dirty="0"/>
              <a:t> /&gt;type h2&lt;/h2&gt;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	&lt;</a:t>
            </a:r>
            <a:r>
              <a:rPr lang="en-US" altLang="en-US" sz="1200" dirty="0" err="1"/>
              <a:t>hr</a:t>
            </a:r>
            <a:r>
              <a:rPr lang="en-US" altLang="en-US" sz="1200" dirty="0"/>
              <a:t> /&gt;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	&lt;p&gt;This is a paragraph.  I've tried to make it long enough to scroll onto a second line.  If it's still two short, please resize your window so that you can observe whether or not it's indented properly.&lt;/p&gt;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	&lt;p id="p1"&gt;This is a bordered paragraph&lt;/p&gt;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&lt;/body&gt;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/>
              <a:t>&lt;/html&gt;</a:t>
            </a: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216150"/>
            <a:ext cx="331470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6400" y="3276600"/>
            <a:ext cx="676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http://wtspring13sec2.babson.edu/Gordon/styleActivity1.htm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4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Advanced Selectors</a:t>
            </a:r>
          </a:p>
        </p:txBody>
      </p:sp>
      <p:sp>
        <p:nvSpPr>
          <p:cNvPr id="35843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Same Style, Multiple Tags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Separate tag selectors with commas</a:t>
            </a:r>
          </a:p>
          <a:p>
            <a:r>
              <a:rPr lang="en-US" altLang="en-US" smtClean="0"/>
              <a:t>Examples:</a:t>
            </a:r>
            <a:br>
              <a:rPr lang="en-US" altLang="en-US" smtClean="0"/>
            </a:br>
            <a:r>
              <a:rPr lang="pt-BR" altLang="en-US" sz="2400"/>
              <a:t>h2, h3, h4 {padding: 1em}</a:t>
            </a: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z="2400"/>
              <a:t>.bio, .trailer, h4 {font-size: 8pt}</a:t>
            </a:r>
            <a:endParaRPr lang="pt-B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Document Tree</a:t>
            </a: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914400" y="1930400"/>
            <a:ext cx="52578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&lt;body&gt;</a:t>
            </a:r>
            <a:br>
              <a:rPr lang="en-US" altLang="en-US" sz="1400" dirty="0"/>
            </a:br>
            <a:r>
              <a:rPr lang="en-US" altLang="en-US" sz="1400" dirty="0"/>
              <a:t>   &lt;div id="content"&gt;</a:t>
            </a:r>
            <a:br>
              <a:rPr lang="en-US" altLang="en-US" sz="1400" dirty="0"/>
            </a:br>
            <a:r>
              <a:rPr lang="en-US" altLang="en-US" sz="1400" dirty="0"/>
              <a:t>       &lt;h1&gt;Heading here&lt;/h1&gt;</a:t>
            </a:r>
            <a:br>
              <a:rPr lang="en-US" altLang="en-US" sz="1400" dirty="0"/>
            </a:br>
            <a:r>
              <a:rPr lang="en-US" altLang="en-US" sz="1400" dirty="0"/>
              <a:t>       &lt;p&gt;</a:t>
            </a:r>
            <a:r>
              <a:rPr lang="en-US" altLang="en-US" sz="1400" dirty="0" err="1"/>
              <a:t>Lorem</a:t>
            </a:r>
            <a:r>
              <a:rPr lang="en-US" altLang="en-US" sz="1400" dirty="0"/>
              <a:t> </a:t>
            </a:r>
            <a:r>
              <a:rPr lang="en-US" altLang="en-US" sz="1400" dirty="0" err="1"/>
              <a:t>ipsum</a:t>
            </a:r>
            <a:r>
              <a:rPr lang="en-US" altLang="en-US" sz="1400" dirty="0"/>
              <a:t> dolor sit </a:t>
            </a:r>
            <a:r>
              <a:rPr lang="en-US" altLang="en-US" sz="1400" dirty="0" err="1"/>
              <a:t>amet</a:t>
            </a:r>
            <a:r>
              <a:rPr lang="en-US" altLang="en-US" sz="1400" dirty="0"/>
              <a:t>.&lt;/p&gt;</a:t>
            </a:r>
            <a:br>
              <a:rPr lang="en-US" altLang="en-US" sz="1400" dirty="0"/>
            </a:br>
            <a:r>
              <a:rPr lang="en-US" altLang="en-US" sz="1400" dirty="0"/>
              <a:t>       &lt;p&gt;</a:t>
            </a:r>
            <a:r>
              <a:rPr lang="en-US" altLang="en-US" sz="1400" dirty="0" err="1"/>
              <a:t>Lorem</a:t>
            </a:r>
            <a:r>
              <a:rPr lang="en-US" altLang="en-US" sz="1400" dirty="0"/>
              <a:t> </a:t>
            </a:r>
            <a:r>
              <a:rPr lang="en-US" altLang="en-US" sz="1400" dirty="0" err="1"/>
              <a:t>ipsum</a:t>
            </a:r>
            <a:r>
              <a:rPr lang="en-US" altLang="en-US" sz="1400" dirty="0"/>
              <a:t> dolor &lt;</a:t>
            </a:r>
            <a:r>
              <a:rPr lang="en-US" altLang="en-US" sz="1400" dirty="0" err="1"/>
              <a:t>em</a:t>
            </a:r>
            <a:r>
              <a:rPr lang="en-US" altLang="en-US" sz="1400" dirty="0"/>
              <a:t>&gt;sit&lt;/</a:t>
            </a:r>
            <a:r>
              <a:rPr lang="en-US" altLang="en-US" sz="1400" dirty="0" err="1"/>
              <a:t>em</a:t>
            </a:r>
            <a:r>
              <a:rPr lang="en-US" altLang="en-US" sz="1400" dirty="0"/>
              <a:t>&gt; </a:t>
            </a:r>
            <a:r>
              <a:rPr lang="en-US" altLang="en-US" sz="1400" dirty="0" err="1"/>
              <a:t>amet</a:t>
            </a:r>
            <a:r>
              <a:rPr lang="en-US" altLang="en-US" sz="1400" dirty="0"/>
              <a:t>.&lt;/p&gt;</a:t>
            </a:r>
            <a:br>
              <a:rPr lang="en-US" altLang="en-US" sz="1400" dirty="0"/>
            </a:br>
            <a:r>
              <a:rPr lang="en-US" altLang="en-US" sz="1400" dirty="0"/>
              <a:t>       &lt;</a:t>
            </a:r>
            <a:r>
              <a:rPr lang="en-US" altLang="en-US" sz="1400" dirty="0" err="1"/>
              <a:t>hr</a:t>
            </a:r>
            <a:r>
              <a:rPr lang="en-US" altLang="en-US" sz="1400" dirty="0"/>
              <a:t>&gt;</a:t>
            </a:r>
            <a:br>
              <a:rPr lang="en-US" altLang="en-US" sz="1400" dirty="0"/>
            </a:br>
            <a:r>
              <a:rPr lang="en-US" altLang="en-US" sz="1400" dirty="0"/>
              <a:t>   &lt;/div&gt;</a:t>
            </a:r>
            <a:br>
              <a:rPr lang="en-US" altLang="en-US" sz="1400" dirty="0"/>
            </a:br>
            <a:r>
              <a:rPr lang="en-US" altLang="en-US" sz="1400" dirty="0"/>
              <a:t>   &lt;div id="</a:t>
            </a:r>
            <a:r>
              <a:rPr lang="en-US" altLang="en-US" sz="1400" dirty="0" err="1"/>
              <a:t>nav</a:t>
            </a:r>
            <a:r>
              <a:rPr lang="en-US" altLang="en-US" sz="1400" dirty="0"/>
              <a:t>"&gt;</a:t>
            </a:r>
            <a:br>
              <a:rPr lang="en-US" altLang="en-US" sz="1400" dirty="0"/>
            </a:br>
            <a:r>
              <a:rPr lang="en-US" altLang="en-US" sz="1400" dirty="0"/>
              <a:t>       &lt;</a:t>
            </a:r>
            <a:r>
              <a:rPr lang="en-US" altLang="en-US" sz="1400" dirty="0" err="1"/>
              <a:t>ul</a:t>
            </a:r>
            <a:r>
              <a:rPr lang="en-US" altLang="en-US" sz="1400" dirty="0"/>
              <a:t>&gt;</a:t>
            </a:r>
            <a:br>
              <a:rPr lang="en-US" altLang="en-US" sz="1400" dirty="0"/>
            </a:br>
            <a:r>
              <a:rPr lang="en-US" altLang="en-US" sz="1400" dirty="0"/>
              <a:t>          &lt;li&gt;item 1&lt;/li&gt;</a:t>
            </a:r>
            <a:br>
              <a:rPr lang="en-US" altLang="en-US" sz="1400" dirty="0"/>
            </a:br>
            <a:r>
              <a:rPr lang="en-US" altLang="en-US" sz="1400" dirty="0"/>
              <a:t>          &lt;li&gt;item 2&lt;/li&gt;</a:t>
            </a:r>
            <a:br>
              <a:rPr lang="en-US" altLang="en-US" sz="1400" dirty="0"/>
            </a:br>
            <a:r>
              <a:rPr lang="en-US" altLang="en-US" sz="1400" dirty="0"/>
              <a:t>          &lt;li&gt;item 3&lt;/li&gt;</a:t>
            </a:r>
            <a:br>
              <a:rPr lang="en-US" altLang="en-US" sz="1400" dirty="0"/>
            </a:br>
            <a:r>
              <a:rPr lang="en-US" altLang="en-US" sz="1400" dirty="0"/>
              <a:t>       &lt;/</a:t>
            </a:r>
            <a:r>
              <a:rPr lang="en-US" altLang="en-US" sz="1400" dirty="0" err="1"/>
              <a:t>ul</a:t>
            </a:r>
            <a:r>
              <a:rPr lang="en-US" altLang="en-US" sz="1400" dirty="0"/>
              <a:t>&gt;</a:t>
            </a:r>
            <a:br>
              <a:rPr lang="en-US" altLang="en-US" sz="1400" dirty="0"/>
            </a:br>
            <a:r>
              <a:rPr lang="en-US" altLang="en-US" sz="1400" dirty="0"/>
              <a:t>   &lt;/div&gt;</a:t>
            </a:r>
            <a:br>
              <a:rPr lang="en-US" altLang="en-US" sz="1400" dirty="0"/>
            </a:br>
            <a:r>
              <a:rPr lang="en-US" altLang="en-US" sz="1400" dirty="0"/>
              <a:t>&lt;/body&gt;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3352800"/>
            <a:ext cx="600789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2209801" y="6553201"/>
            <a:ext cx="5788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Source: http://css.maxdesign.com.au/selectutorial/document_tree.htm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Document Tree Relationships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6" y="3124200"/>
            <a:ext cx="41433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2570164" y="5181601"/>
            <a:ext cx="858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These are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siblings</a:t>
            </a:r>
          </a:p>
        </p:txBody>
      </p:sp>
      <p:sp>
        <p:nvSpPr>
          <p:cNvPr id="38917" name="TextBox 4"/>
          <p:cNvSpPr txBox="1">
            <a:spLocks noChangeArrowheads="1"/>
          </p:cNvSpPr>
          <p:nvPr/>
        </p:nvSpPr>
        <p:spPr bwMode="auto">
          <a:xfrm>
            <a:off x="5008564" y="2133601"/>
            <a:ext cx="858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These are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siblings</a:t>
            </a:r>
          </a:p>
        </p:txBody>
      </p:sp>
      <p:cxnSp>
        <p:nvCxnSpPr>
          <p:cNvPr id="38918" name="Straight Arrow Connector 6"/>
          <p:cNvCxnSpPr>
            <a:cxnSpLocks noChangeShapeType="1"/>
            <a:stCxn id="38916" idx="0"/>
          </p:cNvCxnSpPr>
          <p:nvPr/>
        </p:nvCxnSpPr>
        <p:spPr bwMode="auto">
          <a:xfrm rot="16200000" flipV="1">
            <a:off x="2376488" y="4557713"/>
            <a:ext cx="990600" cy="257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9" name="Straight Arrow Connector 7"/>
          <p:cNvCxnSpPr>
            <a:cxnSpLocks noChangeShapeType="1"/>
            <a:stCxn id="38916" idx="0"/>
          </p:cNvCxnSpPr>
          <p:nvPr/>
        </p:nvCxnSpPr>
        <p:spPr bwMode="auto">
          <a:xfrm rot="5400000" flipH="1" flipV="1">
            <a:off x="2643188" y="4548188"/>
            <a:ext cx="990600" cy="276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0" name="Straight Arrow Connector 10"/>
          <p:cNvCxnSpPr>
            <a:cxnSpLocks noChangeShapeType="1"/>
            <a:stCxn id="38917" idx="2"/>
          </p:cNvCxnSpPr>
          <p:nvPr/>
        </p:nvCxnSpPr>
        <p:spPr bwMode="auto">
          <a:xfrm rot="5400000">
            <a:off x="3902870" y="2045495"/>
            <a:ext cx="985837" cy="2085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1" name="Straight Arrow Connector 13"/>
          <p:cNvCxnSpPr>
            <a:cxnSpLocks noChangeShapeType="1"/>
            <a:stCxn id="38917" idx="2"/>
          </p:cNvCxnSpPr>
          <p:nvPr/>
        </p:nvCxnSpPr>
        <p:spPr bwMode="auto">
          <a:xfrm rot="16200000" flipH="1">
            <a:off x="5045870" y="2988470"/>
            <a:ext cx="985837" cy="2000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2" name="TextBox 18"/>
          <p:cNvSpPr txBox="1">
            <a:spLocks noChangeArrowheads="1"/>
          </p:cNvSpPr>
          <p:nvPr/>
        </p:nvSpPr>
        <p:spPr bwMode="auto">
          <a:xfrm>
            <a:off x="304800" y="2743201"/>
            <a:ext cx="154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div is a parent of h1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h1 is a child of div</a:t>
            </a:r>
          </a:p>
        </p:txBody>
      </p:sp>
      <p:cxnSp>
        <p:nvCxnSpPr>
          <p:cNvPr id="38923" name="Straight Arrow Connector 19"/>
          <p:cNvCxnSpPr>
            <a:cxnSpLocks noChangeShapeType="1"/>
            <a:stCxn id="38922" idx="3"/>
          </p:cNvCxnSpPr>
          <p:nvPr/>
        </p:nvCxnSpPr>
        <p:spPr bwMode="auto">
          <a:xfrm>
            <a:off x="1854200" y="2973388"/>
            <a:ext cx="1117600" cy="6842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4" name="Straight Arrow Connector 22"/>
          <p:cNvCxnSpPr>
            <a:cxnSpLocks noChangeShapeType="1"/>
            <a:stCxn id="38922" idx="3"/>
          </p:cNvCxnSpPr>
          <p:nvPr/>
        </p:nvCxnSpPr>
        <p:spPr bwMode="auto">
          <a:xfrm>
            <a:off x="1854200" y="2973388"/>
            <a:ext cx="736600" cy="9890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5" name="TextBox 25"/>
          <p:cNvSpPr txBox="1">
            <a:spLocks noChangeArrowheads="1"/>
          </p:cNvSpPr>
          <p:nvPr/>
        </p:nvSpPr>
        <p:spPr bwMode="auto">
          <a:xfrm>
            <a:off x="6604001" y="3195638"/>
            <a:ext cx="1789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div is an ancestor of li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li is a descendent of div</a:t>
            </a:r>
          </a:p>
        </p:txBody>
      </p:sp>
      <p:sp>
        <p:nvSpPr>
          <p:cNvPr id="38926" name="TextBox 26"/>
          <p:cNvSpPr txBox="1">
            <a:spLocks noChangeArrowheads="1"/>
          </p:cNvSpPr>
          <p:nvPr/>
        </p:nvSpPr>
        <p:spPr bwMode="auto">
          <a:xfrm>
            <a:off x="5537201" y="5253038"/>
            <a:ext cx="27035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Also note: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A parent is automatically an ancestor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A child is automatically a descendent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Document Tree Selectors</a:t>
            </a:r>
          </a:p>
        </p:txBody>
      </p:sp>
      <p:sp>
        <p:nvSpPr>
          <p:cNvPr id="39939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Descendent </a:t>
            </a:r>
            <a:r>
              <a:rPr lang="en-US" altLang="en-US" sz="2800" dirty="0" smtClean="0"/>
              <a:t>selector</a:t>
            </a:r>
            <a:endParaRPr lang="en-US" altLang="en-US" sz="2800" dirty="0"/>
          </a:p>
          <a:p>
            <a:pPr lvl="1"/>
            <a:r>
              <a:rPr lang="en-US" altLang="en-US" sz="2400" dirty="0"/>
              <a:t>Separate with a space</a:t>
            </a:r>
          </a:p>
          <a:p>
            <a:pPr lvl="2"/>
            <a:r>
              <a:rPr lang="en-US" altLang="en-US" sz="2000" dirty="0" err="1"/>
              <a:t>div.x</a:t>
            </a:r>
            <a:r>
              <a:rPr lang="en-US" altLang="en-US" sz="2000" dirty="0"/>
              <a:t> p {font-size:12pt}</a:t>
            </a:r>
            <a:br>
              <a:rPr lang="en-US" altLang="en-US" sz="2000" dirty="0"/>
            </a:br>
            <a:r>
              <a:rPr lang="en-US" altLang="en-US" sz="2000" dirty="0"/>
              <a:t>(applies to all p's inside the div whose class is x)</a:t>
            </a:r>
          </a:p>
          <a:p>
            <a:pPr lvl="2"/>
            <a:r>
              <a:rPr lang="en-US" altLang="en-US" sz="2000" dirty="0" smtClean="0"/>
              <a:t>div h1 span </a:t>
            </a:r>
            <a:r>
              <a:rPr lang="en-US" altLang="en-US" sz="2000" dirty="0"/>
              <a:t>{</a:t>
            </a:r>
            <a:r>
              <a:rPr lang="en-US" altLang="en-US" sz="2000" dirty="0" err="1"/>
              <a:t>color:red</a:t>
            </a:r>
            <a:r>
              <a:rPr lang="en-US" altLang="en-US" sz="2000" dirty="0"/>
              <a:t>}</a:t>
            </a:r>
            <a:br>
              <a:rPr lang="en-US" altLang="en-US" sz="2000" dirty="0"/>
            </a:br>
            <a:r>
              <a:rPr lang="en-US" altLang="en-US" sz="2000" dirty="0"/>
              <a:t>(applies to all </a:t>
            </a:r>
            <a:r>
              <a:rPr lang="en-US" altLang="en-US" sz="2000" dirty="0" smtClean="0"/>
              <a:t>spans inside h1s that are inside a div)</a:t>
            </a:r>
            <a:endParaRPr lang="en-US" altLang="en-US" sz="2000" dirty="0"/>
          </a:p>
          <a:p>
            <a:endParaRPr lang="en-US" altLang="en-US" sz="2000" dirty="0"/>
          </a:p>
          <a:p>
            <a:pPr lvl="2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Descendent Selector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the third table on </a:t>
            </a:r>
            <a:r>
              <a:rPr lang="en-US" dirty="0" smtClean="0">
                <a:hlinkClick r:id="rId2"/>
              </a:rPr>
              <a:t>this page</a:t>
            </a:r>
            <a:endParaRPr lang="en-US" dirty="0" smtClean="0"/>
          </a:p>
          <a:p>
            <a:r>
              <a:rPr lang="en-US" dirty="0" smtClean="0"/>
              <a:t>Examine the source code</a:t>
            </a:r>
          </a:p>
          <a:p>
            <a:pPr lvl="1"/>
            <a:r>
              <a:rPr lang="en-US" dirty="0" smtClean="0"/>
              <a:t>We haven’t covered tables yet, but &lt;table&gt;&lt;/table&gt; surrounds the table, &lt;</a:t>
            </a:r>
            <a:r>
              <a:rPr lang="en-US" dirty="0" err="1" smtClean="0"/>
              <a:t>tr</a:t>
            </a:r>
            <a:r>
              <a:rPr lang="en-US" dirty="0" smtClean="0"/>
              <a:t>&gt;&lt;/</a:t>
            </a:r>
            <a:r>
              <a:rPr lang="en-US" dirty="0" err="1" smtClean="0"/>
              <a:t>tr</a:t>
            </a:r>
            <a:r>
              <a:rPr lang="en-US" dirty="0" smtClean="0"/>
              <a:t>&gt; surrounds the row, and &lt;td&gt;&lt;/td&gt; surrounds the table entries.</a:t>
            </a:r>
          </a:p>
          <a:p>
            <a:r>
              <a:rPr lang="en-US" dirty="0" smtClean="0"/>
              <a:t>If I didn’t use a descendent selector, I would have had to give each of the six &lt;td&gt; tags in this table a class to achieve the same result.  Do you agree?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External and In-Line Styles</a:t>
            </a:r>
          </a:p>
        </p:txBody>
      </p:sp>
      <p:sp>
        <p:nvSpPr>
          <p:cNvPr id="819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93038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More Document Tree Selectors</a:t>
            </a:r>
            <a:endParaRPr lang="en-US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Child </a:t>
            </a:r>
            <a:r>
              <a:rPr lang="en-US" altLang="en-US" sz="2400" dirty="0" smtClean="0"/>
              <a:t>selector (&gt;)</a:t>
            </a:r>
            <a:endParaRPr lang="en-US" altLang="en-US" sz="2400" dirty="0"/>
          </a:p>
          <a:p>
            <a:pPr lvl="1"/>
            <a:r>
              <a:rPr lang="en-US" altLang="en-US" sz="2000" dirty="0" smtClean="0"/>
              <a:t>.</a:t>
            </a:r>
            <a:r>
              <a:rPr lang="en-US" altLang="en-US" sz="2000" dirty="0"/>
              <a:t>x &gt; p {margin-left: 5px}</a:t>
            </a:r>
            <a:br>
              <a:rPr lang="en-US" altLang="en-US" sz="2000" dirty="0"/>
            </a:br>
            <a:r>
              <a:rPr lang="en-US" altLang="en-US" sz="2000" dirty="0"/>
              <a:t>(applies to all p's whose parent has a class x)</a:t>
            </a:r>
            <a:endParaRPr lang="en-US" altLang="en-US" sz="2200" dirty="0"/>
          </a:p>
          <a:p>
            <a:r>
              <a:rPr lang="en-US" altLang="en-US" sz="2400" dirty="0"/>
              <a:t>Adjacent </a:t>
            </a:r>
            <a:r>
              <a:rPr lang="en-US" altLang="en-US" sz="2400" dirty="0" smtClean="0"/>
              <a:t>sibling selector</a:t>
            </a:r>
            <a:endParaRPr lang="en-US" altLang="en-US" sz="2400" dirty="0"/>
          </a:p>
          <a:p>
            <a:pPr lvl="1"/>
            <a:r>
              <a:rPr lang="en-US" altLang="en-US" sz="2000" dirty="0" smtClean="0"/>
              <a:t>h2 </a:t>
            </a:r>
            <a:r>
              <a:rPr lang="en-US" altLang="en-US" sz="2000" dirty="0"/>
              <a:t>+ h3 {color: blue}</a:t>
            </a:r>
            <a:br>
              <a:rPr lang="en-US" altLang="en-US" sz="2000" dirty="0"/>
            </a:br>
            <a:r>
              <a:rPr lang="en-US" altLang="en-US" sz="2000" dirty="0"/>
              <a:t>(applies to </a:t>
            </a:r>
            <a:r>
              <a:rPr lang="en-US" altLang="en-US" sz="2000" dirty="0" smtClean="0"/>
              <a:t>all h3s immediately following an h2)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93038" cy="1143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More Document Tree Selectors</a:t>
            </a:r>
            <a:endParaRPr lang="en-US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:</a:t>
            </a:r>
            <a:r>
              <a:rPr lang="en-US" altLang="en-US" sz="2000" dirty="0"/>
              <a:t>first-child</a:t>
            </a:r>
          </a:p>
          <a:p>
            <a:pPr lvl="1"/>
            <a:r>
              <a:rPr lang="en-US" altLang="en-US" sz="2000" dirty="0"/>
              <a:t>p:first-child {font-size:10pt}</a:t>
            </a:r>
            <a:br>
              <a:rPr lang="en-US" altLang="en-US" sz="2000" dirty="0"/>
            </a:br>
            <a:r>
              <a:rPr lang="en-US" altLang="en-US" sz="1800" dirty="0"/>
              <a:t>(applies to any p that is the first child of some parent)</a:t>
            </a:r>
          </a:p>
          <a:p>
            <a:pPr lvl="1"/>
            <a:r>
              <a:rPr lang="en-US" altLang="en-US" sz="2000" dirty="0"/>
              <a:t>:first-child (applies to any first child</a:t>
            </a:r>
            <a:r>
              <a:rPr lang="en-US" altLang="en-US" sz="2000" dirty="0" smtClean="0"/>
              <a:t>)</a:t>
            </a:r>
          </a:p>
          <a:p>
            <a:r>
              <a:rPr lang="en-US" altLang="en-US" sz="2000" dirty="0"/>
              <a:t>:nth-child(odd) and :nth-child(even)</a:t>
            </a:r>
          </a:p>
          <a:p>
            <a:pPr lvl="1"/>
            <a:r>
              <a:rPr lang="en-US" altLang="en-US" sz="1800" dirty="0"/>
              <a:t>p</a:t>
            </a:r>
            <a:r>
              <a:rPr lang="en-US" altLang="en-US" sz="1800" dirty="0" smtClean="0"/>
              <a:t>:nth-child(odd</a:t>
            </a:r>
            <a:r>
              <a:rPr lang="en-US" altLang="en-US" sz="1800" dirty="0"/>
              <a:t>) </a:t>
            </a:r>
            <a:r>
              <a:rPr lang="en-US" altLang="en-US" sz="1800" dirty="0" smtClean="0"/>
              <a:t>selects every p that is an odd-numbered child of its parent. NOTE: the first child is numbered 0 and is even.</a:t>
            </a:r>
          </a:p>
          <a:p>
            <a:r>
              <a:rPr lang="en-US" altLang="en-US" sz="2000" dirty="0" smtClean="0"/>
              <a:t>:nth-child(#)</a:t>
            </a:r>
          </a:p>
          <a:p>
            <a:pPr lvl="1"/>
            <a:r>
              <a:rPr lang="en-US" altLang="en-US" sz="1800" dirty="0" smtClean="0"/>
              <a:t>:nth-child(2) selects every element that is the 2</a:t>
            </a:r>
            <a:r>
              <a:rPr lang="en-US" altLang="en-US" sz="1800" baseline="30000" dirty="0" smtClean="0"/>
              <a:t>nd</a:t>
            </a:r>
            <a:r>
              <a:rPr lang="en-US" altLang="en-US" sz="1800" dirty="0" smtClean="0"/>
              <a:t> child of its parent</a:t>
            </a:r>
            <a:endParaRPr lang="en-US" altLang="en-US" sz="1800" dirty="0"/>
          </a:p>
          <a:p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2526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Selector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</a:t>
            </a:r>
            <a:r>
              <a:rPr lang="en-US" dirty="0" smtClean="0">
                <a:hlinkClick r:id="rId2"/>
              </a:rPr>
              <a:t>this page</a:t>
            </a:r>
            <a:endParaRPr lang="en-US" dirty="0" smtClean="0"/>
          </a:p>
          <a:p>
            <a:r>
              <a:rPr lang="en-US" dirty="0" smtClean="0"/>
              <a:t>There is no other easy way for me to right-align the second and third column or to stripe the table rows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Link Styles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a:link (applies to normal links)</a:t>
            </a:r>
          </a:p>
          <a:p>
            <a:r>
              <a:rPr lang="en-US" altLang="en-US" smtClean="0"/>
              <a:t>a:visited (applies to visited links)</a:t>
            </a:r>
          </a:p>
          <a:p>
            <a:r>
              <a:rPr lang="en-US" altLang="en-US" smtClean="0"/>
              <a:t>a:hover (affects a link when cursor is placed above it)</a:t>
            </a:r>
          </a:p>
          <a:p>
            <a:r>
              <a:rPr lang="en-US" altLang="en-US" smtClean="0"/>
              <a:t>a:active (applies to active links)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Pseudo-Element Styles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::first-line (applies to first line of text)</a:t>
            </a:r>
          </a:p>
          <a:p>
            <a:pPr lvl="1"/>
            <a:r>
              <a:rPr lang="en-US" altLang="en-US" sz="2000" dirty="0" smtClean="0"/>
              <a:t>p::first-line {</a:t>
            </a:r>
            <a:r>
              <a:rPr lang="en-US" altLang="en-US" sz="2000" dirty="0" err="1" smtClean="0"/>
              <a:t>color:green</a:t>
            </a:r>
            <a:r>
              <a:rPr lang="en-US" altLang="en-US" sz="2000" dirty="0" smtClean="0"/>
              <a:t>}</a:t>
            </a:r>
          </a:p>
          <a:p>
            <a:pPr lvl="1"/>
            <a:r>
              <a:rPr lang="en-US" altLang="en-US" sz="2000" dirty="0"/>
              <a:t>Go to </a:t>
            </a:r>
            <a:r>
              <a:rPr lang="en-US" altLang="en-US" sz="2000" dirty="0">
                <a:hlinkClick r:id="rId2"/>
              </a:rPr>
              <a:t>https://</a:t>
            </a:r>
            <a:r>
              <a:rPr lang="en-US" altLang="en-US" sz="2000" dirty="0" smtClean="0">
                <a:hlinkClick r:id="rId2"/>
              </a:rPr>
              <a:t>www.w3schools.com/cssref/sel_firstline.asp</a:t>
            </a:r>
            <a:r>
              <a:rPr lang="en-US" altLang="en-US" sz="2000" dirty="0" smtClean="0"/>
              <a:t> and try it</a:t>
            </a:r>
          </a:p>
          <a:p>
            <a:r>
              <a:rPr lang="en-US" altLang="en-US" sz="2400" dirty="0" smtClean="0"/>
              <a:t>::first-letter</a:t>
            </a:r>
          </a:p>
          <a:p>
            <a:pPr lvl="1"/>
            <a:r>
              <a:rPr lang="en-US" altLang="en-US" sz="2000" dirty="0" smtClean="0"/>
              <a:t>h1::first-letter {font-size: 125%}</a:t>
            </a:r>
          </a:p>
          <a:p>
            <a:pPr lvl="1"/>
            <a:r>
              <a:rPr lang="en-US" altLang="en-US" sz="2000" dirty="0"/>
              <a:t>Go to </a:t>
            </a:r>
            <a:r>
              <a:rPr lang="en-US" altLang="en-US" sz="2000" dirty="0">
                <a:hlinkClick r:id="rId3"/>
              </a:rPr>
              <a:t>https://</a:t>
            </a:r>
            <a:r>
              <a:rPr lang="en-US" altLang="en-US" sz="2000" dirty="0" smtClean="0">
                <a:hlinkClick r:id="rId3"/>
              </a:rPr>
              <a:t>www.w3schools.com/cssref/sel_firstletter.asp</a:t>
            </a:r>
            <a:r>
              <a:rPr lang="en-US" altLang="en-US" sz="2000" dirty="0" smtClean="0"/>
              <a:t> and try it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Time 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2475" y="2895600"/>
            <a:ext cx="6152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steps 4 and 5 of today’s in-class activity</a:t>
            </a:r>
          </a:p>
          <a:p>
            <a:pPr algn="ctr"/>
            <a:r>
              <a:rPr lang="en-US" sz="2400" dirty="0" smtClean="0"/>
              <a:t>(30 minutes)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2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Shadows and Rotation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Shadows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 {text-shadow: </a:t>
            </a:r>
            <a:r>
              <a:rPr lang="en-US" dirty="0" err="1" smtClean="0"/>
              <a:t>horiz</a:t>
            </a:r>
            <a:r>
              <a:rPr lang="en-US" dirty="0" smtClean="0"/>
              <a:t>-offset  </a:t>
            </a:r>
            <a:r>
              <a:rPr lang="en-US" dirty="0" err="1" smtClean="0"/>
              <a:t>vert</a:t>
            </a:r>
            <a:r>
              <a:rPr lang="en-US" dirty="0" smtClean="0"/>
              <a:t>-offset  blur-radius  color}</a:t>
            </a:r>
          </a:p>
          <a:p>
            <a:pPr lvl="1"/>
            <a:r>
              <a:rPr lang="en-US" dirty="0" smtClean="0"/>
              <a:t>Example: h1 {text-shadow: 5px </a:t>
            </a:r>
            <a:r>
              <a:rPr lang="en-US" dirty="0" err="1" smtClean="0"/>
              <a:t>5px</a:t>
            </a:r>
            <a:r>
              <a:rPr lang="en-US" dirty="0" smtClean="0"/>
              <a:t> 3px red}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Blur-radius and color are optional; default is none and black</a:t>
            </a:r>
          </a:p>
          <a:p>
            <a:r>
              <a:rPr lang="en-US" dirty="0" smtClean="0"/>
              <a:t>Blur effect is created if blur radius is greater than the offset</a:t>
            </a:r>
          </a:p>
          <a:p>
            <a:r>
              <a:rPr lang="en-US" dirty="0" smtClean="0"/>
              <a:t>For multiple shadows, separate with commas</a:t>
            </a:r>
          </a:p>
          <a:p>
            <a:r>
              <a:rPr lang="en-US" dirty="0" smtClean="0"/>
              <a:t>See more </a:t>
            </a:r>
            <a:r>
              <a:rPr lang="en-US" dirty="0"/>
              <a:t>examples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www.w3schools.com/cssref/css3_pr_text-shadow.asp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2971800"/>
            <a:ext cx="55911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Shadows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Selector </a:t>
            </a:r>
            <a:r>
              <a:rPr lang="en-US" dirty="0" smtClean="0"/>
              <a:t>{box-shadow</a:t>
            </a:r>
            <a:r>
              <a:rPr lang="en-US" dirty="0"/>
              <a:t>: </a:t>
            </a:r>
            <a:r>
              <a:rPr lang="en-US" dirty="0" err="1"/>
              <a:t>horiz</a:t>
            </a:r>
            <a:r>
              <a:rPr lang="en-US" dirty="0"/>
              <a:t>-offset  </a:t>
            </a:r>
            <a:r>
              <a:rPr lang="en-US" dirty="0" err="1"/>
              <a:t>vert</a:t>
            </a:r>
            <a:r>
              <a:rPr lang="en-US" dirty="0"/>
              <a:t>-offset  </a:t>
            </a:r>
            <a:r>
              <a:rPr lang="en-US" dirty="0" smtClean="0"/>
              <a:t>blur  spread  </a:t>
            </a:r>
            <a:r>
              <a:rPr lang="en-US" dirty="0"/>
              <a:t>color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div {</a:t>
            </a:r>
            <a:r>
              <a:rPr lang="en-US" dirty="0" err="1" smtClean="0"/>
              <a:t>background-color:yellow</a:t>
            </a:r>
            <a:r>
              <a:rPr lang="en-US" dirty="0" smtClean="0"/>
              <a:t>; width:200px; height:100px; </a:t>
            </a:r>
            <a:br>
              <a:rPr lang="en-US" dirty="0" smtClean="0"/>
            </a:br>
            <a:r>
              <a:rPr lang="en-US" dirty="0" smtClean="0"/>
              <a:t>				box-shadow:20px </a:t>
            </a:r>
            <a:r>
              <a:rPr lang="en-US" dirty="0"/>
              <a:t>20px 50px 10px pink</a:t>
            </a:r>
            <a:r>
              <a:rPr lang="en-US" dirty="0" smtClean="0"/>
              <a:t>;}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See more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www.w3schools.com/cssref/css3_pr_box-shadow.asp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3276600"/>
            <a:ext cx="294343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18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selector {-</a:t>
            </a:r>
            <a:r>
              <a:rPr lang="en-US" dirty="0" err="1"/>
              <a:t>ms</a:t>
            </a:r>
            <a:r>
              <a:rPr lang="en-US" dirty="0"/>
              <a:t>-transform: </a:t>
            </a:r>
            <a:r>
              <a:rPr lang="en-US" dirty="0" smtClean="0"/>
              <a:t>rotate(#</a:t>
            </a:r>
            <a:r>
              <a:rPr lang="en-US" dirty="0" err="1" smtClean="0"/>
              <a:t>deg</a:t>
            </a:r>
            <a:r>
              <a:rPr lang="en-US" dirty="0"/>
              <a:t>); </a:t>
            </a:r>
            <a:r>
              <a:rPr lang="en-US" dirty="0">
                <a:solidFill>
                  <a:srgbClr val="FF0000"/>
                </a:solidFill>
              </a:rPr>
              <a:t>/* IE 9 </a:t>
            </a:r>
            <a:r>
              <a:rPr lang="en-US" dirty="0" smtClean="0">
                <a:solidFill>
                  <a:srgbClr val="FF0000"/>
                </a:solidFill>
              </a:rPr>
              <a:t>*/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-transform: </a:t>
            </a:r>
            <a:r>
              <a:rPr lang="en-US" dirty="0" smtClean="0"/>
              <a:t>rotate(#</a:t>
            </a:r>
            <a:r>
              <a:rPr lang="en-US" dirty="0" err="1" smtClean="0"/>
              <a:t>deg</a:t>
            </a:r>
            <a:r>
              <a:rPr lang="en-US" dirty="0"/>
              <a:t>); </a:t>
            </a:r>
            <a:r>
              <a:rPr lang="en-US" dirty="0">
                <a:solidFill>
                  <a:srgbClr val="FF0000"/>
                </a:solidFill>
              </a:rPr>
              <a:t>/* Safari </a:t>
            </a:r>
            <a:r>
              <a:rPr lang="en-US" dirty="0" smtClean="0">
                <a:solidFill>
                  <a:srgbClr val="FF0000"/>
                </a:solidFill>
              </a:rPr>
              <a:t>*/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/>
              <a:t>transform: </a:t>
            </a:r>
            <a:r>
              <a:rPr lang="en-US" dirty="0" smtClean="0"/>
              <a:t>rotate(#</a:t>
            </a:r>
            <a:r>
              <a:rPr lang="en-US" dirty="0" err="1" smtClean="0"/>
              <a:t>deg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Replace # with a positive number for clockwise and a negative one for counter-clockwise</a:t>
            </a:r>
          </a:p>
          <a:p>
            <a:r>
              <a:rPr lang="en-US" dirty="0" smtClean="0"/>
              <a:t>CSS3 allows simply {rotate: #</a:t>
            </a:r>
            <a:r>
              <a:rPr lang="en-US" dirty="0" err="1" smtClean="0"/>
              <a:t>deg</a:t>
            </a:r>
            <a:r>
              <a:rPr lang="en-US" dirty="0" smtClean="0"/>
              <a:t>}, but only the latest browsers support it</a:t>
            </a:r>
          </a:p>
          <a:p>
            <a:r>
              <a:rPr lang="en-US" dirty="0"/>
              <a:t>See example at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www.w3schools.com/cssref/tryit.asp?filename=trycss3_image_gallery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3803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Style Declarations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Internal – We know how to do this</a:t>
            </a:r>
          </a:p>
          <a:p>
            <a:r>
              <a:rPr lang="en-US" altLang="en-US" smtClean="0"/>
              <a:t>In-line – Can be used in the opening part of any tag</a:t>
            </a:r>
          </a:p>
          <a:p>
            <a:r>
              <a:rPr lang="en-US" altLang="en-US" smtClean="0"/>
              <a:t>External – Puts styles in a separate file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Time 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2475" y="2895600"/>
            <a:ext cx="706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the remaining steps of today’s in-class activity</a:t>
            </a:r>
          </a:p>
        </p:txBody>
      </p:sp>
    </p:spTree>
    <p:extLst>
      <p:ext uri="{BB962C8B-B14F-4D97-AF65-F5344CB8AC3E}">
        <p14:creationId xmlns:p14="http://schemas.microsoft.com/office/powerpoint/2010/main" val="156000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Syntax of In-line Styles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706688" y="2438401"/>
            <a:ext cx="7772400" cy="36941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&lt;tag style="attribute: value;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	    attribute: value; …"&gt;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Example: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&lt;p style="font-size: small; color: blue"&gt;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Another In-Line Style Example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1676400" y="2514600"/>
            <a:ext cx="5181600" cy="385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/>
              <a:t>&lt;!DOCTYPE html&gt;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/>
              <a:t>&lt;html&gt;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&lt;head&gt;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/>
              <a:t>     &lt;title&gt;CSS Exercise 1&lt;/title&gt;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</a:t>
            </a:r>
            <a:r>
              <a:rPr lang="en-US" altLang="en-US" sz="900"/>
              <a:t>    &lt;meta http-equiv="content-type" content="text/html; charset=utf-8" /&gt;</a:t>
            </a:r>
            <a:r>
              <a:rPr lang="en-US" altLang="en-US" sz="160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&lt;!--Notice no styles here --&gt;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&lt;/head&gt;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&lt;body&gt;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	&lt;h1&gt;This is a header of type h1&lt;/h1&gt;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	&lt;h2&gt;This is a &lt;span style="color:green"&gt;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	         header of type&lt;/span&gt; h2&lt;/h2&gt;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	&lt;hr /&gt;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	&lt;p&gt;This is a normal paragraph&lt;/p&gt;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	&lt;p style="border:red; border-style:solid"&gt;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                       This is a bordered paragraph&lt;/p&gt;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&lt;/body&gt;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&lt;/html&gt;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05001"/>
            <a:ext cx="33909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4648200" y="2057401"/>
            <a:ext cx="1792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ATTENTION</a:t>
            </a:r>
          </a:p>
        </p:txBody>
      </p:sp>
      <p:cxnSp>
        <p:nvCxnSpPr>
          <p:cNvPr id="11270" name="Straight Arrow Connector 6"/>
          <p:cNvCxnSpPr>
            <a:cxnSpLocks noChangeShapeType="1"/>
            <a:stCxn id="11269" idx="2"/>
          </p:cNvCxnSpPr>
          <p:nvPr/>
        </p:nvCxnSpPr>
        <p:spPr bwMode="auto">
          <a:xfrm flipH="1">
            <a:off x="5105400" y="2519363"/>
            <a:ext cx="439738" cy="1924050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1" name="Straight Arrow Connector 7"/>
          <p:cNvCxnSpPr>
            <a:cxnSpLocks noChangeShapeType="1"/>
            <a:stCxn id="11269" idx="2"/>
          </p:cNvCxnSpPr>
          <p:nvPr/>
        </p:nvCxnSpPr>
        <p:spPr bwMode="auto">
          <a:xfrm flipH="1">
            <a:off x="3505200" y="2519364"/>
            <a:ext cx="2039938" cy="2890837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Pros/Cons of In-Line Styles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Pros</a:t>
            </a:r>
          </a:p>
          <a:p>
            <a:pPr lvl="1"/>
            <a:r>
              <a:rPr lang="en-US" altLang="en-US" smtClean="0"/>
              <a:t>Puts style near text or image it modifies</a:t>
            </a:r>
          </a:p>
          <a:p>
            <a:pPr lvl="1"/>
            <a:r>
              <a:rPr lang="en-US" altLang="en-US" smtClean="0"/>
              <a:t>Avoids the need to create tag ids</a:t>
            </a:r>
          </a:p>
          <a:p>
            <a:r>
              <a:rPr lang="en-US" altLang="en-US" smtClean="0"/>
              <a:t>Cons</a:t>
            </a:r>
          </a:p>
          <a:p>
            <a:pPr lvl="1"/>
            <a:r>
              <a:rPr lang="en-US" altLang="en-US" smtClean="0"/>
              <a:t>All styles no longer in one place</a:t>
            </a:r>
          </a:p>
          <a:p>
            <a:pPr lvl="1"/>
            <a:r>
              <a:rPr lang="en-US" altLang="en-US" smtClean="0"/>
              <a:t>Not a good alternative when same style is used multiple times (prefer class)</a:t>
            </a:r>
          </a:p>
          <a:p>
            <a:pPr lvl="1"/>
            <a:r>
              <a:rPr lang="en-US" altLang="en-US" smtClean="0"/>
              <a:t>Harder to modify with JavaScript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Time 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2475" y="2895600"/>
            <a:ext cx="6152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 steps 1 and 2 of today’s in-class activity</a:t>
            </a:r>
          </a:p>
          <a:p>
            <a:pPr algn="ctr"/>
            <a:r>
              <a:rPr lang="en-US" sz="2400" dirty="0" smtClean="0"/>
              <a:t>(5 minutes)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External Style Sheet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Same syntax as that of internal style sheet</a:t>
            </a:r>
          </a:p>
          <a:p>
            <a:r>
              <a:rPr lang="en-US" altLang="en-US" smtClean="0"/>
              <a:t>Styles appear in separate file</a:t>
            </a:r>
          </a:p>
          <a:p>
            <a:pPr lvl="1"/>
            <a:r>
              <a:rPr lang="en-US" altLang="en-US" smtClean="0"/>
              <a:t>&lt;style&gt; tag is not used</a:t>
            </a:r>
          </a:p>
          <a:p>
            <a:pPr lvl="1"/>
            <a:r>
              <a:rPr lang="en-US" altLang="en-US" smtClean="0"/>
              <a:t>File name extension is .css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2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2E83C3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2E83C3"/>
      </a:hlink>
      <a:folHlink>
        <a:srgbClr val="7030A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2960</TotalTime>
  <Words>1308</Words>
  <Application>Microsoft Office PowerPoint</Application>
  <PresentationFormat>Widescreen</PresentationFormat>
  <Paragraphs>293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Tahoma</vt:lpstr>
      <vt:lpstr>Trebuchet MS</vt:lpstr>
      <vt:lpstr>Wingdings</vt:lpstr>
      <vt:lpstr>Wingdings 3</vt:lpstr>
      <vt:lpstr>Facet</vt:lpstr>
      <vt:lpstr>Cascading Style Sheets (Cont.)</vt:lpstr>
      <vt:lpstr>Learning Objectives</vt:lpstr>
      <vt:lpstr>External and In-Line Styles</vt:lpstr>
      <vt:lpstr>Types of Style Declarations</vt:lpstr>
      <vt:lpstr>Syntax of In-line Styles</vt:lpstr>
      <vt:lpstr>Another In-Line Style Example</vt:lpstr>
      <vt:lpstr>Pros/Cons of In-Line Styles</vt:lpstr>
      <vt:lpstr>Time Out</vt:lpstr>
      <vt:lpstr>External Style Sheet</vt:lpstr>
      <vt:lpstr>Pros/Cons of External Styles</vt:lpstr>
      <vt:lpstr>Applying External Style Sheets</vt:lpstr>
      <vt:lpstr>External Style Sheet Example</vt:lpstr>
      <vt:lpstr>External Style Sheet Example</vt:lpstr>
      <vt:lpstr>External Style Sheet Example</vt:lpstr>
      <vt:lpstr>CSS Templates</vt:lpstr>
      <vt:lpstr>Template Example</vt:lpstr>
      <vt:lpstr>Time Out</vt:lpstr>
      <vt:lpstr>Tags for Styling</vt:lpstr>
      <vt:lpstr>Dividing the Page: The &lt;div&gt; Tag*</vt:lpstr>
      <vt:lpstr>Example of &lt;div&gt;</vt:lpstr>
      <vt:lpstr>Using &lt;span&gt; to Style Within a Tag</vt:lpstr>
      <vt:lpstr>Example of  &lt;span&gt;</vt:lpstr>
      <vt:lpstr>Another Example</vt:lpstr>
      <vt:lpstr>Advanced Selectors</vt:lpstr>
      <vt:lpstr>Same Style, Multiple Tags</vt:lpstr>
      <vt:lpstr>The Document Tree</vt:lpstr>
      <vt:lpstr>Document Tree Relationships</vt:lpstr>
      <vt:lpstr>Document Tree Selectors</vt:lpstr>
      <vt:lpstr>Descendent Selector Example</vt:lpstr>
      <vt:lpstr>More Document Tree Selectors</vt:lpstr>
      <vt:lpstr>More Document Tree Selectors</vt:lpstr>
      <vt:lpstr>Child Selector Example</vt:lpstr>
      <vt:lpstr>Link Styles</vt:lpstr>
      <vt:lpstr>Pseudo-Element Styles</vt:lpstr>
      <vt:lpstr>Time Out</vt:lpstr>
      <vt:lpstr>Shadows and Rotation</vt:lpstr>
      <vt:lpstr>Text Shadows</vt:lpstr>
      <vt:lpstr>Box Shadows</vt:lpstr>
      <vt:lpstr>Rotation</vt:lpstr>
      <vt:lpstr>Time Out</vt:lpstr>
    </vt:vector>
  </TitlesOfParts>
  <Company>BABSON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</dc:title>
  <dc:creator>Babson College</dc:creator>
  <cp:lastModifiedBy>Gordon, Steven</cp:lastModifiedBy>
  <cp:revision>114</cp:revision>
  <dcterms:created xsi:type="dcterms:W3CDTF">2003-09-11T14:45:28Z</dcterms:created>
  <dcterms:modified xsi:type="dcterms:W3CDTF">2021-05-06T00:48:05Z</dcterms:modified>
</cp:coreProperties>
</file>