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64" r:id="rId4"/>
    <p:sldId id="265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y Band" initials="OB" lastIdx="1" clrIdx="0">
    <p:extLst>
      <p:ext uri="{19B8F6BF-5375-455C-9EA6-DF929625EA0E}">
        <p15:presenceInfo xmlns:p15="http://schemas.microsoft.com/office/powerpoint/2012/main" userId="66b606fe1d110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76640" autoAdjust="0"/>
  </p:normalViewPr>
  <p:slideViewPr>
    <p:cSldViewPr snapToGrid="0">
      <p:cViewPr varScale="1">
        <p:scale>
          <a:sx n="98" d="100"/>
          <a:sy n="98" d="100"/>
        </p:scale>
        <p:origin x="195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D47B75-47AC-4956-B6AC-B379AD3B1527}" type="datetimeFigureOut">
              <a:rPr lang="he-IL" smtClean="0"/>
              <a:t>כ"ו/סיון/תשע"ה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E652ED6-9F5E-4A21-A72B-589B4F04EB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1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- אני אורי, מתמ'-מדמ"ח</a:t>
            </a:r>
          </a:p>
          <a:p>
            <a:r>
              <a:rPr lang="he-IL" dirty="0" smtClean="0"/>
              <a:t>-</a:t>
            </a:r>
            <a:r>
              <a:rPr lang="he-IL" baseline="0" dirty="0" smtClean="0"/>
              <a:t> בהנחית פרופ' דני הנדלר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37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 smtClean="0"/>
              <a:t>הגדרה:</a:t>
            </a:r>
            <a:r>
              <a:rPr lang="he-IL" baseline="0" dirty="0" smtClean="0"/>
              <a:t> מודל תכנותי לעיבוד כמויות גדולות של מידע באמצעות אלגוריתם מבוזר, בדר"כ על גבי קלאסטר של מכונות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he-IL" dirty="0" smtClean="0"/>
              <a:t>"כמויות גדולות של מידע</a:t>
            </a:r>
            <a:r>
              <a:rPr lang="he-IL" baseline="0" dirty="0" smtClean="0"/>
              <a:t>" כלומר לא ניתן לעבד על גבי מכונה אחת מפאת גודלו או מורכבות החישוב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331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 smtClean="0"/>
              <a:t>נניח בעיה:</a:t>
            </a:r>
          </a:p>
          <a:p>
            <a:pPr marL="171450" indent="-171450">
              <a:buFontTx/>
              <a:buChar char="-"/>
            </a:pPr>
            <a:r>
              <a:rPr lang="he-IL" dirty="0" smtClean="0"/>
              <a:t>קלט:</a:t>
            </a:r>
          </a:p>
          <a:p>
            <a:pPr marL="628650" lvl="1" indent="-171450">
              <a:buFontTx/>
              <a:buChar char="-"/>
            </a:pPr>
            <a:r>
              <a:rPr lang="he-IL" dirty="0" smtClean="0"/>
              <a:t>ברשותנו סל</a:t>
            </a:r>
            <a:r>
              <a:rPr lang="he-IL" baseline="0" dirty="0" smtClean="0"/>
              <a:t> עצום של חולצות למיון לפי צבעים</a:t>
            </a:r>
          </a:p>
          <a:p>
            <a:pPr marL="628650" lvl="1" indent="-171450">
              <a:buFontTx/>
              <a:buChar char="-"/>
            </a:pPr>
            <a:r>
              <a:rPr lang="he-IL" baseline="0" dirty="0" smtClean="0"/>
              <a:t>ברשותנו פועל שיפעל לפתרון הבעיה: אדם הממיין חולצות</a:t>
            </a:r>
          </a:p>
          <a:p>
            <a:pPr marL="628650" lvl="1" indent="-171450">
              <a:buFontTx/>
              <a:buChar char="-"/>
            </a:pPr>
            <a:r>
              <a:rPr lang="he-IL" baseline="0" dirty="0" smtClean="0"/>
              <a:t>כמות הבגדים גדולה מדי לאדם אחד</a:t>
            </a:r>
          </a:p>
          <a:p>
            <a:pPr marL="628650" lvl="1" indent="-171450">
              <a:buFontTx/>
              <a:buChar char="-"/>
            </a:pPr>
            <a:r>
              <a:rPr lang="he-IL" baseline="0" dirty="0" smtClean="0"/>
              <a:t>ניתן לחלק את החולצות לתתי-קבוצות, ולחלק את קבוצות החולצות לאנשים שונים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Map</a:t>
            </a:r>
            <a:r>
              <a:rPr lang="he-IL" baseline="0" dirty="0" smtClean="0"/>
              <a:t>: כל אדם נדרש לקפל אוסף קטן יותר של חולצות</a:t>
            </a:r>
          </a:p>
          <a:p>
            <a:pPr marL="628650" lvl="1" indent="-171450">
              <a:buFontTx/>
              <a:buChar char="-"/>
            </a:pPr>
            <a:r>
              <a:rPr lang="he-IL" baseline="0" dirty="0" smtClean="0"/>
              <a:t>אנשים יכולים לעבוד באופן מבוזר ובזמנים שונים על האוסף שלהם</a:t>
            </a:r>
          </a:p>
          <a:p>
            <a:pPr marL="628650" lvl="1" indent="-171450">
              <a:buFontTx/>
              <a:buChar char="-"/>
            </a:pPr>
            <a:r>
              <a:rPr lang="he-IL" baseline="0" dirty="0" smtClean="0"/>
              <a:t>לאחר המיון, ברשותנו קבוצות של חולצות ממוינות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Reduce</a:t>
            </a:r>
            <a:r>
              <a:rPr lang="he-IL" baseline="0" dirty="0" smtClean="0"/>
              <a:t>: כעת לאסוף ולמיין את החולצות בשנית</a:t>
            </a:r>
          </a:p>
          <a:p>
            <a:pPr marL="628650" lvl="1" indent="-171450">
              <a:buFontTx/>
              <a:buChar char="-"/>
            </a:pPr>
            <a:r>
              <a:rPr lang="he-IL" baseline="0" dirty="0" smtClean="0"/>
              <a:t>נשים לב שכעת הבעיה קלה יותר מכיוון שכל תת-קבוצה מכילה חולצות ממוינות</a:t>
            </a:r>
          </a:p>
          <a:p>
            <a:pPr marL="171450" indent="-171450">
              <a:buFontTx/>
              <a:buChar char="-"/>
            </a:pPr>
            <a:endParaRPr lang="he-IL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92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sz="1200" baseline="0" dirty="0" smtClean="0"/>
              <a:t>יש צורך ב-</a:t>
            </a:r>
            <a:r>
              <a:rPr lang="en-US" sz="1200" baseline="0" dirty="0" smtClean="0"/>
              <a:t>Master</a:t>
            </a:r>
            <a:r>
              <a:rPr lang="he-IL" sz="1200" baseline="0" dirty="0" smtClean="0"/>
              <a:t> שינהל את חלוקת הקלט והמשימות בין הפועלים (</a:t>
            </a:r>
            <a:r>
              <a:rPr lang="en-US" sz="1200" baseline="0" dirty="0" smtClean="0"/>
              <a:t>Worker</a:t>
            </a:r>
            <a:r>
              <a:rPr lang="he-IL" sz="1200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he-IL" sz="1200" dirty="0" smtClean="0"/>
              <a:t>ארגונים מקימים קלאסטרים פרטיים של וורקרים ומאסטרים, ומריצים עליהם את החישובים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he-IL" sz="1200" baseline="0" dirty="0" smtClean="0"/>
              <a:t>נתמקד בפרוייקטים התנדבותיים, בהם וורקרים הם מחשבים אישיים של מתנדבים</a:t>
            </a:r>
          </a:p>
          <a:p>
            <a:pPr marL="171450" indent="-171450">
              <a:buFontTx/>
              <a:buChar char="-"/>
            </a:pPr>
            <a:r>
              <a:rPr lang="he-IL" sz="1200" baseline="0" dirty="0" smtClean="0"/>
              <a:t>אין צורך בקלאסטר פרטי</a:t>
            </a:r>
          </a:p>
          <a:p>
            <a:pPr marL="171450" indent="-171450">
              <a:buFontTx/>
              <a:buChar char="-"/>
            </a:pPr>
            <a:r>
              <a:rPr lang="he-IL" sz="1200" baseline="0" dirty="0" smtClean="0"/>
              <a:t>עובד באותו באופן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70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 smtClean="0"/>
              <a:t>חסכון בכסף</a:t>
            </a:r>
          </a:p>
          <a:p>
            <a:pPr marL="171450" indent="-171450">
              <a:buFontTx/>
              <a:buChar char="-"/>
            </a:pPr>
            <a:r>
              <a:rPr lang="he-IL" dirty="0" smtClean="0"/>
              <a:t>הציבור שמח לתרום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866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 smtClean="0"/>
              <a:t>פרויקט בוינק, מאונ'</a:t>
            </a:r>
            <a:r>
              <a:rPr lang="he-IL" baseline="0" dirty="0" smtClean="0"/>
              <a:t> ברקלי</a:t>
            </a:r>
          </a:p>
          <a:p>
            <a:pPr marL="171450" indent="-171450">
              <a:buFontTx/>
              <a:buChar char="-"/>
            </a:pPr>
            <a:endParaRPr lang="he-IL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19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00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ED6-9F5E-4A21-A72B-589B4F04EBEB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39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723-F24C-47F0-8471-30E71EA4C1AC}" type="datetime8">
              <a:rPr lang="he-IL" smtClean="0"/>
              <a:t>13 יוני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1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16A-E5D1-4BAD-A3ED-995A2AE38788}" type="datetime8">
              <a:rPr lang="he-IL" smtClean="0"/>
              <a:t>13 יוני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37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D971-73FA-4DDB-A554-3B73066EA97E}" type="datetime8">
              <a:rPr lang="he-IL" smtClean="0"/>
              <a:t>13 יוני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7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EEA-80D0-48DC-883C-F5DDA69A6AEC}" type="datetime8">
              <a:rPr lang="he-IL" smtClean="0"/>
              <a:t>13 יוני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C634-3165-443F-B2A3-EE4C14471C79}" type="datetime8">
              <a:rPr lang="he-IL" smtClean="0"/>
              <a:t>13 יוני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665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04D-4DC5-4B00-8BD0-F9C4899AF033}" type="datetime8">
              <a:rPr lang="he-IL" smtClean="0"/>
              <a:t>13 יוני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32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DFBD-79DA-45FF-BE02-A39D4688EEA4}" type="datetime8">
              <a:rPr lang="he-IL" smtClean="0"/>
              <a:t>13 יוני 15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432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0BB-D5EC-48B1-8AED-F3329EFEBB33}" type="datetime8">
              <a:rPr lang="he-IL" smtClean="0"/>
              <a:t>13 יוני 15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247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795-9723-47EE-9CBD-75CB9BA9EF07}" type="datetime8">
              <a:rPr lang="he-IL" smtClean="0"/>
              <a:t>13 יוני 15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46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0D4-860D-4C1D-8CF6-13753EA2C798}" type="datetime8">
              <a:rPr lang="he-IL" smtClean="0"/>
              <a:t>13 יוני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457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A2-7CA4-43AC-BBB7-A85FF33356B0}" type="datetime8">
              <a:rPr lang="he-IL" smtClean="0"/>
              <a:t>13 יוני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62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1431-CC7A-4008-B1CA-8B261016D4DB}" type="datetime8">
              <a:rPr lang="he-IL" smtClean="0"/>
              <a:t>13 יוני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BGU – Fac. NS – Dept. CS – Ory Band – Advisor: Prof. Danny Hendler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ECCC-ABA2-4D50-A5CE-0FD1BDDED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99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11" y="0"/>
            <a:ext cx="7772400" cy="1787611"/>
          </a:xfrm>
        </p:spPr>
        <p:txBody>
          <a:bodyPr/>
          <a:lstStyle/>
          <a:p>
            <a:pPr rtl="0"/>
            <a:r>
              <a:rPr lang="en-US" dirty="0"/>
              <a:t>Web MapReduce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211" y="1787611"/>
            <a:ext cx="6858000" cy="1655762"/>
          </a:xfrm>
        </p:spPr>
        <p:txBody>
          <a:bodyPr/>
          <a:lstStyle/>
          <a:p>
            <a:pPr rtl="0"/>
            <a:r>
              <a:rPr lang="en-US" dirty="0" smtClean="0"/>
              <a:t>Web Browsers as Map and Reduce </a:t>
            </a:r>
            <a:r>
              <a:rPr lang="en-US" dirty="0"/>
              <a:t>W</a:t>
            </a:r>
            <a:r>
              <a:rPr lang="en-US" dirty="0" smtClean="0"/>
              <a:t>orkers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7838" y="6356351"/>
            <a:ext cx="7840362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 t="14603" r="24080" b="14495"/>
          <a:stretch/>
        </p:blipFill>
        <p:spPr>
          <a:xfrm>
            <a:off x="7996688" y="5832904"/>
            <a:ext cx="461512" cy="803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57" y="2934638"/>
            <a:ext cx="4298288" cy="22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Client: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It used to be just for web surfing and web apps</a:t>
            </a:r>
          </a:p>
          <a:p>
            <a:pPr algn="l" rtl="0"/>
            <a:r>
              <a:rPr lang="en-US" dirty="0" smtClean="0"/>
              <a:t>It’s practically a VM</a:t>
            </a:r>
          </a:p>
          <a:p>
            <a:pPr lvl="1" algn="l" rtl="0"/>
            <a:r>
              <a:rPr lang="en-US" dirty="0"/>
              <a:t>HTML5 </a:t>
            </a:r>
            <a:r>
              <a:rPr lang="en-US" dirty="0" smtClean="0"/>
              <a:t>Features</a:t>
            </a:r>
          </a:p>
          <a:p>
            <a:pPr lvl="2" algn="l" rtl="0"/>
            <a:r>
              <a:rPr lang="en-US" dirty="0" smtClean="0"/>
              <a:t>Canvas, </a:t>
            </a:r>
            <a:r>
              <a:rPr lang="en-US" dirty="0" err="1" smtClean="0"/>
              <a:t>WebGL</a:t>
            </a:r>
            <a:r>
              <a:rPr lang="en-US" dirty="0" smtClean="0"/>
              <a:t>, HW acceleration</a:t>
            </a:r>
          </a:p>
          <a:p>
            <a:pPr lvl="2" algn="l" rtl="0"/>
            <a:r>
              <a:rPr lang="en-US" dirty="0" smtClean="0"/>
              <a:t>Geo location</a:t>
            </a:r>
          </a:p>
          <a:p>
            <a:pPr lvl="2" algn="l" rtl="0"/>
            <a:r>
              <a:rPr lang="en-US" dirty="0" smtClean="0"/>
              <a:t>File APIs</a:t>
            </a:r>
            <a:endParaRPr lang="en-US" dirty="0"/>
          </a:p>
          <a:p>
            <a:pPr lvl="2" algn="l" rtl="0"/>
            <a:r>
              <a:rPr lang="en-US" b="1" dirty="0" err="1" smtClean="0"/>
              <a:t>WebSockets</a:t>
            </a:r>
            <a:r>
              <a:rPr lang="en-US" dirty="0" smtClean="0"/>
              <a:t>: </a:t>
            </a:r>
            <a:r>
              <a:rPr lang="en-US" dirty="0"/>
              <a:t>Full-duplex, p</a:t>
            </a:r>
            <a:r>
              <a:rPr lang="en-US" dirty="0" smtClean="0"/>
              <a:t>ersistent communication</a:t>
            </a:r>
            <a:endParaRPr lang="en-US" dirty="0"/>
          </a:p>
          <a:p>
            <a:pPr lvl="2" algn="l" rtl="0"/>
            <a:r>
              <a:rPr lang="en-US" b="1" dirty="0" smtClean="0"/>
              <a:t>Web Workers</a:t>
            </a:r>
            <a:r>
              <a:rPr lang="en-US" dirty="0"/>
              <a:t>: </a:t>
            </a:r>
            <a:r>
              <a:rPr lang="en-US" dirty="0" smtClean="0"/>
              <a:t>Multi-threading</a:t>
            </a:r>
          </a:p>
          <a:p>
            <a:pPr lvl="2" algn="l" rtl="0"/>
            <a:r>
              <a:rPr lang="en-US" b="1" dirty="0" smtClean="0"/>
              <a:t>Web Storage</a:t>
            </a:r>
            <a:r>
              <a:rPr lang="en-US" dirty="0" smtClean="0"/>
              <a:t>: Local DB</a:t>
            </a:r>
          </a:p>
          <a:p>
            <a:pPr lvl="1" algn="l" rtl="0"/>
            <a:r>
              <a:rPr lang="en-US" dirty="0" smtClean="0"/>
              <a:t>Omnipresent</a:t>
            </a:r>
          </a:p>
          <a:p>
            <a:pPr lvl="2" algn="l" rtl="0"/>
            <a:r>
              <a:rPr lang="en-US" dirty="0" smtClean="0"/>
              <a:t>PC, </a:t>
            </a:r>
            <a:r>
              <a:rPr lang="en-US" b="1" dirty="0" smtClean="0"/>
              <a:t>Mobile</a:t>
            </a:r>
            <a:r>
              <a:rPr lang="en-US" dirty="0" smtClean="0"/>
              <a:t>, ARM (Rasp. Pi), Media Centers</a:t>
            </a:r>
          </a:p>
          <a:p>
            <a:pPr lvl="1" algn="l" rtl="0"/>
            <a:r>
              <a:rPr lang="en-US" dirty="0" smtClean="0"/>
              <a:t>No installation required</a:t>
            </a:r>
          </a:p>
          <a:p>
            <a:pPr lvl="2" algn="l" rtl="0"/>
            <a:r>
              <a:rPr lang="en-US" dirty="0" smtClean="0"/>
              <a:t>Moms are familiar with this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60" y="2868496"/>
            <a:ext cx="648215" cy="673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87" y="1870077"/>
            <a:ext cx="598963" cy="59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87" y="3941488"/>
            <a:ext cx="690988" cy="678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34" y="4968643"/>
            <a:ext cx="859715" cy="8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Master: Backend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C/C++, Java</a:t>
            </a:r>
          </a:p>
          <a:p>
            <a:pPr lvl="1" algn="l" rtl="0"/>
            <a:r>
              <a:rPr lang="en-US" dirty="0" smtClean="0"/>
              <a:t>Too low-level for our goals (C/C++)</a:t>
            </a:r>
          </a:p>
          <a:p>
            <a:pPr lvl="1" algn="l" rtl="0"/>
            <a:r>
              <a:rPr lang="en-US" dirty="0" smtClean="0"/>
              <a:t>Redundant complexity</a:t>
            </a:r>
          </a:p>
          <a:p>
            <a:pPr lvl="1" algn="l" rtl="0"/>
            <a:r>
              <a:rPr lang="en-US" dirty="0" smtClean="0"/>
              <a:t>Old-fashioned concurrency (Threads, </a:t>
            </a:r>
            <a:r>
              <a:rPr lang="en-US" dirty="0" err="1" smtClean="0"/>
              <a:t>Mutexes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coding time is longer compared to alternatives</a:t>
            </a:r>
          </a:p>
          <a:p>
            <a:pPr algn="l" rtl="0"/>
            <a:r>
              <a:rPr lang="en-US" dirty="0" smtClean="0"/>
              <a:t>Python, Ruby, JavaScript (Node.js)</a:t>
            </a:r>
          </a:p>
          <a:p>
            <a:pPr lvl="1" algn="l" rtl="0"/>
            <a:r>
              <a:rPr lang="en-US" dirty="0" smtClean="0"/>
              <a:t>Slow (Python, Ruby)</a:t>
            </a:r>
          </a:p>
          <a:p>
            <a:pPr lvl="1" algn="l" rtl="0"/>
            <a:r>
              <a:rPr lang="en-US" dirty="0" smtClean="0"/>
              <a:t>Concurrency is </a:t>
            </a:r>
            <a:r>
              <a:rPr lang="en-US" b="1" dirty="0" smtClean="0"/>
              <a:t>hard work</a:t>
            </a:r>
            <a:r>
              <a:rPr lang="en-US" dirty="0" smtClean="0"/>
              <a:t> (</a:t>
            </a:r>
            <a:r>
              <a:rPr lang="en-US" dirty="0" err="1" smtClean="0"/>
              <a:t>Gevent</a:t>
            </a:r>
            <a:r>
              <a:rPr lang="en-US" dirty="0" smtClean="0"/>
              <a:t>), still slow</a:t>
            </a:r>
          </a:p>
          <a:p>
            <a:pPr lvl="1" algn="l" rtl="0"/>
            <a:r>
              <a:rPr lang="en-US" dirty="0" smtClean="0"/>
              <a:t>JS Sucks</a:t>
            </a:r>
          </a:p>
          <a:p>
            <a:pPr lvl="2" algn="l" rtl="0"/>
            <a:r>
              <a:rPr lang="en-US" dirty="0" smtClean="0"/>
              <a:t>Callback hell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87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Master: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/>
              <a:t>Modern</a:t>
            </a:r>
          </a:p>
          <a:p>
            <a:pPr lvl="1" algn="l" rtl="0"/>
            <a:r>
              <a:rPr lang="en-US" dirty="0" smtClean="0"/>
              <a:t>Simple</a:t>
            </a:r>
          </a:p>
          <a:p>
            <a:pPr lvl="2" algn="l" rtl="0"/>
            <a:r>
              <a:rPr lang="en-US" dirty="0"/>
              <a:t>Feels like Python</a:t>
            </a:r>
          </a:p>
          <a:p>
            <a:pPr lvl="1" algn="l" rtl="0"/>
            <a:r>
              <a:rPr lang="en-US" dirty="0" smtClean="0"/>
              <a:t>Dynamic languages patterns</a:t>
            </a:r>
          </a:p>
          <a:p>
            <a:pPr lvl="1" algn="l" rtl="0"/>
            <a:r>
              <a:rPr lang="en-US" dirty="0" smtClean="0"/>
              <a:t>Amazing community support</a:t>
            </a:r>
          </a:p>
          <a:p>
            <a:pPr lvl="2" algn="l" rtl="0"/>
            <a:r>
              <a:rPr lang="en-US" dirty="0" smtClean="0"/>
              <a:t>Documentation (</a:t>
            </a:r>
            <a:r>
              <a:rPr lang="en-US" dirty="0" err="1" smtClean="0"/>
              <a:t>godoc</a:t>
            </a:r>
            <a:r>
              <a:rPr lang="en-US" dirty="0" smtClean="0"/>
              <a:t>)</a:t>
            </a:r>
          </a:p>
          <a:p>
            <a:pPr lvl="2" algn="l" rtl="0"/>
            <a:r>
              <a:rPr lang="en-US" dirty="0" smtClean="0"/>
              <a:t>DVCS (GitHub,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</a:p>
          <a:p>
            <a:pPr lvl="2" algn="l" rtl="0"/>
            <a:r>
              <a:rPr lang="en-US" dirty="0" smtClean="0"/>
              <a:t>Ecosystem</a:t>
            </a:r>
          </a:p>
          <a:p>
            <a:pPr algn="l" rtl="0"/>
            <a:r>
              <a:rPr lang="en-US" dirty="0" smtClean="0"/>
              <a:t>Fast</a:t>
            </a:r>
          </a:p>
          <a:p>
            <a:pPr lvl="1" algn="l" rtl="0"/>
            <a:r>
              <a:rPr lang="en-US" dirty="0" smtClean="0"/>
              <a:t>Compiled</a:t>
            </a:r>
          </a:p>
          <a:p>
            <a:pPr lvl="1" algn="l" rtl="0"/>
            <a:r>
              <a:rPr lang="en-US" dirty="0" smtClean="0"/>
              <a:t>Cross-Platform</a:t>
            </a:r>
          </a:p>
          <a:p>
            <a:pPr lvl="1" algn="l" rtl="0"/>
            <a:r>
              <a:rPr lang="en-US" b="1" dirty="0" smtClean="0"/>
              <a:t>Built-in concurrency</a:t>
            </a:r>
            <a:endParaRPr lang="en-US" dirty="0"/>
          </a:p>
          <a:p>
            <a:pPr lvl="2" algn="l" rtl="0"/>
            <a:r>
              <a:rPr lang="en-US" dirty="0" smtClean="0"/>
              <a:t>Easy to exploit all available CPUs</a:t>
            </a:r>
            <a:endParaRPr lang="en-US" b="1" dirty="0" smtClean="0"/>
          </a:p>
          <a:p>
            <a:pPr lvl="1" algn="l" rtl="0"/>
            <a:r>
              <a:rPr lang="en-US" b="1" dirty="0" smtClean="0"/>
              <a:t>Lightweight processes (</a:t>
            </a:r>
            <a:r>
              <a:rPr lang="en-US" b="1" dirty="0" err="1" smtClean="0"/>
              <a:t>goroutines</a:t>
            </a:r>
            <a:r>
              <a:rPr lang="en-US" b="1" dirty="0" smtClean="0"/>
              <a:t>)</a:t>
            </a:r>
          </a:p>
          <a:p>
            <a:pPr lvl="2" algn="l" rtl="0"/>
            <a:r>
              <a:rPr lang="en-US" dirty="0" smtClean="0"/>
              <a:t>100K (!) processes, much cheaper the real processes, threads</a:t>
            </a:r>
          </a:p>
          <a:p>
            <a:pPr lvl="2" algn="l" rtl="0"/>
            <a:r>
              <a:rPr lang="en-US" dirty="0" smtClean="0"/>
              <a:t>Maximum OS sockets</a:t>
            </a:r>
          </a:p>
          <a:p>
            <a:pPr lvl="2" algn="l" rtl="0"/>
            <a:r>
              <a:rPr lang="en-US" dirty="0"/>
              <a:t>Communicating Sequential </a:t>
            </a:r>
            <a:r>
              <a:rPr lang="en-US" dirty="0" smtClean="0"/>
              <a:t>Processes, Hoare 1978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56351"/>
            <a:ext cx="7953374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86" y="1825625"/>
            <a:ext cx="1202564" cy="16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Web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Proof of Concept</a:t>
            </a:r>
          </a:p>
          <a:p>
            <a:pPr algn="l" rtl="0"/>
            <a:r>
              <a:rPr lang="en-US" dirty="0" smtClean="0"/>
              <a:t>Study Specifications</a:t>
            </a:r>
          </a:p>
          <a:p>
            <a:pPr lvl="1" algn="l" rtl="0"/>
            <a:r>
              <a:rPr lang="en-US" dirty="0" smtClean="0"/>
              <a:t>MapReduce</a:t>
            </a:r>
          </a:p>
          <a:p>
            <a:pPr lvl="2" algn="l" rtl="0"/>
            <a:r>
              <a:rPr lang="en-US" dirty="0" smtClean="0"/>
              <a:t>“MapReduce</a:t>
            </a:r>
            <a:r>
              <a:rPr lang="en-US" dirty="0"/>
              <a:t>: Simplified Data Processing on Large </a:t>
            </a:r>
            <a:r>
              <a:rPr lang="en-US" dirty="0" smtClean="0"/>
              <a:t>Clusters” (Google Research, 2004)</a:t>
            </a:r>
          </a:p>
          <a:p>
            <a:pPr lvl="2" algn="l" rtl="0"/>
            <a:r>
              <a:rPr lang="en-US" dirty="0" smtClean="0"/>
              <a:t>Distributed Systems Programming Course (Dr. </a:t>
            </a:r>
            <a:r>
              <a:rPr lang="en-US" dirty="0" err="1" smtClean="0"/>
              <a:t>Meni</a:t>
            </a:r>
            <a:r>
              <a:rPr lang="en-US" dirty="0" smtClean="0"/>
              <a:t> Adler)</a:t>
            </a:r>
          </a:p>
          <a:p>
            <a:pPr lvl="2" algn="l" rtl="0"/>
            <a:r>
              <a:rPr lang="en-US" dirty="0" smtClean="0"/>
              <a:t>Plenty of technicalities</a:t>
            </a:r>
          </a:p>
          <a:p>
            <a:pPr lvl="3" algn="l" rtl="0"/>
            <a:r>
              <a:rPr lang="en-US" dirty="0" smtClean="0"/>
              <a:t>Algorithms, MR Job volatility, Shuffling, Partitioning</a:t>
            </a:r>
          </a:p>
          <a:p>
            <a:pPr lvl="1" algn="l" rtl="0"/>
            <a:r>
              <a:rPr lang="en-US" dirty="0" smtClean="0"/>
              <a:t>Concurrency, Go</a:t>
            </a:r>
          </a:p>
          <a:p>
            <a:pPr lvl="2" algn="l" rtl="0"/>
            <a:r>
              <a:rPr lang="en-US" dirty="0" smtClean="0"/>
              <a:t>Testing, Benchmarking</a:t>
            </a:r>
          </a:p>
          <a:p>
            <a:pPr lvl="1" algn="l" rtl="0"/>
            <a:r>
              <a:rPr lang="en-US" dirty="0" smtClean="0"/>
              <a:t>Communication</a:t>
            </a:r>
          </a:p>
          <a:p>
            <a:pPr lvl="2" algn="l" rtl="0"/>
            <a:r>
              <a:rPr lang="en-US" dirty="0" err="1" smtClean="0"/>
              <a:t>WebSockets</a:t>
            </a:r>
            <a:r>
              <a:rPr lang="en-US" dirty="0" smtClean="0"/>
              <a:t>, </a:t>
            </a:r>
            <a:r>
              <a:rPr lang="en-US" dirty="0" err="1" smtClean="0"/>
              <a:t>SockJS</a:t>
            </a:r>
            <a:r>
              <a:rPr lang="en-US" dirty="0" smtClean="0"/>
              <a:t>, Data </a:t>
            </a:r>
            <a:r>
              <a:rPr lang="en-US" dirty="0" smtClean="0"/>
              <a:t>Validation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27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0075" y="6356351"/>
            <a:ext cx="7991475" cy="365125"/>
          </a:xfrm>
        </p:spPr>
        <p:txBody>
          <a:bodyPr/>
          <a:lstStyle/>
          <a:p>
            <a:r>
              <a:rPr lang="en-US" dirty="0" smtClean="0"/>
              <a:t>BGU – Fac. NS – Dept. CS – Ory Band – Advisor: Prof. Danny </a:t>
            </a:r>
            <a:r>
              <a:rPr lang="en-US" dirty="0" err="1" smtClean="0"/>
              <a:t>Hendler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50" y="2553108"/>
            <a:ext cx="780343" cy="1062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2223014"/>
            <a:ext cx="442188" cy="459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48" y="1037025"/>
            <a:ext cx="408591" cy="408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59" y="3459872"/>
            <a:ext cx="471367" cy="462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09" y="4700153"/>
            <a:ext cx="586466" cy="5864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6" y="2580152"/>
            <a:ext cx="780343" cy="106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73" y="2580152"/>
            <a:ext cx="780343" cy="10621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5" y="2223014"/>
            <a:ext cx="442188" cy="45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79" y="1037025"/>
            <a:ext cx="408591" cy="408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90" y="3459872"/>
            <a:ext cx="471367" cy="46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40" y="4700153"/>
            <a:ext cx="586466" cy="586466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12" idx="3"/>
            <a:endCxn id="14" idx="1"/>
          </p:cNvCxnSpPr>
          <p:nvPr/>
        </p:nvCxnSpPr>
        <p:spPr>
          <a:xfrm flipV="1">
            <a:off x="1801249" y="2452744"/>
            <a:ext cx="892646" cy="658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15" idx="1"/>
          </p:cNvCxnSpPr>
          <p:nvPr/>
        </p:nvCxnSpPr>
        <p:spPr>
          <a:xfrm flipV="1">
            <a:off x="1801249" y="1241321"/>
            <a:ext cx="906630" cy="1869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6" idx="1"/>
          </p:cNvCxnSpPr>
          <p:nvPr/>
        </p:nvCxnSpPr>
        <p:spPr>
          <a:xfrm>
            <a:off x="1801249" y="3111206"/>
            <a:ext cx="875241" cy="580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17" idx="1"/>
          </p:cNvCxnSpPr>
          <p:nvPr/>
        </p:nvCxnSpPr>
        <p:spPr>
          <a:xfrm>
            <a:off x="1801249" y="3111206"/>
            <a:ext cx="817691" cy="1882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3" idx="1"/>
          </p:cNvCxnSpPr>
          <p:nvPr/>
        </p:nvCxnSpPr>
        <p:spPr>
          <a:xfrm>
            <a:off x="3116470" y="1241321"/>
            <a:ext cx="1099180" cy="1842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  <a:endCxn id="3" idx="1"/>
          </p:cNvCxnSpPr>
          <p:nvPr/>
        </p:nvCxnSpPr>
        <p:spPr>
          <a:xfrm>
            <a:off x="3136083" y="2452744"/>
            <a:ext cx="1079567" cy="63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3"/>
            <a:endCxn id="3" idx="1"/>
          </p:cNvCxnSpPr>
          <p:nvPr/>
        </p:nvCxnSpPr>
        <p:spPr>
          <a:xfrm flipV="1">
            <a:off x="3147857" y="3084162"/>
            <a:ext cx="1067793" cy="607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3"/>
            <a:endCxn id="3" idx="1"/>
          </p:cNvCxnSpPr>
          <p:nvPr/>
        </p:nvCxnSpPr>
        <p:spPr>
          <a:xfrm flipV="1">
            <a:off x="3205406" y="3084162"/>
            <a:ext cx="1010244" cy="1909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3"/>
            <a:endCxn id="8" idx="1"/>
          </p:cNvCxnSpPr>
          <p:nvPr/>
        </p:nvCxnSpPr>
        <p:spPr>
          <a:xfrm flipV="1">
            <a:off x="4995993" y="2452744"/>
            <a:ext cx="991171" cy="63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3"/>
            <a:endCxn id="9" idx="1"/>
          </p:cNvCxnSpPr>
          <p:nvPr/>
        </p:nvCxnSpPr>
        <p:spPr>
          <a:xfrm flipV="1">
            <a:off x="4995993" y="1241321"/>
            <a:ext cx="1005155" cy="1842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" idx="3"/>
            <a:endCxn id="10" idx="1"/>
          </p:cNvCxnSpPr>
          <p:nvPr/>
        </p:nvCxnSpPr>
        <p:spPr>
          <a:xfrm>
            <a:off x="4995993" y="3084162"/>
            <a:ext cx="973766" cy="607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3"/>
            <a:endCxn id="11" idx="1"/>
          </p:cNvCxnSpPr>
          <p:nvPr/>
        </p:nvCxnSpPr>
        <p:spPr>
          <a:xfrm>
            <a:off x="4995993" y="3084162"/>
            <a:ext cx="916216" cy="1909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3"/>
            <a:endCxn id="13" idx="1"/>
          </p:cNvCxnSpPr>
          <p:nvPr/>
        </p:nvCxnSpPr>
        <p:spPr>
          <a:xfrm>
            <a:off x="6409739" y="1241321"/>
            <a:ext cx="1029834" cy="1869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3"/>
            <a:endCxn id="13" idx="1"/>
          </p:cNvCxnSpPr>
          <p:nvPr/>
        </p:nvCxnSpPr>
        <p:spPr>
          <a:xfrm>
            <a:off x="6429352" y="2452744"/>
            <a:ext cx="1010221" cy="658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3" idx="1"/>
          </p:cNvCxnSpPr>
          <p:nvPr/>
        </p:nvCxnSpPr>
        <p:spPr>
          <a:xfrm flipV="1">
            <a:off x="6441126" y="3111206"/>
            <a:ext cx="998447" cy="580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3"/>
            <a:endCxn id="13" idx="1"/>
          </p:cNvCxnSpPr>
          <p:nvPr/>
        </p:nvCxnSpPr>
        <p:spPr>
          <a:xfrm flipV="1">
            <a:off x="6498675" y="3111206"/>
            <a:ext cx="940898" cy="1882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0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Implements most MR spec:</a:t>
            </a:r>
          </a:p>
          <a:p>
            <a:pPr lvl="1" algn="l" rtl="0"/>
            <a:r>
              <a:rPr lang="en-US" dirty="0"/>
              <a:t>Comm. protocol</a:t>
            </a:r>
          </a:p>
          <a:p>
            <a:pPr lvl="1" algn="l" rtl="0"/>
            <a:r>
              <a:rPr lang="en-US" dirty="0"/>
              <a:t>Algorithm, map/reduce job mgmt.</a:t>
            </a:r>
          </a:p>
          <a:p>
            <a:pPr lvl="1" algn="l" rtl="0"/>
            <a:r>
              <a:rPr lang="en-US" dirty="0"/>
              <a:t>Worker comm. via </a:t>
            </a:r>
            <a:r>
              <a:rPr lang="en-US" dirty="0" err="1"/>
              <a:t>WebSocket</a:t>
            </a:r>
            <a:r>
              <a:rPr lang="en-US" dirty="0"/>
              <a:t>/</a:t>
            </a:r>
            <a:r>
              <a:rPr lang="en-US" dirty="0" err="1"/>
              <a:t>SockJS</a:t>
            </a:r>
            <a:endParaRPr lang="en-US" dirty="0"/>
          </a:p>
          <a:p>
            <a:pPr lvl="1" algn="l" rtl="0"/>
            <a:r>
              <a:rPr lang="en-US" dirty="0"/>
              <a:t>Master coordinates all of the above</a:t>
            </a:r>
          </a:p>
          <a:p>
            <a:pPr lvl="1" algn="l" rtl="0"/>
            <a:r>
              <a:rPr lang="en-US" dirty="0"/>
              <a:t>Example HTTP server</a:t>
            </a:r>
          </a:p>
          <a:p>
            <a:pPr lvl="1" algn="l" rtl="0"/>
            <a:r>
              <a:rPr lang="en-US" dirty="0"/>
              <a:t>Everything is concurrent: Comm., algorithm jobs, </a:t>
            </a:r>
            <a:r>
              <a:rPr lang="en-US" dirty="0" smtClean="0"/>
              <a:t>coordination</a:t>
            </a:r>
          </a:p>
          <a:p>
            <a:pPr algn="l" rtl="0"/>
            <a:r>
              <a:rPr lang="en-US" dirty="0" smtClean="0"/>
              <a:t>Performance is far better than other POCs</a:t>
            </a:r>
          </a:p>
          <a:p>
            <a:pPr lvl="1" algn="l" rtl="0"/>
            <a:r>
              <a:rPr lang="en-US" dirty="0" err="1" smtClean="0"/>
              <a:t>Arke</a:t>
            </a:r>
            <a:r>
              <a:rPr lang="en-US" dirty="0" smtClean="0"/>
              <a:t>, </a:t>
            </a:r>
            <a:r>
              <a:rPr lang="en-US" dirty="0" err="1" smtClean="0"/>
              <a:t>MapRejuice</a:t>
            </a:r>
            <a:r>
              <a:rPr lang="en-US" dirty="0" smtClean="0"/>
              <a:t> (Node.js)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dirty="0" smtClean="0"/>
              <a:t>BGU – Fac. NS – Dept. CS – Ory Band – Advisor: Prof. Danny </a:t>
            </a:r>
            <a:r>
              <a:rPr lang="en-US" dirty="0" err="1" smtClean="0"/>
              <a:t>Hendler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320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Simple MR implementation</a:t>
            </a:r>
          </a:p>
          <a:p>
            <a:pPr lvl="2" algn="l" rtl="0"/>
            <a:r>
              <a:rPr lang="en-US" dirty="0"/>
              <a:t>Receive algorithm code and input</a:t>
            </a:r>
          </a:p>
          <a:p>
            <a:pPr lvl="2" algn="l" rtl="0"/>
            <a:r>
              <a:rPr lang="en-US" dirty="0"/>
              <a:t>Compute</a:t>
            </a:r>
          </a:p>
          <a:p>
            <a:pPr lvl="2" algn="l" rtl="0"/>
            <a:r>
              <a:rPr lang="en-US" dirty="0" smtClean="0"/>
              <a:t>Send back results via </a:t>
            </a:r>
            <a:r>
              <a:rPr lang="en-US" dirty="0" err="1" smtClean="0"/>
              <a:t>WebSockets</a:t>
            </a:r>
            <a:r>
              <a:rPr lang="en-US" dirty="0" smtClean="0"/>
              <a:t>/</a:t>
            </a:r>
            <a:r>
              <a:rPr lang="en-US" dirty="0" err="1" smtClean="0"/>
              <a:t>SockJS</a:t>
            </a:r>
            <a:endParaRPr lang="en-US" dirty="0" smtClean="0"/>
          </a:p>
          <a:p>
            <a:pPr lvl="2"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dirty="0" smtClean="0"/>
              <a:t>BGU – Fac. NS – Dept. CS – Ory Band – Advisor: Prof. Danny </a:t>
            </a:r>
            <a:r>
              <a:rPr lang="en-US" dirty="0" err="1" smtClean="0"/>
              <a:t>Hendler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99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Performance</a:t>
            </a:r>
          </a:p>
          <a:p>
            <a:pPr lvl="1" algn="l" rtl="0"/>
            <a:r>
              <a:rPr lang="en-US" dirty="0" smtClean="0"/>
              <a:t>Increase in worker potential</a:t>
            </a:r>
          </a:p>
          <a:p>
            <a:pPr algn="l" rtl="0"/>
            <a:r>
              <a:rPr lang="en-US" dirty="0" smtClean="0"/>
              <a:t>Communication</a:t>
            </a:r>
          </a:p>
          <a:p>
            <a:pPr lvl="1" algn="l" rtl="0"/>
            <a:r>
              <a:rPr lang="en-US" dirty="0" smtClean="0"/>
              <a:t>RTC</a:t>
            </a:r>
          </a:p>
          <a:p>
            <a:pPr algn="l" rtl="0"/>
            <a:r>
              <a:rPr lang="en-US" dirty="0" smtClean="0"/>
              <a:t>Security</a:t>
            </a:r>
          </a:p>
          <a:p>
            <a:pPr lvl="1" algn="l" rtl="0"/>
            <a:r>
              <a:rPr lang="en-US" dirty="0" smtClean="0"/>
              <a:t>Authentication</a:t>
            </a:r>
          </a:p>
          <a:p>
            <a:pPr lvl="1" algn="l" rtl="0"/>
            <a:r>
              <a:rPr lang="en-US" dirty="0" smtClean="0"/>
              <a:t>Volunteer credits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dirty="0" smtClean="0"/>
              <a:t>BGU – Fac. NS – Dept. CS – Ory Band – Advisor: Prof. Danny </a:t>
            </a:r>
            <a:r>
              <a:rPr lang="en-US" dirty="0" err="1" smtClean="0"/>
              <a:t>Hendler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92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github.com/</a:t>
            </a:r>
            <a:r>
              <a:rPr lang="en-US" dirty="0" err="1" smtClean="0"/>
              <a:t>oryband</a:t>
            </a:r>
            <a:r>
              <a:rPr lang="en-US" dirty="0" smtClean="0"/>
              <a:t>/go-web-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algn="l" rtl="0"/>
            <a:r>
              <a:rPr lang="en-US" dirty="0" smtClean="0"/>
              <a:t>oryband.com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pPr rtl="0"/>
            <a:r>
              <a:rPr lang="en-US" dirty="0" smtClean="0"/>
              <a:t>BGU – Fac. NS – Dept. CS – Ory Band – Advisor: Prof. Danny </a:t>
            </a:r>
            <a:r>
              <a:rPr lang="en-US" dirty="0" err="1" smtClean="0"/>
              <a:t>Hendler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5" y="5081588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What is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Definition: Programming model for processing </a:t>
            </a:r>
            <a:r>
              <a:rPr lang="en-US" b="1" dirty="0" smtClean="0"/>
              <a:t>large data </a:t>
            </a:r>
            <a:r>
              <a:rPr lang="en-US" dirty="0" smtClean="0"/>
              <a:t>using </a:t>
            </a:r>
            <a:r>
              <a:rPr lang="en-US" b="1" dirty="0" smtClean="0"/>
              <a:t>distributed</a:t>
            </a:r>
            <a:r>
              <a:rPr lang="en-US" dirty="0" smtClean="0"/>
              <a:t>, parallel algorithm on a cluster.</a:t>
            </a:r>
          </a:p>
          <a:p>
            <a:pPr algn="l" rtl="0"/>
            <a:r>
              <a:rPr lang="en-US" dirty="0" smtClean="0"/>
              <a:t>Popular problems</a:t>
            </a:r>
          </a:p>
          <a:p>
            <a:pPr lvl="1" algn="l" rtl="0"/>
            <a:r>
              <a:rPr lang="en-US" dirty="0" smtClean="0"/>
              <a:t>Word count</a:t>
            </a:r>
          </a:p>
          <a:p>
            <a:pPr lvl="1" algn="l" rtl="0"/>
            <a:r>
              <a:rPr lang="en-US" dirty="0" smtClean="0"/>
              <a:t>Graph traversal</a:t>
            </a:r>
          </a:p>
          <a:p>
            <a:pPr lvl="1" algn="l" rtl="0"/>
            <a:r>
              <a:rPr lang="en-US" dirty="0" smtClean="0"/>
              <a:t>Sort</a:t>
            </a:r>
          </a:p>
          <a:p>
            <a:pPr lvl="1" algn="l" rtl="0"/>
            <a:r>
              <a:rPr lang="en-US" dirty="0" smtClean="0"/>
              <a:t>SVD</a:t>
            </a:r>
          </a:p>
          <a:p>
            <a:pPr lvl="1" algn="l" rtl="0"/>
            <a:r>
              <a:rPr lang="en-US" dirty="0" smtClean="0"/>
              <a:t>Invert Index</a:t>
            </a:r>
          </a:p>
          <a:p>
            <a:pPr lvl="1" algn="l" rtl="0"/>
            <a:r>
              <a:rPr lang="en-US" dirty="0" smtClean="0"/>
              <a:t>ML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92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What is MapReduce?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9" y="1690689"/>
            <a:ext cx="7169401" cy="40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What is MapReduce?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48" y="654428"/>
            <a:ext cx="932706" cy="6667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60385" y="3068084"/>
            <a:ext cx="1310004" cy="12389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972832" y="1979991"/>
            <a:ext cx="1310004" cy="1252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Map</a:t>
            </a:r>
          </a:p>
          <a:p>
            <a:pPr algn="ctr" rtl="0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42346" y="3068084"/>
            <a:ext cx="1310004" cy="12865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Reduce</a:t>
            </a:r>
          </a:p>
          <a:p>
            <a:pPr algn="ctr" rtl="0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72832" y="4166259"/>
            <a:ext cx="1310004" cy="115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Map</a:t>
            </a:r>
          </a:p>
          <a:p>
            <a:pPr algn="ctr" rtl="0"/>
            <a:r>
              <a:rPr lang="en-US" dirty="0" smtClean="0"/>
              <a:t>Worker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6"/>
            <a:endCxn id="17" idx="2"/>
          </p:cNvCxnSpPr>
          <p:nvPr/>
        </p:nvCxnSpPr>
        <p:spPr>
          <a:xfrm>
            <a:off x="2370389" y="3687583"/>
            <a:ext cx="4371957" cy="2379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7" idx="1"/>
          </p:cNvCxnSpPr>
          <p:nvPr/>
        </p:nvCxnSpPr>
        <p:spPr>
          <a:xfrm>
            <a:off x="6282836" y="2606348"/>
            <a:ext cx="651356" cy="65015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7" idx="3"/>
          </p:cNvCxnSpPr>
          <p:nvPr/>
        </p:nvCxnSpPr>
        <p:spPr>
          <a:xfrm flipV="1">
            <a:off x="6282836" y="4166259"/>
            <a:ext cx="651356" cy="57563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16" idx="2"/>
          </p:cNvCxnSpPr>
          <p:nvPr/>
        </p:nvCxnSpPr>
        <p:spPr>
          <a:xfrm flipV="1">
            <a:off x="2370389" y="2606348"/>
            <a:ext cx="2602443" cy="108123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7" idx="2"/>
          </p:cNvCxnSpPr>
          <p:nvPr/>
        </p:nvCxnSpPr>
        <p:spPr>
          <a:xfrm>
            <a:off x="2370389" y="3687583"/>
            <a:ext cx="2602443" cy="10543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 smtClean="0"/>
              <a:t>Volunteering Dist. Computing Projects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SETI@home</a:t>
            </a:r>
            <a:r>
              <a:rPr lang="en-US" dirty="0" smtClean="0"/>
              <a:t> – Space Radio Freq. Analysis</a:t>
            </a:r>
          </a:p>
          <a:p>
            <a:pPr algn="l" rtl="0"/>
            <a:r>
              <a:rPr lang="en-US" dirty="0" err="1" smtClean="0"/>
              <a:t>Folding@home</a:t>
            </a:r>
            <a:r>
              <a:rPr lang="en-US" dirty="0" smtClean="0"/>
              <a:t> – Protein </a:t>
            </a:r>
            <a:r>
              <a:rPr lang="en-US" dirty="0" err="1" smtClean="0"/>
              <a:t>mis</a:t>
            </a:r>
            <a:r>
              <a:rPr lang="en-US" dirty="0" smtClean="0"/>
              <a:t>/folding Analysis</a:t>
            </a:r>
          </a:p>
          <a:p>
            <a:pPr algn="l" rtl="0"/>
            <a:r>
              <a:rPr lang="en-US" dirty="0" err="1" smtClean="0"/>
              <a:t>Atlas@home</a:t>
            </a:r>
            <a:r>
              <a:rPr lang="en-US" dirty="0" smtClean="0"/>
              <a:t> – CERN ATLAS Experiment Analysis</a:t>
            </a:r>
          </a:p>
          <a:p>
            <a:pPr algn="l" rtl="0"/>
            <a:r>
              <a:rPr lang="en-US" dirty="0" smtClean="0"/>
              <a:t>Many more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6" y="4529827"/>
            <a:ext cx="2682643" cy="80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40" y="4701731"/>
            <a:ext cx="3210310" cy="630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34" y="4357816"/>
            <a:ext cx="655088" cy="9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Client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Native: C/C++, Java</a:t>
            </a:r>
          </a:p>
          <a:p>
            <a:pPr lvl="1" algn="l" rtl="0"/>
            <a:r>
              <a:rPr lang="en-US" dirty="0" smtClean="0"/>
              <a:t>Manual installation</a:t>
            </a:r>
          </a:p>
          <a:p>
            <a:pPr lvl="1" algn="l" rtl="0"/>
            <a:r>
              <a:rPr lang="en-US" dirty="0" smtClean="0"/>
              <a:t>Scary for non tech-savvy people</a:t>
            </a:r>
          </a:p>
          <a:p>
            <a:pPr lvl="2" algn="l" rtl="0"/>
            <a:r>
              <a:rPr lang="en-US" dirty="0" smtClean="0"/>
              <a:t>Moms are scared to volunteer</a:t>
            </a:r>
          </a:p>
          <a:p>
            <a:pPr lvl="1" algn="l" rtl="0"/>
            <a:r>
              <a:rPr lang="en-US" dirty="0" smtClean="0"/>
              <a:t>Language porting is </a:t>
            </a:r>
            <a:r>
              <a:rPr lang="en-US" b="1" dirty="0" smtClean="0"/>
              <a:t>hard work</a:t>
            </a:r>
          </a:p>
          <a:p>
            <a:pPr algn="l" rtl="0"/>
            <a:r>
              <a:rPr lang="en-US" dirty="0" smtClean="0"/>
              <a:t>Per OS</a:t>
            </a:r>
          </a:p>
          <a:p>
            <a:pPr lvl="1" algn="l" rtl="0"/>
            <a:r>
              <a:rPr lang="en-US" dirty="0" smtClean="0"/>
              <a:t>Windows, OS X, Linux (PC, Android, Rasp. Pi)</a:t>
            </a:r>
          </a:p>
          <a:p>
            <a:pPr lvl="1" algn="l" rtl="0"/>
            <a:r>
              <a:rPr lang="en-US" dirty="0" smtClean="0"/>
              <a:t>New </a:t>
            </a:r>
            <a:r>
              <a:rPr lang="en-US" dirty="0"/>
              <a:t>platform </a:t>
            </a:r>
            <a:r>
              <a:rPr lang="en-US" dirty="0" smtClean="0"/>
              <a:t>support is </a:t>
            </a:r>
            <a:r>
              <a:rPr lang="en-US" b="1" dirty="0" smtClean="0"/>
              <a:t>hard work</a:t>
            </a:r>
          </a:p>
          <a:p>
            <a:pPr lvl="1" algn="l" rtl="0"/>
            <a:r>
              <a:rPr lang="en-US" dirty="0" smtClean="0"/>
              <a:t>Mobile support is </a:t>
            </a:r>
            <a:r>
              <a:rPr lang="en-US" b="1" dirty="0" smtClean="0"/>
              <a:t>hard work</a:t>
            </a:r>
            <a:endParaRPr lang="en-US" dirty="0"/>
          </a:p>
          <a:p>
            <a:pPr lvl="2" algn="l" rtl="0"/>
            <a:r>
              <a:rPr lang="en-US" dirty="0" smtClean="0"/>
              <a:t>No iOS</a:t>
            </a:r>
          </a:p>
          <a:p>
            <a:pPr lvl="1" algn="l" rtl="0"/>
            <a:endParaRPr lang="en-US" dirty="0" smtClean="0"/>
          </a:p>
          <a:p>
            <a:pPr lvl="2" algn="l" rtl="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74" y="4159121"/>
            <a:ext cx="668927" cy="785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74" y="1821514"/>
            <a:ext cx="625075" cy="734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63" y="3027062"/>
            <a:ext cx="661387" cy="661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63" y="762944"/>
            <a:ext cx="587898" cy="587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007" y="5415226"/>
            <a:ext cx="557659" cy="7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Hard Work   X   3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8221"/>
            <a:ext cx="457200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Partial Solution: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BOINC (Berkeley, 2002)</a:t>
            </a:r>
            <a:endParaRPr lang="en-US" dirty="0"/>
          </a:p>
          <a:p>
            <a:pPr lvl="1" algn="l" rtl="0"/>
            <a:r>
              <a:rPr lang="en-US" dirty="0" smtClean="0"/>
              <a:t>Client, Server uses custom SDK</a:t>
            </a:r>
          </a:p>
          <a:p>
            <a:pPr lvl="2" algn="l" rtl="0"/>
            <a:r>
              <a:rPr lang="en-US" dirty="0" smtClean="0"/>
              <a:t>Per platform implementation</a:t>
            </a:r>
          </a:p>
          <a:p>
            <a:pPr lvl="3" algn="l" rtl="0"/>
            <a:r>
              <a:rPr lang="en-US" dirty="0" smtClean="0"/>
              <a:t>Android BOINC</a:t>
            </a:r>
          </a:p>
          <a:p>
            <a:pPr lvl="3" algn="l" rtl="0"/>
            <a:r>
              <a:rPr lang="en-US" dirty="0" err="1" smtClean="0"/>
              <a:t>Burde</a:t>
            </a:r>
            <a:r>
              <a:rPr lang="en-US" dirty="0" smtClean="0"/>
              <a:t> View (Raspberry Pi)</a:t>
            </a:r>
          </a:p>
          <a:p>
            <a:pPr lvl="2" algn="l" rtl="0"/>
            <a:r>
              <a:rPr lang="en-US" dirty="0" smtClean="0"/>
              <a:t>Doesn’t use standard technologies much</a:t>
            </a:r>
          </a:p>
          <a:p>
            <a:pPr lvl="2" algn="l" rtl="0"/>
            <a:r>
              <a:rPr lang="en-US" dirty="0" smtClean="0"/>
              <a:t>Complex</a:t>
            </a:r>
          </a:p>
          <a:p>
            <a:pPr lvl="1" algn="l" rtl="0"/>
            <a:r>
              <a:rPr lang="en-US" dirty="0" smtClean="0"/>
              <a:t>Master </a:t>
            </a:r>
            <a:r>
              <a:rPr lang="en-US" dirty="0"/>
              <a:t>is Linux </a:t>
            </a:r>
            <a:r>
              <a:rPr lang="en-US" dirty="0" smtClean="0"/>
              <a:t>only</a:t>
            </a:r>
          </a:p>
          <a:p>
            <a:pPr lvl="2" algn="l" rtl="0"/>
            <a:r>
              <a:rPr lang="en-US" dirty="0" smtClean="0"/>
              <a:t>Limits deployment options</a:t>
            </a:r>
            <a:endParaRPr lang="en-US" dirty="0"/>
          </a:p>
          <a:p>
            <a:pPr lvl="2" algn="l" rtl="0"/>
            <a:r>
              <a:rPr lang="en-US" dirty="0"/>
              <a:t>HTTP Server: </a:t>
            </a:r>
            <a:r>
              <a:rPr lang="en-US" dirty="0" smtClean="0"/>
              <a:t>Apache</a:t>
            </a:r>
          </a:p>
          <a:p>
            <a:pPr lvl="2" algn="l" rtl="0"/>
            <a:r>
              <a:rPr lang="en-US" dirty="0" smtClean="0"/>
              <a:t>Performance can be improved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96" y="1870077"/>
            <a:ext cx="1618200" cy="6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Client</a:t>
            </a:r>
          </a:p>
          <a:p>
            <a:pPr lvl="1" algn="l" rtl="0"/>
            <a:r>
              <a:rPr lang="en-US" dirty="0" smtClean="0"/>
              <a:t>Increase volunteer potential</a:t>
            </a:r>
          </a:p>
          <a:p>
            <a:pPr lvl="2" algn="l" rtl="0"/>
            <a:r>
              <a:rPr lang="en-US" dirty="0" smtClean="0"/>
              <a:t>Support </a:t>
            </a:r>
            <a:r>
              <a:rPr lang="en-US" dirty="0"/>
              <a:t>maximum popular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2" algn="l" rtl="0"/>
            <a:r>
              <a:rPr lang="en-US" dirty="0"/>
              <a:t>Easy to </a:t>
            </a:r>
            <a:r>
              <a:rPr lang="en-US" dirty="0" smtClean="0"/>
              <a:t>volunteer (No install)</a:t>
            </a:r>
          </a:p>
          <a:p>
            <a:pPr lvl="1" algn="l" rtl="0"/>
            <a:r>
              <a:rPr lang="en-US" dirty="0" smtClean="0"/>
              <a:t>Easy to code</a:t>
            </a:r>
          </a:p>
          <a:p>
            <a:pPr algn="l" rtl="0"/>
            <a:r>
              <a:rPr lang="en-US" dirty="0" smtClean="0"/>
              <a:t>Master</a:t>
            </a:r>
          </a:p>
          <a:p>
            <a:pPr lvl="1" algn="l" rtl="0"/>
            <a:r>
              <a:rPr lang="en-US" dirty="0" smtClean="0"/>
              <a:t>Cross-platform</a:t>
            </a:r>
          </a:p>
          <a:p>
            <a:pPr lvl="1" algn="l" rtl="0"/>
            <a:r>
              <a:rPr lang="en-US" dirty="0" smtClean="0"/>
              <a:t>Maximum connections</a:t>
            </a:r>
          </a:p>
          <a:p>
            <a:pPr lvl="1" algn="l" rtl="0"/>
            <a:r>
              <a:rPr lang="en-US" dirty="0" smtClean="0"/>
              <a:t>Concurrent, Fast</a:t>
            </a:r>
          </a:p>
          <a:p>
            <a:pPr lvl="1" algn="l" rtl="0"/>
            <a:r>
              <a:rPr lang="en-US" dirty="0" smtClean="0"/>
              <a:t>Open-Source Community</a:t>
            </a:r>
          </a:p>
          <a:p>
            <a:pPr lvl="2" algn="l" rtl="0"/>
            <a:r>
              <a:rPr lang="en-US" dirty="0" smtClean="0"/>
              <a:t>Easy to contribute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r>
              <a:rPr lang="en-US" smtClean="0"/>
              <a:t>BGU – Fac. NS – Dept. CS – Ory Band – Advisor: Prof. Danny Hendler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26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1044</Words>
  <Application>Microsoft Office PowerPoint</Application>
  <PresentationFormat>On-screen Show (4:3)</PresentationFormat>
  <Paragraphs>191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Web MapReduce</vt:lpstr>
      <vt:lpstr>What is MapReduce?</vt:lpstr>
      <vt:lpstr>What is MapReduce?</vt:lpstr>
      <vt:lpstr>What is MapReduce?</vt:lpstr>
      <vt:lpstr>Volunteering Dist. Computing Projects</vt:lpstr>
      <vt:lpstr>Client Implementation</vt:lpstr>
      <vt:lpstr>Hard Work   X   3</vt:lpstr>
      <vt:lpstr>Partial Solution: Middleware</vt:lpstr>
      <vt:lpstr>Goals</vt:lpstr>
      <vt:lpstr>Client: Web Browser</vt:lpstr>
      <vt:lpstr>Master: Backend Language</vt:lpstr>
      <vt:lpstr>Master: Go</vt:lpstr>
      <vt:lpstr>Web MapReduce</vt:lpstr>
      <vt:lpstr>PowerPoint Presentation</vt:lpstr>
      <vt:lpstr>Server</vt:lpstr>
      <vt:lpstr>Client</vt:lpstr>
      <vt:lpstr>Challenges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MapReduce</dc:title>
  <dc:creator>Ory Band</dc:creator>
  <cp:lastModifiedBy>Ory Band</cp:lastModifiedBy>
  <cp:revision>40</cp:revision>
  <dcterms:created xsi:type="dcterms:W3CDTF">2015-06-12T18:05:26Z</dcterms:created>
  <dcterms:modified xsi:type="dcterms:W3CDTF">2015-06-13T17:42:21Z</dcterms:modified>
</cp:coreProperties>
</file>