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9287"/>
    <p:restoredTop sz="96548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1A692E-F388-4045-B9EF-DEC4E7783B3C}" type="datetime1">
              <a:rPr lang="ko-KR" altLang="en-US"/>
              <a:pPr>
                <a:defRPr lang="ko-KR" altLang="en-US"/>
              </a:pPr>
              <a:t>2018-07-04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ctrTitle" idx="0"/>
          </p:nvPr>
        </p:nvSpPr>
        <p:spPr>
          <a:xfrm>
            <a:off x="457200" y="2090750"/>
            <a:ext cx="8229600" cy="13382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5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8BBE265A-22F7-44BD-ACB1-CB9C08EA180A}" type="datetime1">
              <a:rPr lang="ko-KR" altLang="en-US"/>
              <a:pPr>
                <a:defRPr lang="ko-KR" altLang="en-US"/>
              </a:pPr>
              <a:t>2018-07-04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ctrTitle" idx="0"/>
          </p:nvPr>
        </p:nvSpPr>
        <p:spPr>
          <a:xfrm>
            <a:off x="457200" y="2643182"/>
            <a:ext cx="8229600" cy="11953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790563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2153994" y="2286000"/>
            <a:ext cx="5286375" cy="3714750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4636FB1-27D4-4E67-B20D-3BCEE43B5C5D}" type="datetime1">
              <a:rPr lang="ko-KR" altLang="en-US"/>
              <a:pPr>
                <a:defRPr lang="ko-KR" altLang="en-US"/>
              </a:pPr>
              <a:t>2018-07-04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4000" y="1882654"/>
            <a:ext cx="6516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358082" y="274638"/>
            <a:ext cx="1328718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FCDAAFA-C7F2-4DC7-BB13-B53F718584CA}" type="datetime1">
              <a:rPr lang="ko-KR" altLang="en-US"/>
              <a:pPr>
                <a:defRPr lang="ko-KR" altLang="en-US"/>
              </a:pPr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B1166D4-08A6-4FC3-BE4B-9423FE84D4BA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305956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459260" y="1368897"/>
            <a:ext cx="8237537" cy="4772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FDAC6B-5266-46D5-90C9-5CBCC20BEC07}" type="datetime1">
              <a:rPr lang="ko-KR" altLang="en-US"/>
              <a:pPr>
                <a:defRPr lang="ko-KR" altLang="en-US"/>
              </a:pPr>
              <a:t>2018-07-04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59A6B60-9B9C-43F5-831C-34D8B15D7E2F}" type="datetime1">
              <a:rPr lang="ko-KR" altLang="en-US"/>
              <a:pPr>
                <a:defRPr lang="ko-KR" altLang="en-US"/>
              </a:pPr>
              <a:t>2018-07-04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38502"/>
            <a:ext cx="7772400" cy="5492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1817589-2983-4CEC-926E-E9962F7F1FB4}" type="datetime1">
              <a:rPr lang="ko-KR" altLang="en-US"/>
              <a:pPr>
                <a:defRPr lang="ko-KR" altLang="en-US"/>
              </a:pPr>
              <a:t>2018-07-04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722313" y="3806828"/>
            <a:ext cx="8229600" cy="155099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sz="5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2660" y="300794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51BD666-1B38-4742-BD63-3F078C8B05BC}" type="datetime1">
              <a:rPr lang="ko-KR" altLang="en-US"/>
              <a:pPr>
                <a:defRPr lang="ko-KR" altLang="en-US"/>
              </a:pPr>
              <a:t>2018-07-04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F96936C-F57D-4BB5-B220-01CEA6519CC2}" type="datetime1">
              <a:rPr lang="ko-KR" altLang="en-US"/>
              <a:pPr>
                <a:defRPr lang="ko-KR" altLang="en-US"/>
              </a:pPr>
              <a:t>2018-07-04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452660" y="300794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29" y="306705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500173"/>
            <a:ext cx="82296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06F54842-B897-445B-8D4E-659182CD5575}" type="datetime1">
              <a:rPr lang="ko-KR" altLang="en-US"/>
              <a:pPr>
                <a:defRPr lang="ko-KR" altLang="en-US"/>
              </a:pPr>
              <a:t>2018-07-04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61991" y="309547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7DF5C5D-20D7-4996-B58F-E8DB605CB010}" type="datetime1">
              <a:rPr lang="ko-KR" altLang="en-US"/>
              <a:pPr>
                <a:defRPr lang="ko-KR" altLang="en-US"/>
              </a:pPr>
              <a:t>2018-07-04</a:t>
            </a:fld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28806" y="760076"/>
            <a:ext cx="5486400" cy="566738"/>
          </a:xfrm>
        </p:spPr>
        <p:txBody>
          <a:bodyPr anchor="b"/>
          <a:lstStyle>
            <a:lvl1pPr algn="l">
              <a:defRPr sz="2400" b="0">
                <a:solidFill>
                  <a:schemeClr val="accent3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1357298"/>
            <a:ext cx="5486400" cy="3757610"/>
          </a:xfrm>
          <a:solidFill>
            <a:schemeClr val="tx2"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164150"/>
            <a:ext cx="54864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1BD86EE-83EE-4F46-85AF-C49434CAF04D}" type="datetime1">
              <a:rPr lang="ko-KR" altLang="en-US"/>
              <a:pPr>
                <a:defRPr lang="ko-KR" altLang="en-US"/>
              </a:pPr>
              <a:t>2018-07-04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무중력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fld id="{F7A6147A-2CF4-46F8-80AF-747CC24C480D}" type="datetime1">
              <a:rPr lang="ko-KR" altLang="en-US"/>
              <a:pPr>
                <a:defRPr lang="ko-KR" altLang="en-US"/>
              </a:pPr>
              <a:t>2018-07-04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4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541338" indent="-274638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0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808038" indent="-266700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18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074738" indent="-2667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–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1341438" indent="-2667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16075" indent="-274638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82775" indent="-26670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422525" indent="-26670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Optimus: AnEfficient Dynamic Resource Scheduler for Deep Learning Clusters 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marL="257175" indent="-257175" defTabSz="81823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>
                <a:latin typeface="함초롬돋움"/>
                <a:ea typeface="함초롬돋움"/>
              </a:rPr>
              <a:t>효율적이고 안정적인 </a:t>
            </a:r>
            <a:endParaRPr lang="ko-KR" altLang="en-US">
              <a:latin typeface="함초롬돋움"/>
              <a:ea typeface="함초롬돋움"/>
            </a:endParaRPr>
          </a:p>
          <a:p>
            <a:pPr marL="257175" indent="-257175" defTabSz="81823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>
                <a:latin typeface="함초롬돋움"/>
                <a:ea typeface="함초롬돋움"/>
              </a:rPr>
              <a:t>자원 스케줄링</a:t>
            </a:r>
            <a:endParaRPr lang="ko-KR" altLang="en-US"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/>
              <a:t>Scheduler on Kubernetes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57197" y="1988820"/>
            <a:ext cx="8507351" cy="20097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1) 효과적인 </a:t>
            </a:r>
            <a:r>
              <a:rPr lang="en-US" altLang="ko-KR">
                <a:solidFill>
                  <a:srgbClr val="000000"/>
                </a:solidFill>
              </a:rPr>
              <a:t>Scheduling </a:t>
            </a:r>
            <a:r>
              <a:rPr lang="ko-KR" altLang="en-US">
                <a:solidFill>
                  <a:srgbClr val="000000"/>
                </a:solidFill>
              </a:rPr>
              <a:t>작업을 위해 사용한 도구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2) 분산 처리를 위한 저장소는 일반적으로 </a:t>
            </a:r>
            <a:r>
              <a:rPr lang="en-US" altLang="ko-KR">
                <a:solidFill>
                  <a:srgbClr val="000000"/>
                </a:solidFill>
              </a:rPr>
              <a:t>Key-Value </a:t>
            </a:r>
            <a:r>
              <a:rPr lang="ko-KR" altLang="en-US">
                <a:solidFill>
                  <a:srgbClr val="000000"/>
                </a:solidFill>
              </a:rPr>
              <a:t>저장소를 사용하며,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    </a:t>
            </a:r>
            <a:r>
              <a:rPr lang="en-US" altLang="ko-KR">
                <a:solidFill>
                  <a:srgbClr val="000000"/>
                </a:solidFill>
              </a:rPr>
              <a:t>Kubernetes master node</a:t>
            </a:r>
            <a:r>
              <a:rPr lang="ko-KR" altLang="en-US">
                <a:solidFill>
                  <a:srgbClr val="000000"/>
                </a:solidFill>
              </a:rPr>
              <a:t>가 각 </a:t>
            </a:r>
            <a:r>
              <a:rPr lang="en-US" altLang="ko-KR">
                <a:solidFill>
                  <a:srgbClr val="000000"/>
                </a:solidFill>
              </a:rPr>
              <a:t>Cluster</a:t>
            </a:r>
            <a:r>
              <a:rPr lang="ko-KR" altLang="en-US">
                <a:solidFill>
                  <a:srgbClr val="000000"/>
                </a:solidFill>
              </a:rPr>
              <a:t>의 정보와 작업 상태를 저장한다.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2) </a:t>
            </a:r>
            <a:r>
              <a:rPr lang="en-US" altLang="ko-KR">
                <a:solidFill>
                  <a:srgbClr val="000000"/>
                </a:solidFill>
              </a:rPr>
              <a:t>fault-tolerance : </a:t>
            </a:r>
            <a:r>
              <a:rPr lang="ko-KR" altLang="en-US">
                <a:solidFill>
                  <a:srgbClr val="000000"/>
                </a:solidFill>
              </a:rPr>
              <a:t>각 작업을 모니터링하여 </a:t>
            </a:r>
            <a:r>
              <a:rPr lang="en-US" altLang="ko-KR">
                <a:solidFill>
                  <a:srgbClr val="000000"/>
                </a:solidFill>
              </a:rPr>
              <a:t>fault</a:t>
            </a:r>
            <a:r>
              <a:rPr lang="ko-KR" altLang="en-US">
                <a:solidFill>
                  <a:srgbClr val="000000"/>
                </a:solidFill>
              </a:rPr>
              <a:t>가 발생할 시, 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    </a:t>
            </a:r>
            <a:r>
              <a:rPr lang="en-US" altLang="ko-KR">
                <a:solidFill>
                  <a:srgbClr val="000000"/>
                </a:solidFill>
              </a:rPr>
              <a:t>Scheduler</a:t>
            </a:r>
            <a:r>
              <a:rPr lang="ko-KR" altLang="en-US">
                <a:solidFill>
                  <a:srgbClr val="000000"/>
                </a:solidFill>
              </a:rPr>
              <a:t>를 다시 수행하도록 관리한다.</a:t>
            </a: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참 고 논 문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457197" y="1988820"/>
            <a:ext cx="8507351" cy="9429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>
                <a:solidFill>
                  <a:srgbClr val="000000"/>
                </a:solidFill>
              </a:rPr>
              <a:t>1. 이은주 (2017). CNN과 RNN의 기초 및 응용 연구. 방송과 미디어. 22(1).87-95.</a:t>
            </a:r>
            <a:endParaRPr lang="ko-KR" altLang="en-US" sz="1400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 sz="1400">
                <a:solidFill>
                  <a:srgbClr val="000000"/>
                </a:solidFill>
              </a:rPr>
              <a:t>2. Optimus: an efficient dynamic resource scheduler for deep learning clusters</a:t>
            </a:r>
            <a:endParaRPr lang="ko-KR" altLang="en-US" sz="1400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 sz="1400">
                <a:solidFill>
                  <a:srgbClr val="000000"/>
                </a:solidFill>
              </a:rPr>
              <a:t>3. Rectified Linear Units Improve Restricted Boltzmann Machines</a:t>
            </a:r>
            <a:endParaRPr lang="ko-KR" altLang="en-US" sz="1400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 sz="1400">
                <a:solidFill>
                  <a:srgbClr val="000000"/>
                </a:solidFill>
              </a:rPr>
              <a:t>4. https://www.oreilly.com/ideas/distributed-tensorflow</a:t>
            </a:r>
            <a:endParaRPr lang="ko-KR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31595" y="2563495"/>
            <a:ext cx="6336665" cy="145415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590175" indent="-333000" algn="l" defTabSz="844630" eaLnBrk="0">
              <a:buAutoNum type="romanUcPeriod"/>
              <a:defRPr lang="ko-KR" altLang="en-US"/>
            </a:pPr>
            <a:r>
              <a:rPr lang="en-US" altLang="ko-KR" sz="1800">
                <a:solidFill>
                  <a:srgbClr val="000000"/>
                </a:solidFill>
                <a:latin typeface="함초롬돋움"/>
                <a:ea typeface="함초롬돋움"/>
              </a:rPr>
              <a:t>DRF</a:t>
            </a:r>
            <a:endParaRPr lang="en-US" altLang="ko-KR" sz="18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590175" indent="-333000" algn="l" defTabSz="844630" eaLnBrk="0">
              <a:buAutoNum type="romanUcPeriod"/>
              <a:defRPr lang="ko-KR" altLang="en-US"/>
            </a:pPr>
            <a:r>
              <a:rPr lang="en-US" altLang="ko-KR" sz="1800">
                <a:solidFill>
                  <a:srgbClr val="000000"/>
                </a:solidFill>
                <a:latin typeface="함초롬돋움"/>
                <a:ea typeface="함초롬돋움"/>
              </a:rPr>
              <a:t>Tetris</a:t>
            </a:r>
            <a:endParaRPr lang="en-US" altLang="ko-KR" sz="18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590175" indent="-333000" algn="l" defTabSz="844630" eaLnBrk="0">
              <a:buAutoNum type="romanUcPeriod"/>
              <a:defRPr lang="ko-KR" altLang="en-US"/>
            </a:pPr>
            <a:r>
              <a:rPr lang="en-US" altLang="ko-KR" sz="1800">
                <a:solidFill>
                  <a:srgbClr val="000000"/>
                </a:solidFill>
                <a:latin typeface="함초롬돋움"/>
                <a:ea typeface="함초롬돋움"/>
              </a:rPr>
              <a:t>DRF &amp; Tetris demerit</a:t>
            </a:r>
            <a:endParaRPr lang="en-US" altLang="ko-KR" sz="18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590175" indent="-333000" algn="l" defTabSz="844630" eaLnBrk="0">
              <a:buAutoNum type="romanUcPeriod"/>
              <a:defRPr lang="ko-KR" altLang="en-US"/>
            </a:pPr>
            <a:r>
              <a:rPr lang="en-US" altLang="ko-KR" sz="1800">
                <a:solidFill>
                  <a:srgbClr val="000000"/>
                </a:solidFill>
                <a:latin typeface="함초롬돋움"/>
                <a:ea typeface="함초롬돋움"/>
              </a:rPr>
              <a:t>Optimus demo</a:t>
            </a:r>
            <a:endParaRPr lang="en-US" altLang="ko-KR" sz="18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590175" indent="-333000" algn="l" defTabSz="818236" eaLnBrk="0">
              <a:buAutoNum type="romanUcPeriod"/>
              <a:defRPr lang="ko-KR" altLang="en-US"/>
            </a:pPr>
            <a:r>
              <a:rPr lang="en-US" altLang="ko-KR">
                <a:solidFill>
                  <a:srgbClr val="000000"/>
                </a:solidFill>
                <a:latin typeface="함초롬돋움"/>
                <a:ea typeface="함초롬돋움"/>
              </a:rPr>
              <a:t>System implementation demo</a:t>
            </a:r>
            <a:endParaRPr lang="en-US" altLang="ko-KR">
              <a:solidFill>
                <a:srgbClr val="000000"/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DRF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Dominant Resource Fairness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각 </a:t>
            </a:r>
            <a:r>
              <a:rPr lang="en-US" altLang="ko-KR"/>
              <a:t>Cluster</a:t>
            </a:r>
            <a:r>
              <a:rPr lang="ko-KR" altLang="en-US"/>
              <a:t>에 미리 필요한 자원을 추정하고 할당한다.</a:t>
            </a:r>
            <a:endParaRPr lang="ko-KR" altLang="en-US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t="6650"/>
          <a:stretch>
            <a:fillRect/>
          </a:stretch>
        </p:blipFill>
        <p:spPr>
          <a:xfrm>
            <a:off x="3059811" y="3016433"/>
            <a:ext cx="5472684" cy="3524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Tetris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DRF</a:t>
            </a:r>
            <a:r>
              <a:rPr lang="ko-KR" altLang="en-US"/>
              <a:t>를 개선하는 목표로 구현된 </a:t>
            </a:r>
            <a:r>
              <a:rPr lang="en-US" altLang="ko-KR"/>
              <a:t>Scheduler</a:t>
            </a:r>
            <a:endParaRPr lang="en-US" altLang="ko-KR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먼저 수행되는 몇개의 </a:t>
            </a:r>
            <a:r>
              <a:rPr lang="en-US" altLang="ko-KR"/>
              <a:t>task</a:t>
            </a:r>
            <a:r>
              <a:rPr lang="ko-KR" altLang="en-US"/>
              <a:t>로부터 할당되는 자원량을 측정하고, 후속 단계에서 측정한 자원량보다 조금 더 많은 자원량을 고정으로 할당한다.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DRF &amp; Tetris demerit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Resource allocation of existing scheduler is inefficiently.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Waste resource </a:t>
            </a:r>
            <a:br>
              <a:rPr lang="en-US" altLang="ko-KR"/>
            </a:br>
            <a:r>
              <a:rPr lang="en-US" altLang="ko-KR" sz="1800"/>
              <a:t>- Increasement of a job completion time</a:t>
            </a:r>
            <a:endParaRPr lang="en-US" altLang="ko-KR" sz="1800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Lack resource</a:t>
            </a:r>
            <a:br>
              <a:rPr lang="en-US" altLang="ko-KR"/>
            </a:br>
            <a:r>
              <a:rPr lang="en-US" altLang="ko-KR" sz="1800"/>
              <a:t>- Fault job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/>
          <p:cNvSpPr>
            <a:spLocks noGrp="1" noChangeArrowheads="1"/>
          </p:cNvSpPr>
          <p:nvPr>
            <p:ph type="title" idx="0"/>
          </p:nvPr>
        </p:nvSpPr>
        <p:spPr>
          <a:xfrm>
            <a:off x="452120" y="26987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257175" indent="-257175" algn="l" defTabSz="87187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4400">
                <a:latin typeface="함초롬돋움"/>
                <a:ea typeface="함초롬돋움"/>
              </a:rPr>
              <a:t>Optimus demo</a:t>
            </a:r>
            <a:endParaRPr lang="en-US" altLang="ko-KR" sz="4400">
              <a:latin typeface="함초롬돋움"/>
              <a:ea typeface="함초롬돋움"/>
            </a:endParaRPr>
          </a:p>
        </p:txBody>
      </p:sp>
      <p:sp>
        <p:nvSpPr>
          <p:cNvPr id="4" name="Text Box 4"/>
          <p:cNvSpPr txBox="1">
            <a:spLocks noGrp="1" noChangeArrowheads="1"/>
          </p:cNvSpPr>
          <p:nvPr/>
        </p:nvSpPr>
        <p:spPr>
          <a:xfrm>
            <a:off x="457200" y="1270947"/>
            <a:ext cx="8507730" cy="52612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함초롬돋움"/>
                <a:ea typeface="함초롬돋움"/>
              </a:rPr>
              <a:t>1) 기존 동기/비동기 수식으로부터 작업을 대기 중인 파라메터들을 포함한 전체 작업 시간은 </a:t>
            </a:r>
            <a:r>
              <a:rPr lang="en-US" altLang="ko-KR" sz="1900" b="1">
                <a:solidFill>
                  <a:srgbClr val="000000"/>
                </a:solidFill>
                <a:latin typeface="함초롬돋움"/>
                <a:ea typeface="함초롬돋움"/>
              </a:rPr>
              <a:t>Q/f(p,w)</a:t>
            </a:r>
            <a:r>
              <a:rPr lang="en-US" altLang="ko-KR" sz="1600">
                <a:solidFill>
                  <a:srgbClr val="000000"/>
                </a:solidFill>
                <a:latin typeface="함초롬돋움"/>
                <a:ea typeface="함초롬돋움"/>
              </a:rPr>
              <a:t> 가 된다. 따라서, 작업 시간이 느릴 수록, 전체 epoch/step의 완료 시간에 영향을 </a:t>
            </a:r>
            <a:r>
              <a:rPr lang="ko-KR" altLang="en-US" sz="1600">
                <a:solidFill>
                  <a:srgbClr val="000000"/>
                </a:solidFill>
                <a:latin typeface="함초롬돋움"/>
                <a:ea typeface="함초롬돋움"/>
              </a:rPr>
              <a:t>준다.</a:t>
            </a:r>
            <a:endParaRPr lang="ko-KR" altLang="en-US" sz="16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0" indent="0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en-US" altLang="ko-KR" sz="16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0" indent="0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함초롬돋움"/>
                <a:ea typeface="함초롬돋움"/>
              </a:rPr>
              <a:t>2)</a:t>
            </a:r>
            <a:r>
              <a:rPr lang="ko-KR" altLang="en-US" sz="1600">
                <a:solidFill>
                  <a:srgbClr val="000000"/>
                </a:solidFill>
                <a:latin typeface="함초롬돋움"/>
                <a:ea typeface="함초롬돋움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함초롬돋움"/>
                <a:ea typeface="함초롬돋움"/>
              </a:rPr>
              <a:t>Optimus</a:t>
            </a:r>
            <a:r>
              <a:rPr lang="ko-KR" altLang="en-US" sz="1600">
                <a:solidFill>
                  <a:srgbClr val="000000"/>
                </a:solidFill>
                <a:latin typeface="함초롬돋움"/>
                <a:ea typeface="함초롬돋움"/>
              </a:rPr>
              <a:t>에서는 평균 작업 완료 시간을 최소화하기 위하여,</a:t>
            </a:r>
            <a:r>
              <a:rPr lang="en-US" altLang="ko-KR" sz="1600">
                <a:solidFill>
                  <a:srgbClr val="000000"/>
                </a:solidFill>
                <a:latin typeface="함초롬돋움"/>
                <a:ea typeface="함초롬돋움"/>
              </a:rPr>
              <a:t> Worker</a:t>
            </a:r>
            <a:r>
              <a:rPr lang="ko-KR" altLang="en-US" sz="1600">
                <a:solidFill>
                  <a:srgbClr val="000000"/>
                </a:solidFill>
                <a:latin typeface="함초롬돋움"/>
                <a:ea typeface="함초롬돋움"/>
              </a:rPr>
              <a:t>와 </a:t>
            </a:r>
            <a:r>
              <a:rPr lang="en-US" altLang="ko-KR" sz="1600">
                <a:solidFill>
                  <a:srgbClr val="000000"/>
                </a:solidFill>
                <a:latin typeface="함초롬돋움"/>
                <a:ea typeface="함초롬돋움"/>
              </a:rPr>
              <a:t>Parameter Server, </a:t>
            </a:r>
            <a:r>
              <a:rPr lang="ko-KR" altLang="en-US" sz="1600">
                <a:solidFill>
                  <a:srgbClr val="000000"/>
                </a:solidFill>
                <a:latin typeface="함초롬돋움"/>
                <a:ea typeface="함초롬돋움"/>
              </a:rPr>
              <a:t>그리고 </a:t>
            </a:r>
            <a:r>
              <a:rPr lang="en-US" altLang="ko-KR" sz="1600">
                <a:solidFill>
                  <a:srgbClr val="000000"/>
                </a:solidFill>
                <a:latin typeface="함초롬돋움"/>
                <a:ea typeface="함초롬돋움"/>
              </a:rPr>
              <a:t>Resource</a:t>
            </a:r>
            <a:r>
              <a:rPr lang="ko-KR" altLang="en-US" sz="1600">
                <a:solidFill>
                  <a:srgbClr val="000000"/>
                </a:solidFill>
                <a:latin typeface="함초롬돋움"/>
                <a:ea typeface="함초롬돋움"/>
              </a:rPr>
              <a:t> 간 필요 자원 할당을 매번 업데이트한다.</a:t>
            </a:r>
            <a:endParaRPr lang="ko-KR" altLang="en-US" sz="16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0" indent="0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0" indent="0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함초롬돋움"/>
                <a:ea typeface="함초롬돋움"/>
              </a:rPr>
              <a:t>3) Optimus</a:t>
            </a:r>
            <a:r>
              <a:rPr lang="ko-KR" altLang="en-US" sz="1600">
                <a:solidFill>
                  <a:srgbClr val="000000"/>
                </a:solidFill>
                <a:latin typeface="함초롬돋움"/>
                <a:ea typeface="함초롬돋움"/>
              </a:rPr>
              <a:t>에서 작업 완료 시간을 최적화하기 위해서 사용되는 각 </a:t>
            </a:r>
            <a:r>
              <a:rPr lang="en-US" altLang="ko-KR" sz="1600">
                <a:solidFill>
                  <a:srgbClr val="000000"/>
                </a:solidFill>
                <a:latin typeface="함초롬돋움"/>
                <a:ea typeface="함초롬돋움"/>
              </a:rPr>
              <a:t>Dynamic resource </a:t>
            </a:r>
            <a:r>
              <a:rPr lang="ko-KR" altLang="en-US" sz="1600">
                <a:solidFill>
                  <a:srgbClr val="000000"/>
                </a:solidFill>
                <a:latin typeface="함초롬돋움"/>
                <a:ea typeface="함초롬돋움"/>
              </a:rPr>
              <a:t>할당은 다음과 같은 수식을 따른다.</a:t>
            </a:r>
            <a:endParaRPr lang="ko-KR" altLang="en-US" sz="16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0" indent="0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0" indent="0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0" indent="0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0" indent="0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0" indent="0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0" indent="0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600">
                <a:solidFill>
                  <a:srgbClr val="000000"/>
                </a:solidFill>
                <a:latin typeface="함초롬돋움"/>
                <a:ea typeface="함초롬돋움"/>
              </a:rPr>
              <a:t>4) 그러나 최적화하기 위한 기법에서 </a:t>
            </a:r>
            <a:r>
              <a:rPr lang="en-US" altLang="ko-KR" sz="1600">
                <a:solidFill>
                  <a:srgbClr val="000000"/>
                </a:solidFill>
                <a:latin typeface="함초롬돋움"/>
                <a:ea typeface="함초롬돋움"/>
              </a:rPr>
              <a:t>Q/f(p,w)</a:t>
            </a:r>
            <a:r>
              <a:rPr lang="ko-KR" altLang="en-US" sz="1600">
                <a:solidFill>
                  <a:srgbClr val="000000"/>
                </a:solidFill>
                <a:latin typeface="함초롬돋움"/>
                <a:ea typeface="함초롬돋움"/>
              </a:rPr>
              <a:t>는 </a:t>
            </a:r>
            <a:r>
              <a:rPr lang="en-US" altLang="ko-KR" sz="1600">
                <a:solidFill>
                  <a:srgbClr val="000000"/>
                </a:solidFill>
                <a:latin typeface="함초롬돋움"/>
                <a:ea typeface="함초롬돋움"/>
              </a:rPr>
              <a:t>Worker</a:t>
            </a:r>
            <a:r>
              <a:rPr lang="ko-KR" altLang="en-US" sz="1600">
                <a:solidFill>
                  <a:srgbClr val="000000"/>
                </a:solidFill>
                <a:latin typeface="함초롬돋움"/>
                <a:ea typeface="함초롬돋움"/>
              </a:rPr>
              <a:t>와 </a:t>
            </a:r>
            <a:r>
              <a:rPr lang="en-US" altLang="ko-KR" sz="1600">
                <a:solidFill>
                  <a:srgbClr val="000000"/>
                </a:solidFill>
                <a:latin typeface="함초롬돋움"/>
                <a:ea typeface="함초롬돋움"/>
              </a:rPr>
              <a:t>Parameter </a:t>
            </a:r>
            <a:r>
              <a:rPr lang="ko-KR" altLang="en-US" sz="1600">
                <a:solidFill>
                  <a:srgbClr val="000000"/>
                </a:solidFill>
                <a:latin typeface="함초롬돋움"/>
                <a:ea typeface="함초롬돋움"/>
              </a:rPr>
              <a:t>관계가 서로 선형적이지 않기 때문에 매 시점에서 </a:t>
            </a:r>
            <a:r>
              <a:rPr lang="en-US" altLang="ko-KR" sz="1600">
                <a:solidFill>
                  <a:srgbClr val="000000"/>
                </a:solidFill>
                <a:latin typeface="함초롬돋움"/>
                <a:ea typeface="함초롬돋움"/>
              </a:rPr>
              <a:t>marginal gain</a:t>
            </a:r>
            <a:r>
              <a:rPr lang="ko-KR" altLang="en-US" sz="1600">
                <a:solidFill>
                  <a:srgbClr val="000000"/>
                </a:solidFill>
                <a:latin typeface="함초롬돋움"/>
                <a:ea typeface="함초롬돋움"/>
              </a:rPr>
              <a:t>으로 만족하는 값을 찾아야한다.</a:t>
            </a:r>
            <a:endParaRPr lang="ko-KR" altLang="en-US" sz="16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0" indent="0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0" indent="0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 marL="0" indent="0" algn="l" defTabSz="871876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 sz="16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r>
              <a:rPr lang="ko-KR" altLang="en-US" sz="1600">
                <a:solidFill>
                  <a:srgbClr val="000000"/>
                </a:solidFill>
                <a:latin typeface="함초롬돋움"/>
                <a:ea typeface="함초롬돋움"/>
              </a:rPr>
              <a:t>5</a:t>
            </a:r>
            <a:r>
              <a:rPr lang="ko-KR" altLang="en-US" sz="1600">
                <a:solidFill>
                  <a:srgbClr val="000000"/>
                </a:solidFill>
              </a:rPr>
              <a:t>) 하나의 </a:t>
            </a:r>
            <a:r>
              <a:rPr lang="en-US" altLang="ko-KR" sz="1600">
                <a:solidFill>
                  <a:srgbClr val="000000"/>
                </a:solidFill>
              </a:rPr>
              <a:t>Worker</a:t>
            </a:r>
            <a:r>
              <a:rPr lang="ko-KR" altLang="en-US" sz="1600">
                <a:solidFill>
                  <a:srgbClr val="000000"/>
                </a:solidFill>
              </a:rPr>
              <a:t>나 </a:t>
            </a:r>
            <a:r>
              <a:rPr lang="en-US" altLang="ko-KR" sz="1600">
                <a:solidFill>
                  <a:srgbClr val="000000"/>
                </a:solidFill>
              </a:rPr>
              <a:t>Parameter Server</a:t>
            </a:r>
            <a:r>
              <a:rPr lang="ko-KR" altLang="en-US" sz="1600">
                <a:solidFill>
                  <a:srgbClr val="000000"/>
                </a:solidFill>
              </a:rPr>
              <a:t>가 추가될 때, 작업 완료 시간은 </a:t>
            </a:r>
            <a:endParaRPr lang="ko-KR" altLang="en-US" sz="1600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 sz="1600">
                <a:solidFill>
                  <a:srgbClr val="000000"/>
                </a:solidFill>
              </a:rPr>
              <a:t>    </a:t>
            </a:r>
            <a:r>
              <a:rPr lang="en-US" altLang="ko-KR" sz="1600">
                <a:solidFill>
                  <a:srgbClr val="000000"/>
                </a:solidFill>
              </a:rPr>
              <a:t>Q/f(p,w)</a:t>
            </a:r>
            <a:r>
              <a:rPr lang="en-US" altLang="ko-KR" sz="1600" baseline="-24000">
                <a:solidFill>
                  <a:srgbClr val="000000"/>
                </a:solidFill>
              </a:rPr>
              <a:t>i</a:t>
            </a:r>
            <a:r>
              <a:rPr lang="en-US" altLang="ko-KR" sz="1600">
                <a:solidFill>
                  <a:srgbClr val="000000"/>
                </a:solidFill>
              </a:rPr>
              <a:t> - Q/f(p,w)</a:t>
            </a:r>
            <a:r>
              <a:rPr lang="en-US" altLang="ko-KR" sz="1600" baseline="-24000">
                <a:solidFill>
                  <a:srgbClr val="000000"/>
                </a:solidFill>
              </a:rPr>
              <a:t>i+1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>
                <a:solidFill>
                  <a:srgbClr val="000000"/>
                </a:solidFill>
              </a:rPr>
              <a:t>만큼 감소함을 얻을 수 있다.</a:t>
            </a:r>
            <a:endParaRPr lang="ko-KR" altLang="en-US" sz="1600">
              <a:solidFill>
                <a:srgbClr val="000000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3604" y="3627642"/>
            <a:ext cx="2088261" cy="989990"/>
          </a:xfrm>
          <a:prstGeom prst="rect">
            <a:avLst/>
          </a:prstGeom>
        </p:spPr>
      </p:pic>
      <p:grpSp>
        <p:nvGrpSpPr>
          <p:cNvPr id="16" name=""/>
          <p:cNvGrpSpPr/>
          <p:nvPr/>
        </p:nvGrpSpPr>
        <p:grpSpPr>
          <a:xfrm rot="0">
            <a:off x="1403602" y="5384480"/>
            <a:ext cx="5423918" cy="409580"/>
            <a:chOff x="3199254" y="4707777"/>
            <a:chExt cx="5423918" cy="409580"/>
          </a:xfrm>
        </p:grpSpPr>
        <p:pic>
          <p:nvPicPr>
            <p:cNvPr id="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207382" y="4707777"/>
              <a:ext cx="4415790" cy="409580"/>
            </a:xfrm>
            <a:prstGeom prst="rect">
              <a:avLst/>
            </a:prstGeom>
          </p:spPr>
        </p:pic>
        <p:sp>
          <p:nvSpPr>
            <p:cNvPr id="14" name=""/>
            <p:cNvSpPr txBox="1"/>
            <p:nvPr/>
          </p:nvSpPr>
          <p:spPr>
            <a:xfrm>
              <a:off x="3199254" y="4768930"/>
              <a:ext cx="1008126" cy="2912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1300">
                  <a:solidFill>
                    <a:srgbClr val="000000"/>
                  </a:solidFill>
                </a:rPr>
                <a:t>Q/f(p,w) =</a:t>
              </a:r>
              <a:endParaRPr lang="en-US" altLang="ko-KR" sz="13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System implementation demo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Data Serving</a:t>
            </a:r>
            <a:br>
              <a:rPr lang="en-US" altLang="ko-KR"/>
            </a:br>
            <a:r>
              <a:rPr lang="en-US" altLang="ko-KR" sz="1800"/>
              <a:t>- HDFS</a:t>
            </a:r>
            <a:r>
              <a:rPr lang="ko-KR" altLang="en-US" sz="1800"/>
              <a:t>를 활용</a:t>
            </a:r>
            <a:br>
              <a:rPr lang="ko-KR" altLang="en-US" sz="1800"/>
            </a:br>
            <a:r>
              <a:rPr lang="ko-KR" altLang="en-US" sz="1800"/>
              <a:t>- </a:t>
            </a:r>
            <a:r>
              <a:rPr lang="en-US" altLang="ko-KR" sz="1800"/>
              <a:t>RR </a:t>
            </a:r>
            <a:r>
              <a:rPr lang="ko-KR" altLang="en-US" sz="1800"/>
              <a:t>방식으로 각 </a:t>
            </a:r>
            <a:r>
              <a:rPr lang="en-US" altLang="ko-KR" sz="1800"/>
              <a:t>Worker</a:t>
            </a:r>
            <a:r>
              <a:rPr lang="ko-KR" altLang="en-US" sz="1800"/>
              <a:t>마다 거의 유사한 공간을 할당</a:t>
            </a:r>
            <a:endParaRPr lang="ko-KR" altLang="en-US" sz="1800"/>
          </a:p>
          <a:p>
            <a:pPr>
              <a:defRPr lang="ko-KR" altLang="en-US"/>
            </a:pPr>
            <a:r>
              <a:rPr lang="en-US" altLang="ko-KR"/>
              <a:t>Straggler Handling</a:t>
            </a:r>
            <a:br>
              <a:rPr lang="en-US" altLang="ko-KR"/>
            </a:br>
            <a:r>
              <a:rPr lang="en-US" altLang="ko-KR" sz="1800"/>
              <a:t>- </a:t>
            </a:r>
            <a:r>
              <a:rPr lang="ko-KR" altLang="en-US" sz="1800"/>
              <a:t>느려지거나 또는 느린 </a:t>
            </a:r>
            <a:r>
              <a:rPr lang="en-US" altLang="ko-KR" sz="1800"/>
              <a:t>Worker</a:t>
            </a:r>
            <a:r>
              <a:rPr lang="ko-KR" altLang="en-US" sz="1800"/>
              <a:t>의 관리</a:t>
            </a:r>
            <a:endParaRPr lang="ko-KR" altLang="en-US" sz="1800"/>
          </a:p>
          <a:p>
            <a:pPr>
              <a:defRPr lang="ko-KR" altLang="en-US"/>
            </a:pPr>
            <a:r>
              <a:rPr lang="en-US" altLang="ko-KR"/>
              <a:t>Load Balancing</a:t>
            </a:r>
            <a:br>
              <a:rPr lang="ko-KR" altLang="en-US"/>
            </a:br>
            <a:r>
              <a:rPr lang="ko-KR" altLang="en-US" sz="1800"/>
              <a:t>- </a:t>
            </a:r>
            <a:r>
              <a:rPr lang="en-US" altLang="ko-KR" sz="1800"/>
              <a:t>Parameter Server</a:t>
            </a:r>
            <a:r>
              <a:rPr lang="ko-KR" altLang="en-US" sz="1800"/>
              <a:t>를 이용한 로드밸런싱</a:t>
            </a:r>
            <a:endParaRPr lang="ko-KR" altLang="en-US" sz="1800"/>
          </a:p>
          <a:p>
            <a:pPr>
              <a:defRPr lang="ko-KR" altLang="en-US"/>
            </a:pPr>
            <a:r>
              <a:rPr lang="en-US" altLang="ko-KR"/>
              <a:t>Scheduler on Kubernetes</a:t>
            </a:r>
            <a:br>
              <a:rPr lang="en-US" altLang="ko-KR"/>
            </a:br>
            <a:r>
              <a:rPr lang="en-US" altLang="ko-KR" sz="1800"/>
              <a:t>- fault-tolerance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Data Serving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57198" y="1417638"/>
            <a:ext cx="8003288" cy="6378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1) </a:t>
            </a:r>
            <a:r>
              <a:rPr lang="en-US" altLang="ko-KR">
                <a:solidFill>
                  <a:srgbClr val="000000"/>
                </a:solidFill>
              </a:rPr>
              <a:t>RR </a:t>
            </a:r>
            <a:r>
              <a:rPr lang="ko-KR" altLang="en-US">
                <a:solidFill>
                  <a:srgbClr val="000000"/>
                </a:solidFill>
              </a:rPr>
              <a:t>방식의 </a:t>
            </a:r>
            <a:r>
              <a:rPr lang="en-US" altLang="ko-KR">
                <a:solidFill>
                  <a:srgbClr val="000000"/>
                </a:solidFill>
              </a:rPr>
              <a:t>HDFS</a:t>
            </a:r>
            <a:r>
              <a:rPr lang="ko-KR" altLang="en-US">
                <a:solidFill>
                  <a:srgbClr val="000000"/>
                </a:solidFill>
              </a:rPr>
              <a:t>로 저장하여, </a:t>
            </a:r>
            <a:r>
              <a:rPr lang="en-US" altLang="ko-KR">
                <a:solidFill>
                  <a:srgbClr val="000000"/>
                </a:solidFill>
              </a:rPr>
              <a:t>Worker</a:t>
            </a:r>
            <a:r>
              <a:rPr lang="ko-KR" altLang="en-US">
                <a:solidFill>
                  <a:srgbClr val="000000"/>
                </a:solidFill>
              </a:rPr>
              <a:t>의 작업이 변경될 때마다 저장 공간을 새로 할당한다. 기본적으로 128</a:t>
            </a:r>
            <a:r>
              <a:rPr lang="en-US" altLang="ko-KR">
                <a:solidFill>
                  <a:srgbClr val="000000"/>
                </a:solidFill>
              </a:rPr>
              <a:t>MB</a:t>
            </a:r>
            <a:r>
              <a:rPr lang="ko-KR" altLang="en-US">
                <a:solidFill>
                  <a:srgbClr val="000000"/>
                </a:solidFill>
              </a:rPr>
              <a:t>에 크기를 가지고 있다.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457200" y="2636901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p>
            <a:pPr algn="l" defTabSz="885826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600" b="0" i="0" u="none" kern="1200" mc:Ignorable="hp" hp:hslEmbossed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Straggler Handling</a:t>
            </a:r>
            <a:endParaRPr xmlns:mc="http://schemas.openxmlformats.org/markup-compatibility/2006" xmlns:hp="http://schemas.haansoft.com/office/presentation/8.0" lang="en-US" altLang="ko-KR" sz="3600" b="0" i="0" u="none" kern="1200" mc:Ignorable="hp" hp:hslEmbossed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57197" y="3805746"/>
            <a:ext cx="8003288" cy="2288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1) 문제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rgbClr val="000000"/>
                </a:solidFill>
              </a:rPr>
              <a:t>Worker</a:t>
            </a:r>
            <a:r>
              <a:rPr lang="ko-KR" altLang="en-US">
                <a:solidFill>
                  <a:srgbClr val="000000"/>
                </a:solidFill>
              </a:rPr>
              <a:t>의 성능이 뒤처질 경우 동기나 비동기 처리에서 학습 속도의 중대한 영향을 입힌다.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2) 해결 방안 제시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각</a:t>
            </a:r>
            <a:r>
              <a:rPr lang="en-US" altLang="ko-KR">
                <a:solidFill>
                  <a:srgbClr val="000000"/>
                </a:solidFill>
              </a:rPr>
              <a:t> Worker</a:t>
            </a:r>
            <a:r>
              <a:rPr lang="ko-KR" altLang="en-US">
                <a:solidFill>
                  <a:srgbClr val="000000"/>
                </a:solidFill>
              </a:rPr>
              <a:t>가 작업 완료 후, </a:t>
            </a:r>
            <a:r>
              <a:rPr lang="en-US" altLang="ko-KR">
                <a:solidFill>
                  <a:srgbClr val="000000"/>
                </a:solidFill>
              </a:rPr>
              <a:t>Gradient</a:t>
            </a:r>
            <a:r>
              <a:rPr lang="ko-KR" altLang="en-US">
                <a:solidFill>
                  <a:srgbClr val="000000"/>
                </a:solidFill>
              </a:rPr>
              <a:t>를 </a:t>
            </a:r>
            <a:r>
              <a:rPr lang="en-US" altLang="ko-KR">
                <a:solidFill>
                  <a:srgbClr val="000000"/>
                </a:solidFill>
              </a:rPr>
              <a:t>Parameter Server</a:t>
            </a:r>
            <a:r>
              <a:rPr lang="ko-KR" altLang="en-US">
                <a:solidFill>
                  <a:srgbClr val="000000"/>
                </a:solidFill>
              </a:rPr>
              <a:t>로 </a:t>
            </a:r>
            <a:r>
              <a:rPr lang="en-US" altLang="ko-KR">
                <a:solidFill>
                  <a:srgbClr val="000000"/>
                </a:solidFill>
              </a:rPr>
              <a:t>Update</a:t>
            </a:r>
            <a:r>
              <a:rPr lang="ko-KR" altLang="en-US">
                <a:solidFill>
                  <a:srgbClr val="000000"/>
                </a:solidFill>
              </a:rPr>
              <a:t>를 시작할 때, 서로 다른 </a:t>
            </a:r>
            <a:r>
              <a:rPr lang="en-US" altLang="ko-KR">
                <a:solidFill>
                  <a:srgbClr val="000000"/>
                </a:solidFill>
              </a:rPr>
              <a:t>Worker</a:t>
            </a:r>
            <a:r>
              <a:rPr lang="ko-KR" altLang="en-US">
                <a:solidFill>
                  <a:srgbClr val="000000"/>
                </a:solidFill>
              </a:rPr>
              <a:t>들과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비교하여 </a:t>
            </a:r>
            <a:r>
              <a:rPr lang="en-US" altLang="ko-KR">
                <a:solidFill>
                  <a:srgbClr val="000000"/>
                </a:solidFill>
              </a:rPr>
              <a:t>Update </a:t>
            </a:r>
            <a:r>
              <a:rPr lang="ko-KR" altLang="en-US">
                <a:solidFill>
                  <a:srgbClr val="000000"/>
                </a:solidFill>
              </a:rPr>
              <a:t>시작 시점의 </a:t>
            </a:r>
            <a:r>
              <a:rPr lang="en-US" altLang="ko-KR">
                <a:solidFill>
                  <a:srgbClr val="000000"/>
                </a:solidFill>
              </a:rPr>
              <a:t>Gap</a:t>
            </a:r>
            <a:r>
              <a:rPr lang="ko-KR" altLang="en-US">
                <a:solidFill>
                  <a:srgbClr val="000000"/>
                </a:solidFill>
              </a:rPr>
              <a:t>을 구하며, 평균 </a:t>
            </a:r>
            <a:r>
              <a:rPr lang="en-US" altLang="ko-KR">
                <a:solidFill>
                  <a:srgbClr val="000000"/>
                </a:solidFill>
              </a:rPr>
              <a:t>Gap</a:t>
            </a:r>
            <a:r>
              <a:rPr lang="ko-KR" altLang="en-US">
                <a:solidFill>
                  <a:srgbClr val="000000"/>
                </a:solidFill>
              </a:rPr>
              <a:t>보다 커진. 즉 느려진 워커를 발견할 경우 새로운 </a:t>
            </a:r>
            <a:r>
              <a:rPr lang="en-US" altLang="ko-KR">
                <a:solidFill>
                  <a:srgbClr val="000000"/>
                </a:solidFill>
              </a:rPr>
              <a:t>Worker</a:t>
            </a:r>
            <a:r>
              <a:rPr lang="ko-KR" altLang="en-US">
                <a:solidFill>
                  <a:srgbClr val="000000"/>
                </a:solidFill>
              </a:rPr>
              <a:t>를 추가한다.</a:t>
            </a: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Load Balancing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57198" y="1417637"/>
            <a:ext cx="8507351" cy="31048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rgbClr val="000000"/>
                </a:solidFill>
              </a:rPr>
              <a:t>1)</a:t>
            </a:r>
            <a:r>
              <a:rPr lang="ko-KR" altLang="en-US">
                <a:solidFill>
                  <a:srgbClr val="000000"/>
                </a:solidFill>
              </a:rPr>
              <a:t>문제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분산 처리 딥러닝 프레임워크. 예를 들어, </a:t>
            </a:r>
            <a:r>
              <a:rPr lang="en-US" altLang="ko-KR">
                <a:solidFill>
                  <a:srgbClr val="000000"/>
                </a:solidFill>
              </a:rPr>
              <a:t>TensorFlow</a:t>
            </a:r>
            <a:r>
              <a:rPr lang="ko-KR" altLang="en-US">
                <a:solidFill>
                  <a:srgbClr val="000000"/>
                </a:solidFill>
              </a:rPr>
              <a:t> 같은 프레임워크에서는 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각 </a:t>
            </a:r>
            <a:r>
              <a:rPr lang="en-US" altLang="ko-KR">
                <a:solidFill>
                  <a:srgbClr val="000000"/>
                </a:solidFill>
              </a:rPr>
              <a:t>Parameter</a:t>
            </a:r>
            <a:r>
              <a:rPr lang="ko-KR" altLang="en-US">
                <a:solidFill>
                  <a:srgbClr val="000000"/>
                </a:solidFill>
              </a:rPr>
              <a:t>를 분산한다. 그러나 분산되는 </a:t>
            </a:r>
            <a:r>
              <a:rPr lang="en-US" altLang="ko-KR">
                <a:solidFill>
                  <a:srgbClr val="000000"/>
                </a:solidFill>
              </a:rPr>
              <a:t>Parameter</a:t>
            </a:r>
            <a:r>
              <a:rPr lang="ko-KR" altLang="en-US">
                <a:solidFill>
                  <a:srgbClr val="000000"/>
                </a:solidFill>
              </a:rPr>
              <a:t>의 크기는 랜덤하며, 심지어 하나의 </a:t>
            </a:r>
            <a:r>
              <a:rPr lang="en-US" altLang="ko-KR">
                <a:solidFill>
                  <a:srgbClr val="000000"/>
                </a:solidFill>
              </a:rPr>
              <a:t>Parameter</a:t>
            </a:r>
            <a:r>
              <a:rPr lang="ko-KR" altLang="en-US">
                <a:solidFill>
                  <a:srgbClr val="000000"/>
                </a:solidFill>
              </a:rPr>
              <a:t>가 가능한 모든 </a:t>
            </a:r>
            <a:r>
              <a:rPr lang="en-US" altLang="ko-KR">
                <a:solidFill>
                  <a:srgbClr val="000000"/>
                </a:solidFill>
              </a:rPr>
              <a:t>parameter server</a:t>
            </a:r>
            <a:r>
              <a:rPr lang="ko-KR" altLang="en-US">
                <a:solidFill>
                  <a:srgbClr val="000000"/>
                </a:solidFill>
              </a:rPr>
              <a:t>로 할당될 수 있다.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이것은 현재 분산 처리 딥러닝 학습 속도를 낮추는 하나의 큰 요인이 된다.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2)해결 방안 제안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en-US" altLang="ko-KR">
                <a:solidFill>
                  <a:srgbClr val="000000"/>
                </a:solidFill>
              </a:rPr>
              <a:t>  - Overall parameter size / default parameter servers = average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  - 기본적인 </a:t>
            </a:r>
            <a:r>
              <a:rPr lang="en-US" altLang="ko-KR">
                <a:solidFill>
                  <a:srgbClr val="000000"/>
                </a:solidFill>
              </a:rPr>
              <a:t>parameter server</a:t>
            </a:r>
            <a:r>
              <a:rPr lang="ko-KR" altLang="en-US">
                <a:solidFill>
                  <a:srgbClr val="000000"/>
                </a:solidFill>
              </a:rPr>
              <a:t>에 할당가능 크기는 </a:t>
            </a:r>
            <a:r>
              <a:rPr lang="en-US" altLang="ko-KR">
                <a:solidFill>
                  <a:srgbClr val="000000"/>
                </a:solidFill>
              </a:rPr>
              <a:t>average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 - </a:t>
            </a:r>
            <a:r>
              <a:rPr lang="ko-KR" altLang="en-US">
                <a:solidFill>
                  <a:srgbClr val="000000"/>
                </a:solidFill>
              </a:rPr>
              <a:t>입력된 </a:t>
            </a:r>
            <a:r>
              <a:rPr lang="en-US" altLang="ko-KR">
                <a:solidFill>
                  <a:srgbClr val="000000"/>
                </a:solidFill>
              </a:rPr>
              <a:t>parameter </a:t>
            </a:r>
            <a:r>
              <a:rPr lang="ko-KR" altLang="en-US">
                <a:solidFill>
                  <a:srgbClr val="000000"/>
                </a:solidFill>
              </a:rPr>
              <a:t>크기가 </a:t>
            </a:r>
            <a:r>
              <a:rPr lang="en-US" altLang="ko-KR">
                <a:solidFill>
                  <a:srgbClr val="000000"/>
                </a:solidFill>
              </a:rPr>
              <a:t>average</a:t>
            </a:r>
            <a:r>
              <a:rPr lang="ko-KR" altLang="en-US">
                <a:solidFill>
                  <a:srgbClr val="000000"/>
                </a:solidFill>
              </a:rPr>
              <a:t>보다 높을 경우 </a:t>
            </a:r>
            <a:r>
              <a:rPr lang="en-US" altLang="ko-KR">
                <a:solidFill>
                  <a:srgbClr val="000000"/>
                </a:solidFill>
              </a:rPr>
              <a:t>parameter</a:t>
            </a:r>
            <a:r>
              <a:rPr lang="ko-KR" altLang="en-US">
                <a:solidFill>
                  <a:srgbClr val="000000"/>
                </a:solidFill>
              </a:rPr>
              <a:t>를 </a:t>
            </a:r>
            <a:r>
              <a:rPr lang="en-US" altLang="ko-KR">
                <a:solidFill>
                  <a:srgbClr val="000000"/>
                </a:solidFill>
              </a:rPr>
              <a:t>average </a:t>
            </a:r>
            <a:r>
              <a:rPr lang="ko-KR" altLang="en-US">
                <a:solidFill>
                  <a:srgbClr val="000000"/>
                </a:solidFill>
              </a:rPr>
              <a:t>크기만큼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    분할하고, 각 </a:t>
            </a:r>
            <a:r>
              <a:rPr lang="en-US" altLang="ko-KR">
                <a:solidFill>
                  <a:srgbClr val="000000"/>
                </a:solidFill>
              </a:rPr>
              <a:t>parameter </a:t>
            </a:r>
            <a:r>
              <a:rPr lang="ko-KR" altLang="en-US">
                <a:solidFill>
                  <a:srgbClr val="000000"/>
                </a:solidFill>
              </a:rPr>
              <a:t>크기에 맞춘 </a:t>
            </a:r>
            <a:r>
              <a:rPr lang="en-US" altLang="ko-KR">
                <a:solidFill>
                  <a:srgbClr val="000000"/>
                </a:solidFill>
              </a:rPr>
              <a:t>parameter server</a:t>
            </a:r>
            <a:r>
              <a:rPr lang="ko-KR" altLang="en-US">
                <a:solidFill>
                  <a:srgbClr val="000000"/>
                </a:solidFill>
              </a:rPr>
              <a:t>를 할당</a:t>
            </a: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무중력">
  <a:themeElements>
    <a:clrScheme name="무중력">
      <a:dk1>
        <a:sysClr val="windowText" lastClr="000000"/>
      </a:dk1>
      <a:lt1>
        <a:sysClr val="window" lastClr="ffffff"/>
      </a:lt1>
      <a:dk2>
        <a:srgbClr val="466991"/>
      </a:dk2>
      <a:lt2>
        <a:srgbClr val="c9d6e5"/>
      </a:lt2>
      <a:accent1>
        <a:srgbClr val="477f9b"/>
      </a:accent1>
      <a:accent2>
        <a:srgbClr val="a2afb7"/>
      </a:accent2>
      <a:accent3>
        <a:srgbClr val="434343"/>
      </a:accent3>
      <a:accent4>
        <a:srgbClr val="00b0f0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무중력">
      <a:majorFont>
        <a:latin typeface="Tahoma"/>
        <a:ea typeface="한컴 소망 B"/>
        <a:cs typeface=""/>
      </a:majorFont>
      <a:minorFont>
        <a:latin typeface="Tahoma"/>
        <a:ea typeface="함초롬돋움"/>
        <a:cs typeface=""/>
      </a:minorFont>
    </a:fontScheme>
    <a:fmtScheme name="무중력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2700" cap="sq" cmpd="dbl" algn="ctr">
          <a:solidFill>
            <a:schemeClr val="phClr">
              <a:shade val="8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5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0"/>
                <a:satMod val="350000"/>
              </a:schemeClr>
            </a:gs>
            <a:gs pos="100000">
              <a:schemeClr val="phClr">
                <a:tint val="80000"/>
                <a:shade val="8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 rotWithShape="1">
          <a:blip r:embed="rId1">
            <a:alphaModFix/>
            <a:duotone>
              <a:schemeClr val="phClr">
                <a:shade val="50000"/>
                <a:alpha val="20000"/>
                <a:hueMod val="97000"/>
                <a:satMod val="200000"/>
                <a:lumMod val="60000"/>
              </a:schemeClr>
              <a:schemeClr val="phClr">
                <a:tint val="0"/>
                <a:alpha val="20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633</ep:Words>
  <ep:PresentationFormat>화면 슬라이드 쇼(4:3)</ep:PresentationFormat>
  <ep:Paragraphs>63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무중력</vt:lpstr>
      <vt:lpstr>효율적이고 안정적인  자원 스케줄링</vt:lpstr>
      <vt:lpstr>슬라이드 2</vt:lpstr>
      <vt:lpstr>DRF</vt:lpstr>
      <vt:lpstr>Tetris</vt:lpstr>
      <vt:lpstr>DRF &amp; Tetris demerit</vt:lpstr>
      <vt:lpstr>Optimus demo</vt:lpstr>
      <vt:lpstr>System implementation demo</vt:lpstr>
      <vt:lpstr>Data Serving</vt:lpstr>
      <vt:lpstr>Straggler Handling</vt:lpstr>
      <vt:lpstr>Load Balancing</vt:lpstr>
      <vt:lpstr>Scheduler on Kubernetes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2018-07-04T08:19:18.217</dcterms:created>
  <dc:creator>k2i2m2</dc:creator>
  <cp:lastModifiedBy>k2i2m2</cp:lastModifiedBy>
  <dcterms:modified xsi:type="dcterms:W3CDTF">2018-07-04T10:11:02.541</dcterms:modified>
  <cp:revision>17</cp:revision>
  <dc:title>효율적이고 안정적인  자원 스케줄링</dc:title>
</cp:coreProperties>
</file>