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6711"/>
    <p:restoredTop sz="97773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2878"/>
        <p:guide pos="-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Compare CNN and RNN,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and then efficient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resource scheduling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Max pooling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2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000"/>
              <a:t>Pooling </a:t>
            </a:r>
            <a:r>
              <a:rPr lang="ko-KR" altLang="en-US" sz="2000"/>
              <a:t>과정은 입력의 크기를 축소하는 과정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흔히 사용되는 </a:t>
            </a:r>
            <a:r>
              <a:rPr lang="en-US" altLang="ko-KR" sz="2000"/>
              <a:t>Pooling</a:t>
            </a:r>
            <a:r>
              <a:rPr lang="ko-KR" altLang="en-US" sz="2000"/>
              <a:t>으로 </a:t>
            </a:r>
            <a:r>
              <a:rPr lang="en-US" altLang="ko-KR" sz="2000"/>
              <a:t>2x2 </a:t>
            </a:r>
            <a:r>
              <a:rPr lang="ko-KR" altLang="en-US" sz="2000"/>
              <a:t>필터를 적용하며, 2배 축소됨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일반적으로 필터 영역 내 가장 큰 값(</a:t>
            </a:r>
            <a:r>
              <a:rPr lang="en-US" altLang="ko-KR" sz="2000"/>
              <a:t>Max)</a:t>
            </a:r>
            <a:r>
              <a:rPr lang="ko-KR" altLang="en-US" sz="2000"/>
              <a:t>으로 가져옴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429000"/>
            <a:ext cx="812482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4" y="2974657"/>
            <a:ext cx="6696838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RNN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LSTM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RNN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63623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1800"/>
              <a:t>Recurrent Neural Netork</a:t>
            </a:r>
            <a:endParaRPr lang="en-US" altLang="ko-KR" sz="1800"/>
          </a:p>
          <a:p>
            <a:pPr>
              <a:defRPr lang="ko-KR" altLang="en-US"/>
            </a:pPr>
            <a:r>
              <a:rPr lang="ko-KR" altLang="en-US" sz="1800"/>
              <a:t>입력물의 바로 다음 값을 추측하고 싶을 때 사용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 sz="1800"/>
              <a:t>Recurrent weight</a:t>
            </a:r>
            <a:r>
              <a:rPr lang="ko-KR" altLang="en-US" sz="1800"/>
              <a:t>라는 현재와 이전시점 간 가중치를 사용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특정 시간에서 다양한 입력의 대한 가중치 </a:t>
            </a:r>
            <a:r>
              <a:rPr lang="en-US" altLang="ko-KR" sz="1800"/>
              <a:t>W,V,U</a:t>
            </a:r>
            <a:r>
              <a:rPr lang="ko-KR" altLang="en-US" sz="1800"/>
              <a:t>를 모든 단계에서 공유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역전파 학습 모델의 변형인 </a:t>
            </a:r>
            <a:r>
              <a:rPr lang="en-US" altLang="ko-KR" sz="1800"/>
              <a:t>BPTT</a:t>
            </a:r>
            <a:r>
              <a:rPr lang="ko-KR" altLang="en-US" sz="1800"/>
              <a:t>로 학습</a:t>
            </a:r>
            <a:endParaRPr lang="ko-KR" altLang="en-US" sz="1800"/>
          </a:p>
          <a:p>
            <a:pPr>
              <a:defRPr lang="ko-KR" altLang="en-US"/>
            </a:pPr>
            <a:endParaRPr lang="ko-KR" altLang="en-US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12000"/>
          <a:stretch>
            <a:fillRect/>
          </a:stretch>
        </p:blipFill>
        <p:spPr>
          <a:xfrm>
            <a:off x="899540" y="3236431"/>
            <a:ext cx="6915912" cy="264087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11440" y="6021324"/>
            <a:ext cx="7704963" cy="634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</a:t>
            </a:r>
            <a:r>
              <a:rPr lang="en-US" altLang="ko-KR" baseline="-24000"/>
              <a:t>t</a:t>
            </a:r>
            <a:r>
              <a:rPr lang="en-US" altLang="ko-KR"/>
              <a:t> = f(U</a:t>
            </a:r>
            <a:r>
              <a:rPr lang="en-US" altLang="ko-KR" baseline="-24000"/>
              <a:t>xt</a:t>
            </a:r>
            <a:r>
              <a:rPr lang="en-US" altLang="ko-KR"/>
              <a:t> + WS</a:t>
            </a:r>
            <a:r>
              <a:rPr lang="en-US" altLang="ko-KR" baseline="-24000"/>
              <a:t>t-1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than or RNN</a:t>
            </a:r>
            <a:r>
              <a:rPr lang="ko-KR" altLang="en-US"/>
              <a:t> 모델을 사용</a:t>
            </a:r>
            <a:r>
              <a:rPr lang="en-US" altLang="ko-KR"/>
              <a:t>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O</a:t>
            </a:r>
            <a:r>
              <a:rPr lang="en-US" altLang="ko-KR" baseline="-24000"/>
              <a:t>t</a:t>
            </a:r>
            <a:r>
              <a:rPr lang="en-US" altLang="ko-KR"/>
              <a:t> = softmax(VS</a:t>
            </a:r>
            <a:r>
              <a:rPr lang="en-US" altLang="ko-KR" baseline="-24000"/>
              <a:t>t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O</a:t>
            </a:r>
            <a:r>
              <a:rPr lang="ko-KR" altLang="en-US"/>
              <a:t>는 </a:t>
            </a:r>
            <a:r>
              <a:rPr lang="en-US" altLang="ko-KR"/>
              <a:t>timestamp</a:t>
            </a:r>
            <a:r>
              <a:rPr lang="ko-KR" altLang="en-US"/>
              <a:t> 값 </a:t>
            </a:r>
            <a:r>
              <a:rPr lang="en-US" altLang="ko-KR"/>
              <a:t>t</a:t>
            </a:r>
            <a:r>
              <a:rPr lang="ko-KR" altLang="en-US"/>
              <a:t>의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LSTM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Long short term memory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각 출력값들은 이전 시간에 매우 의존적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이런 점은 결국 </a:t>
            </a:r>
            <a:r>
              <a:rPr lang="en-US" altLang="ko-KR" sz="2400"/>
              <a:t>Vanishing</a:t>
            </a:r>
            <a:r>
              <a:rPr lang="ko-KR" altLang="en-US" sz="2400"/>
              <a:t> 또는 </a:t>
            </a:r>
            <a:r>
              <a:rPr lang="en-US" altLang="ko-KR" sz="2400"/>
              <a:t>Exploding</a:t>
            </a:r>
            <a:r>
              <a:rPr lang="ko-KR" altLang="en-US" sz="2400"/>
              <a:t> 발생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LSTM </a:t>
            </a:r>
            <a:r>
              <a:rPr lang="ko-KR" altLang="en-US" sz="2400"/>
              <a:t>구조는 </a:t>
            </a:r>
            <a:r>
              <a:rPr lang="en-US" altLang="ko-KR" sz="2400"/>
              <a:t>RNN</a:t>
            </a:r>
            <a:r>
              <a:rPr lang="ko-KR" altLang="en-US" sz="2400"/>
              <a:t>과 유사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각 노드를 메모리 셀로 대체</a:t>
            </a:r>
            <a:endParaRPr lang="ko-KR" altLang="en-US" sz="24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4149090"/>
            <a:ext cx="3971544" cy="237487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63649" y="2563177"/>
            <a:ext cx="5616702" cy="200691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Distributed Deep Learning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Term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Parallelism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Distributed Tensorflow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</a:t>
            </a:r>
            <a:r>
              <a:rPr lang="en-US" altLang="ko-KR"/>
              <a:t> Synchronous and asynchronous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Parameter server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학습 단계별 소모되는 시간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Distributed Neural Network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2600"/>
              <a:t>Model parallelism : </a:t>
            </a:r>
            <a:r>
              <a:rPr lang="ko-KR" altLang="en-US" sz="2600"/>
              <a:t>뉴럴네트워크 모델을 사용함에 있어, 일부 분야에서는 모델의 크기가 매우 크고, </a:t>
            </a:r>
            <a:r>
              <a:rPr lang="en-US" altLang="ko-KR" sz="2600"/>
              <a:t>GPU</a:t>
            </a:r>
            <a:r>
              <a:rPr lang="ko-KR" altLang="en-US" sz="2600"/>
              <a:t> 메모리로는 이를 모두 적재할 수 없다.</a:t>
            </a:r>
            <a:r>
              <a:rPr lang="en-US" altLang="ko-KR" sz="2600"/>
              <a:t> </a:t>
            </a:r>
            <a:r>
              <a:rPr lang="ko-KR" altLang="en-US" sz="2600"/>
              <a:t>따라서 </a:t>
            </a:r>
            <a:r>
              <a:rPr lang="ko-KR" altLang="en-US" sz="2600">
                <a:solidFill>
                  <a:srgbClr val="008000"/>
                </a:solidFill>
              </a:rPr>
              <a:t>하나의 모델을 다수의 장치에 나누어 저장한다.</a:t>
            </a:r>
            <a:endParaRPr lang="ko-KR" altLang="en-US" sz="2600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r>
              <a:rPr lang="en-US" altLang="ko-KR" sz="2600"/>
              <a:t>Data parallelism : </a:t>
            </a:r>
            <a:r>
              <a:rPr lang="ko-KR" altLang="en-US" sz="2600"/>
              <a:t>적당한 크기를 가지는 딥러닝 모델을 각 </a:t>
            </a:r>
            <a:r>
              <a:rPr lang="en-US" altLang="ko-KR" sz="2600"/>
              <a:t>GPU</a:t>
            </a:r>
            <a:r>
              <a:rPr lang="ko-KR" altLang="en-US" sz="2600"/>
              <a:t>마다 저장하고, </a:t>
            </a:r>
            <a:r>
              <a:rPr lang="ko-KR" altLang="en-US" sz="2600">
                <a:solidFill>
                  <a:srgbClr val="008000"/>
                </a:solidFill>
              </a:rPr>
              <a:t>대량의 학습 데이터를 서로 다르게 분산하여 저장한다.</a:t>
            </a:r>
            <a:endParaRPr lang="ko-KR" altLang="en-US" sz="260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Synchronous and asynchronous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4"/>
          </a:xfrm>
        </p:spPr>
        <p:txBody>
          <a:bodyPr>
            <a:normAutofit fontScale="92500" lnSpcReduction="20000"/>
          </a:bodyPr>
          <a:lstStyle/>
          <a:p>
            <a:pPr>
              <a:defRPr lang="ko-KR" altLang="en-US"/>
            </a:pPr>
            <a:r>
              <a:rPr lang="ko-KR" altLang="en-US" sz="2200"/>
              <a:t>비동기 학습 : 모델을 업데이트 할 때, 다른 장치를 기다릴 필요가 없다.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동기 학습 : 모델을 업데이트 할 때, 다른 장치들이 모두 업데이트를 수행해야만 다음 작업을 진행</a:t>
            </a:r>
            <a:endParaRPr lang="ko-KR" altLang="en-US" sz="2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2046" y="3429000"/>
            <a:ext cx="6879907" cy="307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Parameter server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2200"/>
              <a:t>In each training iteration, each worker reads its own split from the mini-batch, computing its own gradients, and sending those gradients to one or more parameter servers.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301" y="3334348"/>
            <a:ext cx="4323397" cy="297501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419856" y="3334348"/>
            <a:ext cx="2376297" cy="88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Worker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0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200"/>
              <a:t>Device = Workers</a:t>
            </a:r>
            <a:endParaRPr lang="en-US" altLang="ko-KR" sz="2200"/>
          </a:p>
          <a:p>
            <a:pPr>
              <a:defRPr lang="ko-KR" altLang="en-US"/>
            </a:pPr>
            <a:r>
              <a:rPr lang="en-US" altLang="ko-KR" sz="2200"/>
              <a:t>Because of, tensorflow document called device is 'worker' </a:t>
            </a:r>
            <a:endParaRPr lang="en-US" altLang="ko-KR" sz="2200"/>
          </a:p>
          <a:p>
            <a:pPr>
              <a:defRPr lang="ko-KR" altLang="en-US"/>
            </a:pPr>
            <a:endParaRPr lang="ko-KR" altLang="en-US" sz="2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301" y="3334348"/>
            <a:ext cx="4323397" cy="297501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267712" y="4725162"/>
            <a:ext cx="3888486" cy="100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ko-KR" altLang="en-US"/>
              <a:t>학습 단계별 소모되는 시간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ko-KR" altLang="en-US" sz="2400"/>
              <a:t>각 워커들의 </a:t>
            </a:r>
            <a:r>
              <a:rPr lang="en-US" altLang="ko-KR" sz="2400"/>
              <a:t>Data Transfer Time</a:t>
            </a:r>
            <a:br>
              <a:rPr lang="en-US" altLang="ko-KR" sz="2400"/>
            </a:br>
            <a:br>
              <a:rPr lang="en-US" altLang="ko-KR" sz="2400"/>
            </a:br>
            <a:r>
              <a:rPr lang="en-US" altLang="ko-KR" sz="1500"/>
              <a:t>2 * Sw'</a:t>
            </a:r>
            <a:r>
              <a:rPr lang="en-US" altLang="ko-KR" sz="1500" baseline="-24000">
                <a:solidFill>
                  <a:schemeClr val="tx1"/>
                </a:solidFill>
              </a:rPr>
              <a:t>p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pB</a:t>
            </a:r>
            <a:endParaRPr xmlns:mc="http://schemas.openxmlformats.org/markup-compatibility/2006" xmlns:hp="http://schemas.haansoft.com/office/presentation/8.0" lang="en-US" altLang="ko-KR" sz="1500" b="0" i="0" u="none" kern="120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 lang="ko-KR" altLang="en-US"/>
            </a:pP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Parameter </a:t>
            </a:r>
            <a:r>
              <a:rPr lang="ko-KR" altLang="en-US" sz="2400"/>
              <a:t>서버에서 </a:t>
            </a:r>
            <a:r>
              <a:rPr lang="en-US" altLang="ko-KR" sz="2400"/>
              <a:t>Parameter </a:t>
            </a:r>
            <a:r>
              <a:rPr lang="ko-KR" altLang="en-US" sz="2400"/>
              <a:t>업데이트에 소모되는 시간</a:t>
            </a:r>
            <a:br>
              <a:rPr lang="en-US" altLang="ko-KR" sz="1500"/>
            </a:br>
            <a:br>
              <a:rPr lang="en-US" altLang="ko-KR" sz="1500"/>
            </a:br>
            <a:r>
              <a:rPr lang="en-US" altLang="ko-KR" sz="1500"/>
              <a:t>T</a:t>
            </a:r>
            <a:r>
              <a:rPr lang="en-US" altLang="ko-KR" sz="1500" baseline="-24000">
                <a:solidFill>
                  <a:schemeClr val="tx1"/>
                </a:solidFill>
              </a:rPr>
              <a:t>update</a:t>
            </a:r>
            <a:r>
              <a:rPr lang="en-US" altLang="ko-KR" sz="1500"/>
              <a:t> * w'</a:t>
            </a:r>
            <a:r>
              <a:rPr lang="en-US" altLang="ko-KR" sz="1500" baseline="-24000">
                <a:solidFill>
                  <a:schemeClr val="tx1"/>
                </a:solidFill>
              </a:rPr>
              <a:t>p</a:t>
            </a:r>
            <a:r>
              <a:rPr lang="en-US" altLang="ko-KR" sz="1500"/>
              <a:t> / p</a:t>
            </a:r>
            <a:endParaRPr lang="en-US" altLang="ko-KR" sz="1500"/>
          </a:p>
          <a:p>
            <a:pPr>
              <a:defRPr lang="ko-KR" altLang="en-US"/>
            </a:pP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분산 처리 딥러닝 학습 소요 시간</a:t>
            </a:r>
            <a:br>
              <a:rPr lang="en-US" altLang="ko-KR" sz="2400"/>
            </a:br>
            <a:br>
              <a:rPr lang="en-US" altLang="ko-KR" sz="1500"/>
            </a:br>
            <a:r>
              <a:rPr lang="en-US" altLang="ko-KR" sz="1500"/>
              <a:t>max[ m*Tf + Tb + (2 * Sw'</a:t>
            </a:r>
            <a:r>
              <a:rPr lang="en-US" altLang="ko-KR" sz="1500" baseline="-24000">
                <a:solidFill>
                  <a:schemeClr val="tx1"/>
                </a:solidFill>
              </a:rPr>
              <a:t>p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pB</a:t>
            </a:r>
            <a:r>
              <a:rPr lang="en-US" altLang="ko-KR" sz="1500"/>
              <a:t>) + (T</a:t>
            </a:r>
            <a:r>
              <a:rPr lang="en-US" altLang="ko-KR" sz="1500" baseline="-24000">
                <a:solidFill>
                  <a:schemeClr val="tx1"/>
                </a:solidFill>
              </a:rPr>
              <a:t>update</a:t>
            </a:r>
            <a:r>
              <a:rPr lang="en-US" altLang="ko-KR" sz="1500"/>
              <a:t> * w'</a:t>
            </a:r>
            <a:r>
              <a:rPr lang="en-US" altLang="ko-KR" sz="1500" baseline="-24000">
                <a:solidFill>
                  <a:schemeClr val="tx1"/>
                </a:solidFill>
              </a:rPr>
              <a:t>p</a:t>
            </a:r>
            <a:r>
              <a:rPr lang="en-US" altLang="ko-KR" sz="1500"/>
              <a:t> / p) + (</a:t>
            </a:r>
            <a:r>
              <a:rPr lang="ko-KR" altLang="en-US" sz="1500"/>
              <a:t>δ*</a:t>
            </a:r>
            <a:r>
              <a:rPr lang="en-US" altLang="ko-KR" sz="1500"/>
              <a:t>w) + (</a:t>
            </a:r>
            <a:r>
              <a:rPr lang="ko-KR" altLang="en-US" sz="1500"/>
              <a:t>δ</a:t>
            </a:r>
            <a:r>
              <a:rPr lang="en-US" altLang="ko-KR" sz="1500"/>
              <a:t>'*P) ]</a:t>
            </a:r>
            <a:endParaRPr lang="en-US" altLang="ko-KR" sz="1500"/>
          </a:p>
        </p:txBody>
      </p:sp>
      <p:sp>
        <p:nvSpPr>
          <p:cNvPr id="9" name=""/>
          <p:cNvSpPr/>
          <p:nvPr/>
        </p:nvSpPr>
        <p:spPr>
          <a:xfrm>
            <a:off x="457200" y="1700784"/>
            <a:ext cx="8229600" cy="36724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1) </a:t>
            </a:r>
            <a:r>
              <a:rPr lang="en-US" altLang="ko-KR"/>
              <a:t>Worker</a:t>
            </a:r>
            <a:r>
              <a:rPr lang="ko-KR" altLang="en-US"/>
              <a:t>가 처리 속도와 관련되고,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2) </a:t>
            </a:r>
            <a:r>
              <a:rPr lang="en-US" altLang="ko-KR"/>
              <a:t>Parameter</a:t>
            </a:r>
            <a:r>
              <a:rPr lang="ko-KR" altLang="en-US"/>
              <a:t>가 </a:t>
            </a:r>
            <a:r>
              <a:rPr lang="en-US" altLang="ko-KR"/>
              <a:t>Load-Balancing </a:t>
            </a:r>
            <a:r>
              <a:rPr lang="ko-KR" altLang="en-US"/>
              <a:t>역할을 수행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따라서 </a:t>
            </a:r>
            <a:r>
              <a:rPr lang="en-US" altLang="ko-KR"/>
              <a:t>Worker</a:t>
            </a:r>
            <a:r>
              <a:rPr lang="ko-KR" altLang="en-US"/>
              <a:t>와 </a:t>
            </a:r>
            <a:r>
              <a:rPr lang="en-US" altLang="ko-KR"/>
              <a:t>Parameter</a:t>
            </a:r>
            <a:r>
              <a:rPr lang="ko-KR" altLang="en-US"/>
              <a:t>를 개선하면, 학습의 시간을 최소화 시킬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1" y="2974657"/>
            <a:ext cx="6696837" cy="146208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Compare CNN and RNN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Distributed Deep Learning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Traning Speed Up demo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195703" y="2562860"/>
            <a:ext cx="6336665" cy="20072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175" indent="-257175" algn="l" defTabSz="85814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>
                <a:latin typeface="함초롬돋움"/>
                <a:ea typeface="함초롬돋움"/>
              </a:rPr>
              <a:t>효율적이고 안정적인 자원 스케줄링</a:t>
            </a:r>
            <a:endParaRPr lang="ko-KR" altLang="en-US" sz="1800">
              <a:latin typeface="함초롬돋움"/>
              <a:ea typeface="함초롬돋움"/>
            </a:endParaRPr>
          </a:p>
          <a:p>
            <a:pPr marL="257175" indent="-257175" algn="l" defTabSz="85814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Introduction paper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5814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>
                <a:latin typeface="함초롬돋움"/>
                <a:ea typeface="함초롬돋움"/>
              </a:rPr>
              <a:t>	- </a:t>
            </a:r>
            <a:r>
              <a:rPr lang="en-US" altLang="ko-KR" sz="1800">
                <a:latin typeface="함초롬돋움"/>
                <a:ea typeface="함초롬돋움"/>
              </a:rPr>
              <a:t>DRF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5814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Tetris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5814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DRF &amp; Tetris demerit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5814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>
                <a:latin typeface="함초롬돋움"/>
                <a:ea typeface="함초롬돋움"/>
              </a:rPr>
              <a:t>	- </a:t>
            </a:r>
            <a:r>
              <a:rPr lang="en-US" altLang="ko-KR" sz="1800">
                <a:latin typeface="함초롬돋움"/>
                <a:ea typeface="함초롬돋움"/>
              </a:rPr>
              <a:t>Optimus demo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831328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>
                <a:latin typeface="함초롬돋움"/>
                <a:ea typeface="함초롬돋움"/>
              </a:rPr>
              <a:t>	</a:t>
            </a:r>
            <a:r>
              <a:rPr lang="en-US" altLang="ko-KR">
                <a:latin typeface="함초롬돋움"/>
                <a:ea typeface="함초롬돋움"/>
              </a:rPr>
              <a:t>- System implementation demo</a:t>
            </a:r>
            <a:endParaRPr lang="en-US" altLang="ko-KR"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Introduction Paper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Optimus:An EfficientDynamic Resource Scheduler for Deep Learning Clusters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효과적인 자원 관리를 통한 학습 속도 및 안정성 개선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홍콩 대학, 컴퓨터 사이언스 학과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DRF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Dominant Resource Fairness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미리 각 </a:t>
            </a:r>
            <a:r>
              <a:rPr lang="en-US" altLang="ko-KR"/>
              <a:t>task</a:t>
            </a:r>
            <a:r>
              <a:rPr lang="ko-KR" altLang="en-US"/>
              <a:t>마다 필요한 자원을 추정하고 할당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DRF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595" y="1621806"/>
            <a:ext cx="6480810" cy="4471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Tetris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초기 진행된 일부 작업들의 자원 할당량을 조사하여, 작업에 할당할 동일한 자원량을 추측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그러나 매 작업마다 할당할 동일한 자원량이 고정되어 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DRF &amp; Tetris demerit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Resource allocation of existing scheduler is inefficiently.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Waste resource </a:t>
            </a:r>
            <a:br>
              <a:rPr lang="en-US" altLang="ko-KR"/>
            </a:br>
            <a:r>
              <a:rPr lang="en-US" altLang="ko-KR" sz="1800"/>
              <a:t>- Increasement of a job completion time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Lack resource</a:t>
            </a:r>
            <a:br>
              <a:rPr lang="en-US" altLang="ko-KR"/>
            </a:br>
            <a:r>
              <a:rPr lang="en-US" altLang="ko-KR" sz="1800"/>
              <a:t>- Fault job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Grp="1" noChangeArrowheads="1"/>
          </p:cNvSpPr>
          <p:nvPr>
            <p:ph type="title" idx="0"/>
          </p:nvPr>
        </p:nvSpPr>
        <p:spPr>
          <a:xfrm>
            <a:off x="452120" y="26987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257175" indent="-257175" algn="l" defTabSz="88582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4400">
                <a:latin typeface="함초롬돋움"/>
                <a:ea typeface="함초롬돋움"/>
              </a:rPr>
              <a:t>Optimus demo</a:t>
            </a:r>
            <a:endParaRPr lang="en-US" altLang="ko-KR" sz="4400">
              <a:latin typeface="함초롬돋움"/>
              <a:ea typeface="함초롬돋움"/>
            </a:endParaRPr>
          </a:p>
        </p:txBody>
      </p:sp>
      <p:sp>
        <p:nvSpPr>
          <p:cNvPr id="4" name="Text Box 4"/>
          <p:cNvSpPr txBox="1">
            <a:spLocks noGrp="1" noChangeArrowheads="1"/>
          </p:cNvSpPr>
          <p:nvPr/>
        </p:nvSpPr>
        <p:spPr>
          <a:xfrm>
            <a:off x="457200" y="1270947"/>
            <a:ext cx="8507730" cy="52612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600">
                <a:latin typeface="함초롬돋움"/>
                <a:ea typeface="함초롬돋움"/>
              </a:rPr>
              <a:t>1) 기존 동기/비동기 수식으로부터 작업을 대기 중인 파라메터들을 포함한 전체 작업 시간은 </a:t>
            </a:r>
            <a:r>
              <a:rPr lang="en-US" altLang="ko-KR" sz="1900" b="1">
                <a:latin typeface="함초롬돋움"/>
                <a:ea typeface="함초롬돋움"/>
              </a:rPr>
              <a:t>Q/f(p,w)</a:t>
            </a:r>
            <a:r>
              <a:rPr lang="en-US" altLang="ko-KR" sz="1600">
                <a:latin typeface="함초롬돋움"/>
                <a:ea typeface="함초롬돋움"/>
              </a:rPr>
              <a:t> 가 된다. 따라서, 작업 시간이 느릴 수록, 전체 epoch/step의 완료 시간에 영향을 줄 수 밖에 없다.</a:t>
            </a:r>
            <a:endParaRPr lang="en-US" altLang="ko-KR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en-US" altLang="ko-KR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600">
                <a:latin typeface="함초롬돋움"/>
                <a:ea typeface="함초롬돋움"/>
              </a:rPr>
              <a:t>2)</a:t>
            </a:r>
            <a:r>
              <a:rPr lang="ko-KR" altLang="en-US" sz="1600">
                <a:latin typeface="함초롬돋움"/>
                <a:ea typeface="함초롬돋움"/>
              </a:rPr>
              <a:t> </a:t>
            </a:r>
            <a:r>
              <a:rPr lang="en-US" altLang="ko-KR" sz="1600">
                <a:latin typeface="함초롬돋움"/>
                <a:ea typeface="함초롬돋움"/>
              </a:rPr>
              <a:t>Optimus</a:t>
            </a:r>
            <a:r>
              <a:rPr lang="ko-KR" altLang="en-US" sz="1600">
                <a:latin typeface="함초롬돋움"/>
                <a:ea typeface="함초롬돋움"/>
              </a:rPr>
              <a:t>에서는 평균 작업 완료 시간을 최소화하기 위하여,</a:t>
            </a:r>
            <a:r>
              <a:rPr lang="en-US" altLang="ko-KR" sz="1600">
                <a:latin typeface="함초롬돋움"/>
                <a:ea typeface="함초롬돋움"/>
              </a:rPr>
              <a:t> Worker</a:t>
            </a:r>
            <a:r>
              <a:rPr lang="ko-KR" altLang="en-US" sz="1600">
                <a:latin typeface="함초롬돋움"/>
                <a:ea typeface="함초롬돋움"/>
              </a:rPr>
              <a:t>와 </a:t>
            </a:r>
            <a:r>
              <a:rPr lang="en-US" altLang="ko-KR" sz="1600">
                <a:latin typeface="함초롬돋움"/>
                <a:ea typeface="함초롬돋움"/>
              </a:rPr>
              <a:t>Parameter Server, </a:t>
            </a:r>
            <a:r>
              <a:rPr lang="ko-KR" altLang="en-US" sz="1600">
                <a:latin typeface="함초롬돋움"/>
                <a:ea typeface="함초롬돋움"/>
              </a:rPr>
              <a:t>그리고 </a:t>
            </a:r>
            <a:r>
              <a:rPr lang="en-US" altLang="ko-KR" sz="1600">
                <a:latin typeface="함초롬돋움"/>
                <a:ea typeface="함초롬돋움"/>
              </a:rPr>
              <a:t>Resource</a:t>
            </a:r>
            <a:r>
              <a:rPr lang="ko-KR" altLang="en-US" sz="1600">
                <a:latin typeface="함초롬돋움"/>
                <a:ea typeface="함초롬돋움"/>
              </a:rPr>
              <a:t> 간 필요 자원 할당을 매번 업데이트한다.</a:t>
            </a: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600">
                <a:latin typeface="함초롬돋움"/>
                <a:ea typeface="함초롬돋움"/>
              </a:rPr>
              <a:t>3) Optimus</a:t>
            </a:r>
            <a:r>
              <a:rPr lang="ko-KR" altLang="en-US" sz="1600">
                <a:latin typeface="함초롬돋움"/>
                <a:ea typeface="함초롬돋움"/>
              </a:rPr>
              <a:t>에서 작업 완료 시간을 최적화하기 위해서는 각 </a:t>
            </a:r>
            <a:r>
              <a:rPr lang="en-US" altLang="ko-KR" sz="1600">
                <a:latin typeface="함초롬돋움"/>
                <a:ea typeface="함초롬돋움"/>
              </a:rPr>
              <a:t>Dynamic resource </a:t>
            </a:r>
            <a:r>
              <a:rPr lang="ko-KR" altLang="en-US" sz="1600">
                <a:latin typeface="함초롬돋움"/>
                <a:ea typeface="함초롬돋움"/>
              </a:rPr>
              <a:t>할당은 아래와 같은 수식을 따라야한다.</a:t>
            </a: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600">
                <a:latin typeface="함초롬돋움"/>
                <a:ea typeface="함초롬돋움"/>
              </a:rPr>
              <a:t>4) 그러나 최적화하기 위한 기법에서 </a:t>
            </a:r>
            <a:r>
              <a:rPr lang="en-US" altLang="ko-KR" sz="1600">
                <a:latin typeface="함초롬돋움"/>
                <a:ea typeface="함초롬돋움"/>
              </a:rPr>
              <a:t>Q/f(p,w)</a:t>
            </a:r>
            <a:r>
              <a:rPr lang="ko-KR" altLang="en-US" sz="1600">
                <a:latin typeface="함초롬돋움"/>
                <a:ea typeface="함초롬돋움"/>
              </a:rPr>
              <a:t>는 </a:t>
            </a:r>
            <a:r>
              <a:rPr lang="en-US" altLang="ko-KR" sz="1600">
                <a:latin typeface="함초롬돋움"/>
                <a:ea typeface="함초롬돋움"/>
              </a:rPr>
              <a:t>Worker</a:t>
            </a:r>
            <a:r>
              <a:rPr lang="ko-KR" altLang="en-US" sz="1600">
                <a:latin typeface="함초롬돋움"/>
                <a:ea typeface="함초롬돋움"/>
              </a:rPr>
              <a:t>와 </a:t>
            </a:r>
            <a:r>
              <a:rPr lang="en-US" altLang="ko-KR" sz="1600">
                <a:latin typeface="함초롬돋움"/>
                <a:ea typeface="함초롬돋움"/>
              </a:rPr>
              <a:t>Parameter </a:t>
            </a:r>
            <a:r>
              <a:rPr lang="ko-KR" altLang="en-US" sz="1600">
                <a:latin typeface="함초롬돋움"/>
                <a:ea typeface="함초롬돋움"/>
              </a:rPr>
              <a:t>관계가 서로 선형적이지 않기 때문에 매 시점에서 </a:t>
            </a:r>
            <a:r>
              <a:rPr lang="en-US" altLang="ko-KR" sz="1600">
                <a:latin typeface="함초롬돋움"/>
                <a:ea typeface="함초롬돋움"/>
              </a:rPr>
              <a:t>marginal gain</a:t>
            </a:r>
            <a:r>
              <a:rPr lang="ko-KR" altLang="en-US" sz="1600">
                <a:latin typeface="함초롬돋움"/>
                <a:ea typeface="함초롬돋움"/>
              </a:rPr>
              <a:t>으로 만족하는 값을 찾아야한다.</a:t>
            </a: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latin typeface="함초롬돋움"/>
              <a:ea typeface="함초롬돋움"/>
            </a:endParaRPr>
          </a:p>
          <a:p>
            <a:pPr marL="0" indent="0" algn="l" defTabSz="88582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600">
                <a:latin typeface="함초롬돋움"/>
                <a:ea typeface="함초롬돋움"/>
              </a:rPr>
              <a:t>5</a:t>
            </a:r>
            <a:r>
              <a:rPr lang="ko-KR" altLang="en-US" sz="1600"/>
              <a:t>) 하나의 </a:t>
            </a:r>
            <a:r>
              <a:rPr lang="en-US" altLang="ko-KR" sz="1600"/>
              <a:t>Worker</a:t>
            </a:r>
            <a:r>
              <a:rPr lang="ko-KR" altLang="en-US" sz="1600"/>
              <a:t>나 </a:t>
            </a:r>
            <a:r>
              <a:rPr lang="en-US" altLang="ko-KR" sz="1600"/>
              <a:t>Parameter Server</a:t>
            </a:r>
            <a:r>
              <a:rPr lang="ko-KR" altLang="en-US" sz="1600"/>
              <a:t>가 추가될 때, 작업 완료 시간은 </a:t>
            </a:r>
            <a:endParaRPr lang="ko-KR" altLang="en-US" sz="1600"/>
          </a:p>
          <a:p>
            <a:pPr>
              <a:defRPr lang="ko-KR" altLang="en-US"/>
            </a:pPr>
            <a:r>
              <a:rPr lang="ko-KR" altLang="en-US" sz="1600"/>
              <a:t>    </a:t>
            </a:r>
            <a:r>
              <a:rPr lang="en-US" altLang="ko-KR" sz="1600"/>
              <a:t>Q/f(p,w)</a:t>
            </a:r>
            <a:r>
              <a:rPr lang="en-US" altLang="ko-KR" sz="1600" baseline="-24000">
                <a:solidFill>
                  <a:schemeClr val="tx1"/>
                </a:solidFill>
              </a:rPr>
              <a:t>i</a:t>
            </a:r>
            <a:r>
              <a:rPr lang="en-US" altLang="ko-KR" sz="1600"/>
              <a:t> - Q/f(p,w)</a:t>
            </a:r>
            <a:r>
              <a:rPr lang="en-US" altLang="ko-KR" sz="1600" baseline="-24000">
                <a:solidFill>
                  <a:schemeClr val="tx1"/>
                </a:solidFill>
              </a:rPr>
              <a:t>i+1</a:t>
            </a:r>
            <a:r>
              <a:rPr lang="en-US" altLang="ko-KR" sz="1600"/>
              <a:t> </a:t>
            </a:r>
            <a:r>
              <a:rPr lang="ko-KR" altLang="en-US" sz="1600"/>
              <a:t>만큼 감소함을 얻을 수 있다.</a:t>
            </a:r>
            <a:endParaRPr lang="ko-KR" altLang="en-US" sz="16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3604" y="3627642"/>
            <a:ext cx="2088261" cy="989990"/>
          </a:xfrm>
          <a:prstGeom prst="rect">
            <a:avLst/>
          </a:prstGeom>
        </p:spPr>
      </p:pic>
      <p:grpSp>
        <p:nvGrpSpPr>
          <p:cNvPr id="16" name=""/>
          <p:cNvGrpSpPr/>
          <p:nvPr/>
        </p:nvGrpSpPr>
        <p:grpSpPr>
          <a:xfrm rot="0">
            <a:off x="1403602" y="5384480"/>
            <a:ext cx="5423917" cy="409580"/>
            <a:chOff x="3199254" y="4707777"/>
            <a:chExt cx="5423917" cy="409580"/>
          </a:xfrm>
        </p:grpSpPr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207382" y="4707777"/>
              <a:ext cx="4415790" cy="409580"/>
            </a:xfrm>
            <a:prstGeom prst="rect">
              <a:avLst/>
            </a:prstGeom>
          </p:spPr>
        </p:pic>
        <p:sp>
          <p:nvSpPr>
            <p:cNvPr id="14" name=""/>
            <p:cNvSpPr txBox="1"/>
            <p:nvPr/>
          </p:nvSpPr>
          <p:spPr>
            <a:xfrm>
              <a:off x="3199254" y="4768930"/>
              <a:ext cx="1008126" cy="2912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1300"/>
                <a:t>Q/f(p,w) =</a:t>
              </a:r>
              <a:endParaRPr lang="en-US" altLang="ko-KR" sz="13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System implementation demo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Data Serving</a:t>
            </a:r>
            <a:br>
              <a:rPr lang="en-US" altLang="ko-KR"/>
            </a:br>
            <a:r>
              <a:rPr lang="en-US" altLang="ko-KR" sz="1800"/>
              <a:t>- HDFS</a:t>
            </a:r>
            <a:r>
              <a:rPr lang="ko-KR" altLang="en-US" sz="1800"/>
              <a:t>를 활용</a:t>
            </a:r>
            <a:br>
              <a:rPr lang="ko-KR" altLang="en-US" sz="1800"/>
            </a:br>
            <a:r>
              <a:rPr lang="ko-KR" altLang="en-US" sz="1800"/>
              <a:t>- </a:t>
            </a:r>
            <a:r>
              <a:rPr lang="en-US" altLang="ko-KR" sz="1800"/>
              <a:t>RR </a:t>
            </a:r>
            <a:r>
              <a:rPr lang="ko-KR" altLang="en-US" sz="1800"/>
              <a:t>방식으로 각 </a:t>
            </a:r>
            <a:r>
              <a:rPr lang="en-US" altLang="ko-KR" sz="1800"/>
              <a:t>Worker</a:t>
            </a:r>
            <a:r>
              <a:rPr lang="ko-KR" altLang="en-US" sz="1800"/>
              <a:t>마다 거의 유사한 공간을 할당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Straggler Handling</a:t>
            </a:r>
            <a:br>
              <a:rPr lang="en-US" altLang="ko-KR"/>
            </a:br>
            <a:r>
              <a:rPr lang="en-US" altLang="ko-KR" sz="1800"/>
              <a:t>- </a:t>
            </a:r>
            <a:r>
              <a:rPr lang="ko-KR" altLang="en-US" sz="1800"/>
              <a:t>느려지거나 또는 느린 </a:t>
            </a:r>
            <a:r>
              <a:rPr lang="en-US" altLang="ko-KR" sz="1800"/>
              <a:t>Worker</a:t>
            </a:r>
            <a:r>
              <a:rPr lang="ko-KR" altLang="en-US" sz="1800"/>
              <a:t>의 관리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Load Balancing</a:t>
            </a:r>
            <a:br>
              <a:rPr lang="ko-KR" altLang="en-US"/>
            </a:br>
            <a:r>
              <a:rPr lang="ko-KR" altLang="en-US" sz="1800"/>
              <a:t>- </a:t>
            </a:r>
            <a:r>
              <a:rPr lang="en-US" altLang="ko-KR" sz="1800"/>
              <a:t>Parameter Server</a:t>
            </a:r>
            <a:r>
              <a:rPr lang="ko-KR" altLang="en-US" sz="1800"/>
              <a:t>를 이용한 로드밸런싱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/>
              <a:t>Scheduler on Kubernetes</a:t>
            </a:r>
            <a:br>
              <a:rPr lang="en-US" altLang="ko-KR"/>
            </a:br>
            <a:r>
              <a:rPr lang="en-US" altLang="ko-KR" sz="1800"/>
              <a:t>- fault-tolerance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Data Serving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8" y="1417638"/>
            <a:ext cx="8003288" cy="6378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1) </a:t>
            </a:r>
            <a:r>
              <a:rPr lang="en-US" altLang="ko-KR"/>
              <a:t>RR </a:t>
            </a:r>
            <a:r>
              <a:rPr lang="ko-KR" altLang="en-US"/>
              <a:t>방식의 </a:t>
            </a:r>
            <a:r>
              <a:rPr lang="en-US" altLang="ko-KR"/>
              <a:t>HDFS</a:t>
            </a:r>
            <a:r>
              <a:rPr lang="ko-KR" altLang="en-US"/>
              <a:t>로 저장하여, </a:t>
            </a:r>
            <a:r>
              <a:rPr lang="en-US" altLang="ko-KR"/>
              <a:t>Worker</a:t>
            </a:r>
            <a:r>
              <a:rPr lang="ko-KR" altLang="en-US"/>
              <a:t>의 작업이 변경될 때마다 저장 공간을 새로 할당한다. 기본적으로 128</a:t>
            </a:r>
            <a:r>
              <a:rPr lang="en-US" altLang="ko-KR"/>
              <a:t>MB</a:t>
            </a:r>
            <a:r>
              <a:rPr lang="ko-KR" altLang="en-US"/>
              <a:t>에 크기를 가지고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Straggler Handling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8" y="1417638"/>
            <a:ext cx="8003288" cy="25523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1) 문제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Worker</a:t>
            </a:r>
            <a:r>
              <a:rPr lang="ko-KR" altLang="en-US"/>
              <a:t>의 성능이 뒤처질 경우 동기나 비동기 처리에서 학습 속도의 중대한 영향을 입힌다.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따라서 각</a:t>
            </a:r>
            <a:r>
              <a:rPr lang="en-US" altLang="ko-KR"/>
              <a:t> Worker</a:t>
            </a:r>
            <a:r>
              <a:rPr lang="ko-KR" altLang="en-US"/>
              <a:t>가 작업 완료 후, </a:t>
            </a:r>
            <a:r>
              <a:rPr lang="en-US" altLang="ko-KR"/>
              <a:t>Gradient</a:t>
            </a:r>
            <a:r>
              <a:rPr lang="ko-KR" altLang="en-US"/>
              <a:t>를 </a:t>
            </a:r>
            <a:r>
              <a:rPr lang="en-US" altLang="ko-KR"/>
              <a:t>Parameter Server</a:t>
            </a:r>
            <a:r>
              <a:rPr lang="ko-KR" altLang="en-US"/>
              <a:t>로 </a:t>
            </a:r>
            <a:r>
              <a:rPr lang="en-US" altLang="ko-KR"/>
              <a:t>Update</a:t>
            </a:r>
            <a:r>
              <a:rPr lang="ko-KR" altLang="en-US"/>
              <a:t>를 시작할 때, 서로 다른 </a:t>
            </a:r>
            <a:r>
              <a:rPr lang="en-US" altLang="ko-KR"/>
              <a:t>Worker</a:t>
            </a:r>
            <a:r>
              <a:rPr lang="ko-KR" altLang="en-US"/>
              <a:t>들과</a:t>
            </a:r>
            <a:r>
              <a:rPr lang="en-US" altLang="ko-KR"/>
              <a:t> </a:t>
            </a:r>
            <a:r>
              <a:rPr lang="ko-KR" altLang="en-US"/>
              <a:t>비교하여 </a:t>
            </a:r>
            <a:r>
              <a:rPr lang="en-US" altLang="ko-KR"/>
              <a:t>Update </a:t>
            </a:r>
            <a:r>
              <a:rPr lang="ko-KR" altLang="en-US"/>
              <a:t>시작 시점의 </a:t>
            </a:r>
            <a:r>
              <a:rPr lang="en-US" altLang="ko-KR"/>
              <a:t>Gap</a:t>
            </a:r>
            <a:r>
              <a:rPr lang="ko-KR" altLang="en-US"/>
              <a:t>을 구해야한다.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2) 해결 방안 제시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느려진 워커를 발견할 경우 새로운 </a:t>
            </a:r>
            <a:r>
              <a:rPr lang="en-US" altLang="ko-KR"/>
              <a:t>Worker</a:t>
            </a:r>
            <a:r>
              <a:rPr lang="ko-KR" altLang="en-US"/>
              <a:t>를 추가한다.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305" y="2974340"/>
            <a:ext cx="6696710" cy="118618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175" indent="-257175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CNN model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Term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</a:t>
            </a:r>
            <a:r>
              <a:rPr lang="en-US" altLang="ko-KR"/>
              <a:t>Convolution layer and activate function</a:t>
            </a:r>
            <a:endParaRPr lang="en-US" altLang="ko-KR" sz="1800">
              <a:latin typeface="함초롬돋움"/>
              <a:ea typeface="함초롬돋움"/>
            </a:endParaRPr>
          </a:p>
          <a:p>
            <a:pPr marL="257175" indent="-257175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800">
                <a:latin typeface="함초롬돋움"/>
                <a:ea typeface="함초롬돋움"/>
              </a:rPr>
              <a:t>	- Pooling layer</a:t>
            </a:r>
            <a:endParaRPr lang="en-US" altLang="ko-KR" sz="1800"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Load Balancing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8" y="1417637"/>
            <a:ext cx="8507351" cy="31048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1)</a:t>
            </a:r>
            <a:r>
              <a:rPr lang="ko-KR" altLang="en-US"/>
              <a:t>문제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분산 처리 딥러닝 프레임워크. 예를 들어, </a:t>
            </a:r>
            <a:r>
              <a:rPr lang="en-US" altLang="ko-KR"/>
              <a:t>TensorFlow</a:t>
            </a:r>
            <a:r>
              <a:rPr lang="ko-KR" altLang="en-US"/>
              <a:t> 같은 프레임워크에서는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각 </a:t>
            </a:r>
            <a:r>
              <a:rPr lang="en-US" altLang="ko-KR"/>
              <a:t>Parameter</a:t>
            </a:r>
            <a:r>
              <a:rPr lang="ko-KR" altLang="en-US"/>
              <a:t>를 분산한다. 그러나 분산되는 </a:t>
            </a:r>
            <a:r>
              <a:rPr lang="en-US" altLang="ko-KR"/>
              <a:t>Parameter</a:t>
            </a:r>
            <a:r>
              <a:rPr lang="ko-KR" altLang="en-US"/>
              <a:t>의 크기는 랜덤하며, 심지어 하나의 </a:t>
            </a:r>
            <a:r>
              <a:rPr lang="en-US" altLang="ko-KR"/>
              <a:t>Parameter</a:t>
            </a:r>
            <a:r>
              <a:rPr lang="ko-KR" altLang="en-US"/>
              <a:t>가 가능한 모든 </a:t>
            </a:r>
            <a:r>
              <a:rPr lang="en-US" altLang="ko-KR"/>
              <a:t>parameter server</a:t>
            </a:r>
            <a:r>
              <a:rPr lang="ko-KR" altLang="en-US"/>
              <a:t>로 할당될 수 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이것은 현재 분산 처리 딥러닝 학습 속도를 낮추는 하나의 큰 요인이 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2)해결 방안 제안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  - Overall parameter size / default parameter servers = average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  - 기본적인 </a:t>
            </a:r>
            <a:r>
              <a:rPr lang="en-US" altLang="ko-KR"/>
              <a:t>parameter server</a:t>
            </a:r>
            <a:r>
              <a:rPr lang="ko-KR" altLang="en-US"/>
              <a:t>에 할당가능 크기는 </a:t>
            </a:r>
            <a:r>
              <a:rPr lang="en-US" altLang="ko-KR"/>
              <a:t>average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 - </a:t>
            </a:r>
            <a:r>
              <a:rPr lang="ko-KR" altLang="en-US"/>
              <a:t>입력된 </a:t>
            </a:r>
            <a:r>
              <a:rPr lang="en-US" altLang="ko-KR"/>
              <a:t>parameter </a:t>
            </a:r>
            <a:r>
              <a:rPr lang="ko-KR" altLang="en-US"/>
              <a:t>크기가 </a:t>
            </a:r>
            <a:r>
              <a:rPr lang="en-US" altLang="ko-KR"/>
              <a:t>average</a:t>
            </a:r>
            <a:r>
              <a:rPr lang="ko-KR" altLang="en-US"/>
              <a:t>보다 높을 경우, </a:t>
            </a:r>
            <a:r>
              <a:rPr lang="en-US" altLang="ko-KR"/>
              <a:t>average</a:t>
            </a:r>
            <a:r>
              <a:rPr lang="ko-KR" altLang="en-US"/>
              <a:t>를 기준하여 분할하고, 각 </a:t>
            </a:r>
            <a:r>
              <a:rPr lang="en-US" altLang="ko-KR"/>
              <a:t>parameter </a:t>
            </a:r>
            <a:r>
              <a:rPr lang="ko-KR" altLang="en-US"/>
              <a:t>크기에 맞춘 </a:t>
            </a:r>
            <a:r>
              <a:rPr lang="en-US" altLang="ko-KR"/>
              <a:t>parameter server</a:t>
            </a:r>
            <a:r>
              <a:rPr lang="ko-KR" altLang="en-US"/>
              <a:t>를 할당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/>
              <a:t>Scheduler on Kubernetes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7" y="1988820"/>
            <a:ext cx="8507351" cy="17335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1) </a:t>
            </a:r>
            <a:r>
              <a:rPr lang="en-US" altLang="ko-KR"/>
              <a:t>Tensorflow</a:t>
            </a:r>
            <a:r>
              <a:rPr lang="ko-KR" altLang="en-US"/>
              <a:t>와 같은 분산 처리 딥러닝 프레임 워크는 일반적으로 </a:t>
            </a:r>
            <a:r>
              <a:rPr lang="en-US" altLang="ko-KR"/>
              <a:t>Docker</a:t>
            </a:r>
            <a:r>
              <a:rPr lang="ko-KR" altLang="en-US"/>
              <a:t>를 활용하여 </a:t>
            </a:r>
            <a:r>
              <a:rPr lang="en-US" altLang="ko-KR"/>
              <a:t>Parameter Server</a:t>
            </a:r>
            <a:r>
              <a:rPr lang="ko-KR" altLang="en-US"/>
              <a:t>를 구현한다.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2) </a:t>
            </a:r>
            <a:r>
              <a:rPr lang="en-US" altLang="ko-KR"/>
              <a:t>Kubernets</a:t>
            </a:r>
            <a:r>
              <a:rPr lang="ko-KR" altLang="en-US"/>
              <a:t>는 </a:t>
            </a:r>
            <a:r>
              <a:rPr lang="en-US" altLang="ko-KR"/>
              <a:t>Docker</a:t>
            </a:r>
            <a:r>
              <a:rPr lang="ko-KR" altLang="en-US"/>
              <a:t>를 효과적으로 </a:t>
            </a:r>
            <a:r>
              <a:rPr lang="en-US" altLang="ko-KR"/>
              <a:t>Scheduling </a:t>
            </a:r>
            <a:r>
              <a:rPr lang="ko-KR" altLang="en-US"/>
              <a:t>할 수 있는 관리 도구로,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master node</a:t>
            </a:r>
            <a:r>
              <a:rPr lang="ko-KR" altLang="en-US"/>
              <a:t>와 </a:t>
            </a:r>
            <a:r>
              <a:rPr lang="en-US" altLang="ko-KR"/>
              <a:t>slave node</a:t>
            </a:r>
            <a:r>
              <a:rPr lang="ko-KR" altLang="en-US"/>
              <a:t>로 구성되어지며, </a:t>
            </a:r>
            <a:r>
              <a:rPr lang="en-US" altLang="ko-KR"/>
              <a:t>load-balance </a:t>
            </a:r>
            <a:r>
              <a:rPr lang="ko-KR" altLang="en-US"/>
              <a:t>및 </a:t>
            </a:r>
            <a:r>
              <a:rPr lang="en-US" altLang="ko-KR"/>
              <a:t>fault-tolerance</a:t>
            </a:r>
            <a:r>
              <a:rPr lang="ko-KR" altLang="en-US"/>
              <a:t> 기능으로 효과적인 작업 분배 및 관리가 용이하다.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참 고 논 문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457197" y="1988820"/>
            <a:ext cx="8507351" cy="9429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/>
              <a:t>1. 이은주 (2017). CNN과 RNN의 기초 및 응용 연구. 방송과 미디어. 22(1).87-95.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2. Optimus: an efficient dynamic resource scheduler for deep learning clusters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3. Rectified Linear Units Improve Restricted Boltzmann Machines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4. https://www.oreilly.com/ideas/distributed-tensorflow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Term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1700"/>
              <a:t>Mini-batch size:</a:t>
            </a:r>
            <a:r>
              <a:rPr lang="ko-KR" altLang="en-US" sz="1700"/>
              <a:t> 전체 데이터셋 중 각 학습 작업에 사용되는 데이터 크기</a:t>
            </a:r>
            <a:endParaRPr lang="ko-KR" altLang="en-US" sz="1700"/>
          </a:p>
          <a:p>
            <a:pPr>
              <a:defRPr lang="ko-KR" altLang="en-US"/>
            </a:pPr>
            <a:r>
              <a:rPr lang="en-US" altLang="ko-KR" sz="1700"/>
              <a:t>Epoch : </a:t>
            </a:r>
            <a:r>
              <a:rPr lang="ko-KR" altLang="en-US" sz="1700"/>
              <a:t>딥러닝 모델을 따라 학습이 1회 완료</a:t>
            </a:r>
            <a:endParaRPr lang="ko-KR" altLang="en-US" sz="1700"/>
          </a:p>
          <a:p>
            <a:pPr>
              <a:defRPr lang="ko-KR" altLang="en-US"/>
            </a:pPr>
            <a:endParaRPr lang="ko-KR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Convolution Neural Network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3</a:t>
            </a:r>
            <a:r>
              <a:rPr lang="ko-KR" altLang="en-US" sz="2400"/>
              <a:t>가지 계층구조 (</a:t>
            </a:r>
            <a:r>
              <a:rPr lang="en-US" altLang="ko-KR" sz="2400"/>
              <a:t>Convolution, Pooling, fully-connect)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2차원 이상의 시각 데이터로부터 정보를 추출</a:t>
            </a:r>
            <a:endParaRPr lang="ko-KR" altLang="en-US" sz="2400"/>
          </a:p>
          <a:p>
            <a:pPr>
              <a:defRPr lang="ko-KR" altLang="en-US"/>
            </a:pPr>
            <a:endParaRPr lang="en-US" altLang="ko-KR" sz="2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7758" y="2814384"/>
            <a:ext cx="5388483" cy="215727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6" name=""/>
          <p:cNvSpPr txBox="1"/>
          <p:nvPr/>
        </p:nvSpPr>
        <p:spPr>
          <a:xfrm>
            <a:off x="746521" y="5157216"/>
            <a:ext cx="7650958" cy="641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general output size of Conv layer = (inputVol - filter + 2 * padding) + 1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general output size of Pool layer = inputVol / 2</a:t>
            </a:r>
            <a:r>
              <a:rPr lang="ko-KR" altLang="en-US"/>
              <a:t> ==</a:t>
            </a:r>
            <a:r>
              <a:rPr lang="en-US" altLang="ko-KR"/>
              <a:t> max pooling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Convolution layer and activate function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Sigmoid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>
            <a:normAutofit fontScale="92500" lnSpcReduction="10000"/>
          </a:bodyPr>
          <a:lstStyle/>
          <a:p>
            <a:pPr>
              <a:defRPr lang="ko-KR" altLang="en-US"/>
            </a:pPr>
            <a:r>
              <a:rPr lang="ko-KR" altLang="en-US" sz="2400"/>
              <a:t>초기 컨볼루션 계층 출력물에서 사물의 범주를 확률적으로 분류하기 위해 사용된 함수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그러나 딥러닝에서 </a:t>
            </a:r>
            <a:r>
              <a:rPr lang="ko-KR" altLang="en-US" sz="2400" b="1">
                <a:solidFill>
                  <a:srgbClr val="0000ff"/>
                </a:solidFill>
              </a:rPr>
              <a:t>적재되는 계층이 많아질 때 마다</a:t>
            </a:r>
            <a:r>
              <a:rPr lang="ko-KR" altLang="en-US" sz="2400"/>
              <a:t> 역전파에 의해 </a:t>
            </a:r>
            <a:r>
              <a:rPr lang="en-US" altLang="ko-KR" sz="2400"/>
              <a:t>Update</a:t>
            </a:r>
            <a:r>
              <a:rPr lang="ko-KR" altLang="en-US" sz="2400"/>
              <a:t>되는 </a:t>
            </a:r>
            <a:r>
              <a:rPr lang="en-US" altLang="ko-KR" sz="2400"/>
              <a:t>gradient</a:t>
            </a:r>
            <a:r>
              <a:rPr lang="ko-KR" altLang="en-US" sz="2400"/>
              <a:t>가 </a:t>
            </a:r>
            <a:r>
              <a:rPr lang="en-US" altLang="ko-KR" sz="2400"/>
              <a:t>vanishing</a:t>
            </a:r>
            <a:r>
              <a:rPr lang="ko-KR" altLang="en-US" sz="2400"/>
              <a:t> 될 수 있다.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1752" y="3236976"/>
            <a:ext cx="3960495" cy="264033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 rot="20024048">
            <a:off x="2123693" y="3717036"/>
            <a:ext cx="4752594" cy="14401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500">
                <a:solidFill>
                  <a:srgbClr val="ff0000"/>
                </a:solidFill>
              </a:rPr>
              <a:t>Confuse</a:t>
            </a:r>
            <a:endParaRPr lang="en-US" altLang="ko-KR" sz="4500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239833" y="6134466"/>
            <a:ext cx="2664333" cy="3596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σ(</a:t>
            </a:r>
            <a:r>
              <a:rPr lang="en-US" altLang="ko-KR"/>
              <a:t>x) = 1 / (1 + e</a:t>
            </a:r>
            <a:r>
              <a:rPr lang="en-US" altLang="ko-KR" baseline="30000"/>
              <a:t>-x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ReLU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47254"/>
          </a:xfrm>
        </p:spPr>
        <p:txBody>
          <a:bodyPr>
            <a:normAutofit fontScale="70000" lnSpcReduction="20000"/>
          </a:bodyPr>
          <a:lstStyle/>
          <a:p>
            <a:pPr>
              <a:defRPr lang="ko-KR" altLang="en-US"/>
            </a:pPr>
            <a:r>
              <a:rPr lang="en-US" altLang="ko-KR" sz="2400"/>
              <a:t>A rectified linear unit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각 컨볼루션 계층에서 출력된 결과물을 기존의</a:t>
            </a:r>
            <a:r>
              <a:rPr lang="en-US" altLang="ko-KR" sz="2400"/>
              <a:t> Softmax</a:t>
            </a:r>
            <a:r>
              <a:rPr lang="ko-KR" altLang="en-US" sz="2400"/>
              <a:t>로 처리하는 것은 비효율적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토론토 대학의 힌튼(</a:t>
            </a:r>
            <a:r>
              <a:rPr lang="en-US" altLang="ko-KR" sz="2400"/>
              <a:t>Hinton)</a:t>
            </a:r>
            <a:r>
              <a:rPr lang="ko-KR" altLang="en-US" sz="2400"/>
              <a:t> 교수가 단순화된 모델 </a:t>
            </a:r>
            <a:r>
              <a:rPr lang="en-US" altLang="ko-KR" sz="2400"/>
              <a:t>ReLU</a:t>
            </a:r>
            <a:r>
              <a:rPr lang="ko-KR" altLang="en-US" sz="2400"/>
              <a:t>를 제안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ReLU</a:t>
            </a:r>
            <a:r>
              <a:rPr lang="ko-KR" altLang="en-US" sz="2400"/>
              <a:t>는 입력의 대해 0보다 작으면 항상 0으로, 0보다 크면 항상 1의 기울기를 가짐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3649" y="2852928"/>
            <a:ext cx="5324475" cy="245745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059811" y="5517261"/>
            <a:ext cx="3168396" cy="3672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f(x) = max(0, x)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1312</ep:Words>
  <ep:PresentationFormat/>
  <ep:Paragraphs>152</ep:Paragraphs>
  <ep:Slides>32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한컴오피스</vt:lpstr>
      <vt:lpstr>Compare CNN and RNN,  and then efficient  resource scheduling</vt:lpstr>
      <vt:lpstr>슬라이드 2</vt:lpstr>
      <vt:lpstr>슬라이드 3</vt:lpstr>
      <vt:lpstr>Term</vt:lpstr>
      <vt:lpstr>CNN</vt:lpstr>
      <vt:lpstr>슬라이드 6</vt:lpstr>
      <vt:lpstr>Sigmoid</vt:lpstr>
      <vt:lpstr>ReLU</vt:lpstr>
      <vt:lpstr>슬라이드 9</vt:lpstr>
      <vt:lpstr>Max pooling</vt:lpstr>
      <vt:lpstr>슬라이드 11</vt:lpstr>
      <vt:lpstr>RNN</vt:lpstr>
      <vt:lpstr>LSTM</vt:lpstr>
      <vt:lpstr>슬라이드 14</vt:lpstr>
      <vt:lpstr>Distributed Neural Network</vt:lpstr>
      <vt:lpstr>Synchronous and asynchronous</vt:lpstr>
      <vt:lpstr>Parameter server</vt:lpstr>
      <vt:lpstr>Worker</vt:lpstr>
      <vt:lpstr>학습 단계별 소모되는 시간</vt:lpstr>
      <vt:lpstr>슬라이드 20</vt:lpstr>
      <vt:lpstr>Introduction Paper</vt:lpstr>
      <vt:lpstr>DRF</vt:lpstr>
      <vt:lpstr>DRF</vt:lpstr>
      <vt:lpstr>Tetris</vt:lpstr>
      <vt:lpstr>DRF &amp; Tetris demerit</vt:lpstr>
      <vt:lpstr>Optimus demo</vt:lpstr>
      <vt:lpstr>System implementation demo</vt:lpstr>
      <vt:lpstr>Data Serving</vt:lpstr>
      <vt:lpstr>Straggler Handling</vt:lpstr>
      <vt:lpstr>Efficient resouce scheduling  for Kubernets Cluster</vt:lpstr>
      <vt:lpstr>Scheduler on Kubernetes</vt:lpstr>
      <vt:lpstr>슬라이드 32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k2i2m2</dc:creator>
  <cp:lastModifiedBy>k2i2m2</cp:lastModifiedBy>
  <dcterms:modified xsi:type="dcterms:W3CDTF">2018-07-04T09:16:51.119</dcterms:modified>
  <cp:revision>70</cp:revision>
  <dc:title>Efficient</dc:title>
</cp:coreProperties>
</file>