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0045"/>
    <p:restoredTop sz="9658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2878"/>
        <p:guide pos="-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en-US" altLang="ko-KR"/>
              <a:t>Compare CNN and RNN,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and then efficient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resource scheduling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Max pooling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2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000"/>
              <a:t>Pooling </a:t>
            </a:r>
            <a:r>
              <a:rPr lang="ko-KR" altLang="en-US" sz="2000"/>
              <a:t>과정은 입력의 크기를 축소하는 과정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흔히 사용되는 </a:t>
            </a:r>
            <a:r>
              <a:rPr lang="en-US" altLang="ko-KR" sz="2000"/>
              <a:t>Pooling</a:t>
            </a:r>
            <a:r>
              <a:rPr lang="ko-KR" altLang="en-US" sz="2000"/>
              <a:t>으로 </a:t>
            </a:r>
            <a:r>
              <a:rPr lang="en-US" altLang="ko-KR" sz="2000"/>
              <a:t>2x2 </a:t>
            </a:r>
            <a:r>
              <a:rPr lang="ko-KR" altLang="en-US" sz="2000"/>
              <a:t>필터를 적용하며, 2배 축소됨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일반적으로 필터 영역 내 가장 큰 값(</a:t>
            </a:r>
            <a:r>
              <a:rPr lang="en-US" altLang="ko-KR" sz="2000"/>
              <a:t>Max)</a:t>
            </a:r>
            <a:r>
              <a:rPr lang="ko-KR" altLang="en-US" sz="2000"/>
              <a:t>으로 가져옴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9587" y="3429000"/>
            <a:ext cx="8124825" cy="230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4" y="2974657"/>
            <a:ext cx="6696838" cy="90963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RNN model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 </a:t>
            </a:r>
            <a:r>
              <a:rPr lang="en-US" altLang="ko-KR"/>
              <a:t>RNN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LSTM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RNN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636231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1800"/>
              <a:t>Recurrent Neural Netork</a:t>
            </a:r>
            <a:endParaRPr lang="en-US" altLang="ko-KR" sz="1800"/>
          </a:p>
          <a:p>
            <a:pPr>
              <a:defRPr lang="ko-KR" altLang="en-US"/>
            </a:pPr>
            <a:r>
              <a:rPr lang="ko-KR" altLang="en-US" sz="1800"/>
              <a:t>입력물의 바로 다음 값을 추측하고 싶을 때 사용</a:t>
            </a:r>
            <a:endParaRPr lang="ko-KR" altLang="en-US" sz="1800"/>
          </a:p>
          <a:p>
            <a:pPr>
              <a:defRPr lang="ko-KR" altLang="en-US"/>
            </a:pPr>
            <a:r>
              <a:rPr lang="en-US" altLang="ko-KR" sz="1800"/>
              <a:t>Recurrent weight</a:t>
            </a:r>
            <a:r>
              <a:rPr lang="ko-KR" altLang="en-US" sz="1800"/>
              <a:t>라는 현재와 이전시점 간 가중치를 사용</a:t>
            </a:r>
            <a:endParaRPr lang="ko-KR" altLang="en-US" sz="1800"/>
          </a:p>
          <a:p>
            <a:pPr>
              <a:defRPr lang="ko-KR" altLang="en-US"/>
            </a:pPr>
            <a:r>
              <a:rPr lang="ko-KR" altLang="en-US" sz="1800"/>
              <a:t>특정 시간에서 다양한 입력의 대한 가중치 </a:t>
            </a:r>
            <a:r>
              <a:rPr lang="en-US" altLang="ko-KR" sz="1800"/>
              <a:t>W,V,U</a:t>
            </a:r>
            <a:r>
              <a:rPr lang="ko-KR" altLang="en-US" sz="1800"/>
              <a:t>를 모든 단계에서 공유</a:t>
            </a:r>
            <a:endParaRPr lang="ko-KR" altLang="en-US" sz="1800"/>
          </a:p>
          <a:p>
            <a:pPr>
              <a:defRPr lang="ko-KR" altLang="en-US"/>
            </a:pPr>
            <a:r>
              <a:rPr lang="ko-KR" altLang="en-US" sz="1800"/>
              <a:t>역전파 학습 모델의 변형인 </a:t>
            </a:r>
            <a:r>
              <a:rPr lang="en-US" altLang="ko-KR" sz="1800"/>
              <a:t>BPTT</a:t>
            </a:r>
            <a:r>
              <a:rPr lang="ko-KR" altLang="en-US" sz="1800"/>
              <a:t>로 학습</a:t>
            </a:r>
            <a:endParaRPr lang="ko-KR" altLang="en-US" sz="1800"/>
          </a:p>
          <a:p>
            <a:pPr>
              <a:defRPr lang="ko-KR" altLang="en-US"/>
            </a:pPr>
            <a:endParaRPr lang="ko-KR" altLang="en-US" sz="18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b="12000"/>
          <a:stretch>
            <a:fillRect/>
          </a:stretch>
        </p:blipFill>
        <p:spPr>
          <a:xfrm>
            <a:off x="899540" y="3236431"/>
            <a:ext cx="6915912" cy="264087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11440" y="6021324"/>
            <a:ext cx="7704963" cy="6347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</a:t>
            </a:r>
            <a:r>
              <a:rPr lang="en-US" altLang="ko-KR" baseline="-24000"/>
              <a:t>t</a:t>
            </a:r>
            <a:r>
              <a:rPr lang="en-US" altLang="ko-KR"/>
              <a:t> = f(U</a:t>
            </a:r>
            <a:r>
              <a:rPr lang="en-US" altLang="ko-KR" baseline="-24000"/>
              <a:t>xt</a:t>
            </a:r>
            <a:r>
              <a:rPr lang="en-US" altLang="ko-KR"/>
              <a:t> + WS</a:t>
            </a:r>
            <a:r>
              <a:rPr lang="en-US" altLang="ko-KR" baseline="-24000"/>
              <a:t>t-1</a:t>
            </a:r>
            <a:r>
              <a:rPr lang="en-US" altLang="ko-KR"/>
              <a:t>)</a:t>
            </a:r>
            <a:r>
              <a:rPr lang="ko-KR" altLang="en-US"/>
              <a:t> :</a:t>
            </a:r>
            <a:r>
              <a:rPr lang="en-US" altLang="ko-KR"/>
              <a:t> than or RNN</a:t>
            </a:r>
            <a:r>
              <a:rPr lang="ko-KR" altLang="en-US"/>
              <a:t> 모델을 사용</a:t>
            </a:r>
            <a:r>
              <a:rPr lang="en-US" altLang="ko-KR"/>
              <a:t>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O</a:t>
            </a:r>
            <a:r>
              <a:rPr lang="en-US" altLang="ko-KR" baseline="-24000"/>
              <a:t>t</a:t>
            </a:r>
            <a:r>
              <a:rPr lang="en-US" altLang="ko-KR"/>
              <a:t> = softmax(VS</a:t>
            </a:r>
            <a:r>
              <a:rPr lang="en-US" altLang="ko-KR" baseline="-24000"/>
              <a:t>t</a:t>
            </a:r>
            <a:r>
              <a:rPr lang="en-US" altLang="ko-KR"/>
              <a:t>)</a:t>
            </a:r>
            <a:r>
              <a:rPr lang="ko-KR" altLang="en-US"/>
              <a:t> :</a:t>
            </a:r>
            <a:r>
              <a:rPr lang="en-US" altLang="ko-KR"/>
              <a:t> O</a:t>
            </a:r>
            <a:r>
              <a:rPr lang="ko-KR" altLang="en-US"/>
              <a:t>는 </a:t>
            </a:r>
            <a:r>
              <a:rPr lang="en-US" altLang="ko-KR"/>
              <a:t>timestamp</a:t>
            </a:r>
            <a:r>
              <a:rPr lang="ko-KR" altLang="en-US"/>
              <a:t> 값 </a:t>
            </a:r>
            <a:r>
              <a:rPr lang="en-US" altLang="ko-KR"/>
              <a:t>t</a:t>
            </a:r>
            <a:r>
              <a:rPr lang="ko-KR" altLang="en-US"/>
              <a:t>의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LSTM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9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400"/>
              <a:t>Long short term memory</a:t>
            </a:r>
            <a:endParaRPr lang="en-US" altLang="ko-KR" sz="2400"/>
          </a:p>
          <a:p>
            <a:pPr>
              <a:defRPr lang="ko-KR" altLang="en-US"/>
            </a:pPr>
            <a:r>
              <a:rPr lang="en-US" altLang="ko-KR" sz="2400"/>
              <a:t>RNN</a:t>
            </a:r>
            <a:r>
              <a:rPr lang="ko-KR" altLang="en-US" sz="2400"/>
              <a:t>의 각 출력값들은 이전 시간에 매우 의존적</a:t>
            </a:r>
            <a:endParaRPr lang="ko-KR" altLang="en-US" sz="2400"/>
          </a:p>
          <a:p>
            <a:pPr>
              <a:defRPr lang="ko-KR" altLang="en-US"/>
            </a:pPr>
            <a:r>
              <a:rPr lang="en-US" altLang="ko-KR" sz="2400"/>
              <a:t>RNN</a:t>
            </a:r>
            <a:r>
              <a:rPr lang="ko-KR" altLang="en-US" sz="2400"/>
              <a:t>의 이런 점은 결국 </a:t>
            </a:r>
            <a:r>
              <a:rPr lang="en-US" altLang="ko-KR" sz="2400"/>
              <a:t>Vanishing</a:t>
            </a:r>
            <a:r>
              <a:rPr lang="ko-KR" altLang="en-US" sz="2400"/>
              <a:t> 또는 </a:t>
            </a:r>
            <a:r>
              <a:rPr lang="en-US" altLang="ko-KR" sz="2400"/>
              <a:t>Exploding</a:t>
            </a:r>
            <a:r>
              <a:rPr lang="ko-KR" altLang="en-US" sz="2400"/>
              <a:t> 발생</a:t>
            </a:r>
            <a:endParaRPr lang="ko-KR" altLang="en-US" sz="2400"/>
          </a:p>
          <a:p>
            <a:pPr>
              <a:defRPr lang="ko-KR" altLang="en-US"/>
            </a:pPr>
            <a:r>
              <a:rPr lang="en-US" altLang="ko-KR" sz="2400"/>
              <a:t>LSTM </a:t>
            </a:r>
            <a:r>
              <a:rPr lang="ko-KR" altLang="en-US" sz="2400"/>
              <a:t>구조는 </a:t>
            </a:r>
            <a:r>
              <a:rPr lang="en-US" altLang="ko-KR" sz="2400"/>
              <a:t>RNN</a:t>
            </a:r>
            <a:r>
              <a:rPr lang="ko-KR" altLang="en-US" sz="2400"/>
              <a:t>과 유사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각 노드를 메모리 셀로 대체</a:t>
            </a:r>
            <a:endParaRPr lang="ko-KR" altLang="en-US" sz="24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4149090"/>
            <a:ext cx="3971544" cy="237487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763649" y="2563177"/>
            <a:ext cx="5616702" cy="200691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Distributed Deep Learning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 </a:t>
            </a:r>
            <a:r>
              <a:rPr lang="en-US" altLang="ko-KR"/>
              <a:t>Term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Parallelism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Distributed Tensorflow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</a:t>
            </a:r>
            <a:r>
              <a:rPr lang="en-US" altLang="ko-KR"/>
              <a:t> Synchronous and asynchronous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 </a:t>
            </a:r>
            <a:r>
              <a:rPr lang="en-US" altLang="ko-KR"/>
              <a:t>Parameter server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 학습 단계별 소모되는 시간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Distributed Neural Network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sz="2600"/>
              <a:t>Model parallelism : </a:t>
            </a:r>
            <a:r>
              <a:rPr lang="ko-KR" altLang="en-US" sz="2600"/>
              <a:t>뉴럴네트워크 모델을 사용함에 있어, 일부 분야에서는 모델의 크기가 매우 크고, </a:t>
            </a:r>
            <a:r>
              <a:rPr lang="en-US" altLang="ko-KR" sz="2600"/>
              <a:t>GPU</a:t>
            </a:r>
            <a:r>
              <a:rPr lang="ko-KR" altLang="en-US" sz="2600"/>
              <a:t> 메모리로는 이를 모두 적재할 수 없다.</a:t>
            </a:r>
            <a:r>
              <a:rPr lang="en-US" altLang="ko-KR" sz="2600"/>
              <a:t> </a:t>
            </a:r>
            <a:r>
              <a:rPr lang="ko-KR" altLang="en-US" sz="2600"/>
              <a:t>따라서 </a:t>
            </a:r>
            <a:r>
              <a:rPr lang="ko-KR" altLang="en-US" sz="2600">
                <a:solidFill>
                  <a:srgbClr val="008000"/>
                </a:solidFill>
              </a:rPr>
              <a:t>하나의 모델을 다수의 장치에 나누어 저장한다.</a:t>
            </a:r>
            <a:endParaRPr lang="ko-KR" altLang="en-US" sz="2600"/>
          </a:p>
          <a:p>
            <a:pPr>
              <a:defRPr lang="ko-KR" altLang="en-US"/>
            </a:pPr>
            <a:endParaRPr lang="ko-KR" altLang="en-US" sz="2600"/>
          </a:p>
          <a:p>
            <a:pPr>
              <a:defRPr lang="ko-KR" altLang="en-US"/>
            </a:pPr>
            <a:endParaRPr lang="ko-KR" altLang="en-US" sz="2600"/>
          </a:p>
          <a:p>
            <a:pPr>
              <a:defRPr lang="ko-KR" altLang="en-US"/>
            </a:pPr>
            <a:r>
              <a:rPr lang="en-US" altLang="ko-KR" sz="2600"/>
              <a:t>Data parallelism : </a:t>
            </a:r>
            <a:r>
              <a:rPr lang="ko-KR" altLang="en-US" sz="2600"/>
              <a:t>적당한 크기를 가지는 딥러닝 모델을 각 </a:t>
            </a:r>
            <a:r>
              <a:rPr lang="en-US" altLang="ko-KR" sz="2600"/>
              <a:t>GPU</a:t>
            </a:r>
            <a:r>
              <a:rPr lang="ko-KR" altLang="en-US" sz="2600"/>
              <a:t>마다 저장하고, </a:t>
            </a:r>
            <a:r>
              <a:rPr lang="ko-KR" altLang="en-US" sz="2600">
                <a:solidFill>
                  <a:srgbClr val="008000"/>
                </a:solidFill>
              </a:rPr>
              <a:t>대량의 학습 데이터를 서로 다르게 분산하여 저장한다.</a:t>
            </a:r>
            <a:endParaRPr lang="ko-KR" altLang="en-US" sz="260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marL="257040" indent="-257040" algn="l">
              <a:buFont typeface="Arial"/>
              <a:buNone/>
              <a:defRPr lang="ko-KR" altLang="en-US"/>
            </a:pPr>
            <a:r>
              <a:rPr lang="en-US" altLang="ko-KR"/>
              <a:t>Synchronous and asynchronous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4"/>
          </a:xfrm>
        </p:spPr>
        <p:txBody>
          <a:bodyPr>
            <a:normAutofit fontScale="92500" lnSpcReduction="20000"/>
          </a:bodyPr>
          <a:lstStyle/>
          <a:p>
            <a:pPr>
              <a:defRPr lang="ko-KR" altLang="en-US"/>
            </a:pPr>
            <a:r>
              <a:rPr lang="ko-KR" altLang="en-US" sz="2200"/>
              <a:t>비동기 학습 : 모델을 업데이트 할 때, 다른 장치를 기다릴 필요가 없다.</a:t>
            </a:r>
            <a:endParaRPr lang="ko-KR" altLang="en-US" sz="2200"/>
          </a:p>
          <a:p>
            <a:pPr>
              <a:defRPr lang="ko-KR" altLang="en-US"/>
            </a:pP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동기 학습 : 모델을 업데이트 할 때, 다른 장치들이 모두 업데이트를 수행해야만 다음 작업을 진행</a:t>
            </a:r>
            <a:endParaRPr lang="ko-KR" altLang="en-US" sz="22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2046" y="3429000"/>
            <a:ext cx="6879907" cy="3075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257040" indent="-257040" algn="l">
              <a:buFont typeface="Arial"/>
              <a:buNone/>
              <a:defRPr lang="ko-KR" altLang="en-US"/>
            </a:pPr>
            <a:r>
              <a:rPr lang="en-US" altLang="ko-KR"/>
              <a:t>Parameter server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2200"/>
              <a:t>In each training iteration, each worker reads its own split from the mini-batch, computing its own gradients, and sending those gradients to one or more parameter servers.</a:t>
            </a:r>
            <a:endParaRPr lang="ko-KR" altLang="en-US" sz="2200"/>
          </a:p>
          <a:p>
            <a:pPr>
              <a:defRPr lang="ko-KR" altLang="en-US"/>
            </a:pPr>
            <a:endParaRPr lang="ko-KR" altLang="en-US" sz="22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0301" y="3334348"/>
            <a:ext cx="4323397" cy="2975011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419856" y="3334348"/>
            <a:ext cx="2376297" cy="886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257040" indent="-257040" algn="l">
              <a:buFont typeface="Arial"/>
              <a:buNone/>
              <a:defRPr lang="ko-KR" altLang="en-US"/>
            </a:pPr>
            <a:r>
              <a:rPr lang="en-US" altLang="ko-KR"/>
              <a:t>Worker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01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200"/>
              <a:t>Device = Workers</a:t>
            </a:r>
            <a:endParaRPr lang="en-US" altLang="ko-KR" sz="2200"/>
          </a:p>
          <a:p>
            <a:pPr>
              <a:defRPr lang="ko-KR" altLang="en-US"/>
            </a:pPr>
            <a:r>
              <a:rPr lang="en-US" altLang="ko-KR" sz="2200"/>
              <a:t>Because of, tensorflow document called device is 'worker' </a:t>
            </a:r>
            <a:endParaRPr lang="en-US" altLang="ko-KR" sz="2200"/>
          </a:p>
          <a:p>
            <a:pPr>
              <a:defRPr lang="ko-KR" altLang="en-US"/>
            </a:pPr>
            <a:endParaRPr lang="ko-KR" altLang="en-US" sz="22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0301" y="3334348"/>
            <a:ext cx="4323397" cy="2975011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2267712" y="4725162"/>
            <a:ext cx="3888486" cy="1008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257040" indent="-257040" algn="l">
              <a:buFont typeface="Arial"/>
              <a:buNone/>
              <a:defRPr lang="ko-KR" altLang="en-US"/>
            </a:pPr>
            <a:r>
              <a:rPr lang="ko-KR" altLang="en-US"/>
              <a:t>학습 단계별 소모되는 시간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ko-KR" altLang="en-US" sz="2400"/>
              <a:t>각 워커들의 </a:t>
            </a:r>
            <a:r>
              <a:rPr lang="en-US" altLang="ko-KR" sz="2400"/>
              <a:t>Data Transfer Time</a:t>
            </a:r>
            <a:br>
              <a:rPr lang="en-US" altLang="ko-KR" sz="2400"/>
            </a:br>
            <a:br>
              <a:rPr lang="en-US" altLang="ko-KR" sz="2400"/>
            </a:br>
            <a:r>
              <a:rPr lang="en-US" altLang="ko-KR" sz="1500"/>
              <a:t>2 * Sw'</a:t>
            </a:r>
            <a:r>
              <a:rPr lang="en-US" altLang="ko-KR" sz="1500" baseline="-24000">
                <a:solidFill>
                  <a:schemeClr val="tx1"/>
                </a:solidFill>
              </a:rPr>
              <a:t>p </a:t>
            </a:r>
            <a:r>
              <a:rPr xmlns:mc="http://schemas.openxmlformats.org/markup-compatibility/2006" xmlns:hp="http://schemas.haansoft.com/office/presentation/8.0" lang="en-US" altLang="ko-KR" sz="1500" b="0" i="0" u="none" kern="120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pB</a:t>
            </a:r>
            <a:endParaRPr xmlns:mc="http://schemas.openxmlformats.org/markup-compatibility/2006" xmlns:hp="http://schemas.haansoft.com/office/presentation/8.0" lang="en-US" altLang="ko-KR" sz="1500" b="0" i="0" u="none" kern="120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 lang="ko-KR" altLang="en-US"/>
            </a:pPr>
            <a:endParaRPr lang="en-US" altLang="ko-KR" sz="2400"/>
          </a:p>
          <a:p>
            <a:pPr>
              <a:defRPr lang="ko-KR" altLang="en-US"/>
            </a:pPr>
            <a:r>
              <a:rPr lang="en-US" altLang="ko-KR" sz="2400"/>
              <a:t>Parameter </a:t>
            </a:r>
            <a:r>
              <a:rPr lang="ko-KR" altLang="en-US" sz="2400"/>
              <a:t>서버에서 </a:t>
            </a:r>
            <a:r>
              <a:rPr lang="en-US" altLang="ko-KR" sz="2400"/>
              <a:t>Parameter </a:t>
            </a:r>
            <a:r>
              <a:rPr lang="ko-KR" altLang="en-US" sz="2400"/>
              <a:t>업데이트에 소모되는 시간</a:t>
            </a:r>
            <a:br>
              <a:rPr lang="en-US" altLang="ko-KR" sz="1500"/>
            </a:br>
            <a:br>
              <a:rPr lang="en-US" altLang="ko-KR" sz="1500"/>
            </a:br>
            <a:r>
              <a:rPr lang="en-US" altLang="ko-KR" sz="1500"/>
              <a:t>T</a:t>
            </a:r>
            <a:r>
              <a:rPr lang="en-US" altLang="ko-KR" sz="1500" baseline="-24000">
                <a:solidFill>
                  <a:schemeClr val="tx1"/>
                </a:solidFill>
              </a:rPr>
              <a:t>update</a:t>
            </a:r>
            <a:r>
              <a:rPr lang="en-US" altLang="ko-KR" sz="1500"/>
              <a:t> * w'</a:t>
            </a:r>
            <a:r>
              <a:rPr lang="en-US" altLang="ko-KR" sz="1500" baseline="-24000">
                <a:solidFill>
                  <a:schemeClr val="tx1"/>
                </a:solidFill>
              </a:rPr>
              <a:t>p</a:t>
            </a:r>
            <a:r>
              <a:rPr lang="en-US" altLang="ko-KR" sz="1500"/>
              <a:t> / p</a:t>
            </a:r>
            <a:endParaRPr lang="en-US" altLang="ko-KR" sz="1500"/>
          </a:p>
          <a:p>
            <a:pPr>
              <a:defRPr lang="ko-KR" altLang="en-US"/>
            </a:pPr>
            <a:endParaRPr lang="en-US" altLang="ko-KR" sz="2400"/>
          </a:p>
          <a:p>
            <a:pPr>
              <a:defRPr lang="ko-KR" altLang="en-US"/>
            </a:pPr>
            <a:r>
              <a:rPr lang="ko-KR" altLang="en-US" sz="2400"/>
              <a:t>분산 처리 딥러닝 학습 소요 시간</a:t>
            </a:r>
            <a:br>
              <a:rPr lang="en-US" altLang="ko-KR" sz="2400"/>
            </a:br>
            <a:br>
              <a:rPr lang="en-US" altLang="ko-KR" sz="1500"/>
            </a:br>
            <a:r>
              <a:rPr lang="en-US" altLang="ko-KR" sz="1500"/>
              <a:t>max[ m*Tf + Tb + (2 * Sw'</a:t>
            </a:r>
            <a:r>
              <a:rPr lang="en-US" altLang="ko-KR" sz="1500" baseline="-24000">
                <a:solidFill>
                  <a:schemeClr val="tx1"/>
                </a:solidFill>
              </a:rPr>
              <a:t>p </a:t>
            </a:r>
            <a:r>
              <a:rPr xmlns:mc="http://schemas.openxmlformats.org/markup-compatibility/2006" xmlns:hp="http://schemas.haansoft.com/office/presentation/8.0" lang="en-US" altLang="ko-KR" sz="1500" b="0" i="0" u="none" kern="120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pB</a:t>
            </a:r>
            <a:r>
              <a:rPr lang="en-US" altLang="ko-KR" sz="1500"/>
              <a:t>) + (T</a:t>
            </a:r>
            <a:r>
              <a:rPr lang="en-US" altLang="ko-KR" sz="1500" baseline="-24000">
                <a:solidFill>
                  <a:schemeClr val="tx1"/>
                </a:solidFill>
              </a:rPr>
              <a:t>update</a:t>
            </a:r>
            <a:r>
              <a:rPr lang="en-US" altLang="ko-KR" sz="1500"/>
              <a:t> * w'</a:t>
            </a:r>
            <a:r>
              <a:rPr lang="en-US" altLang="ko-KR" sz="1500" baseline="-24000">
                <a:solidFill>
                  <a:schemeClr val="tx1"/>
                </a:solidFill>
              </a:rPr>
              <a:t>p</a:t>
            </a:r>
            <a:r>
              <a:rPr lang="en-US" altLang="ko-KR" sz="1500"/>
              <a:t> / p) + (</a:t>
            </a:r>
            <a:r>
              <a:rPr lang="ko-KR" altLang="en-US" sz="1500"/>
              <a:t>δ*</a:t>
            </a:r>
            <a:r>
              <a:rPr lang="en-US" altLang="ko-KR" sz="1500"/>
              <a:t>w) + (</a:t>
            </a:r>
            <a:r>
              <a:rPr lang="ko-KR" altLang="en-US" sz="1500"/>
              <a:t>δ</a:t>
            </a:r>
            <a:r>
              <a:rPr lang="en-US" altLang="ko-KR" sz="1500"/>
              <a:t>'*P) ]</a:t>
            </a:r>
            <a:endParaRPr lang="en-US" altLang="ko-KR" sz="1500"/>
          </a:p>
        </p:txBody>
      </p:sp>
      <p:sp>
        <p:nvSpPr>
          <p:cNvPr id="9" name=""/>
          <p:cNvSpPr/>
          <p:nvPr/>
        </p:nvSpPr>
        <p:spPr>
          <a:xfrm>
            <a:off x="457200" y="1700784"/>
            <a:ext cx="8229600" cy="36724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1) </a:t>
            </a:r>
            <a:r>
              <a:rPr lang="en-US" altLang="ko-KR"/>
              <a:t>Worker</a:t>
            </a:r>
            <a:r>
              <a:rPr lang="ko-KR" altLang="en-US"/>
              <a:t>가 처리 속도와 관련되고,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2) </a:t>
            </a:r>
            <a:r>
              <a:rPr lang="en-US" altLang="ko-KR"/>
              <a:t>Parameter</a:t>
            </a:r>
            <a:r>
              <a:rPr lang="ko-KR" altLang="en-US"/>
              <a:t>가 </a:t>
            </a:r>
            <a:r>
              <a:rPr lang="en-US" altLang="ko-KR"/>
              <a:t>Load-Balancing </a:t>
            </a:r>
            <a:r>
              <a:rPr lang="ko-KR" altLang="en-US"/>
              <a:t>역할을 수행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따라서 </a:t>
            </a:r>
            <a:r>
              <a:rPr lang="en-US" altLang="ko-KR"/>
              <a:t>Worker</a:t>
            </a:r>
            <a:r>
              <a:rPr lang="ko-KR" altLang="en-US"/>
              <a:t>와 </a:t>
            </a:r>
            <a:r>
              <a:rPr lang="en-US" altLang="ko-KR"/>
              <a:t>Parameter</a:t>
            </a:r>
            <a:r>
              <a:rPr lang="ko-KR" altLang="en-US"/>
              <a:t>를 개선하면, 학습의 시간을 최소화 시킬 수 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1" y="2974657"/>
            <a:ext cx="6696837" cy="146208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CNN</a:t>
            </a:r>
            <a:r>
              <a:rPr lang="ko-KR" altLang="en-US"/>
              <a:t> </a:t>
            </a:r>
            <a:r>
              <a:rPr lang="en-US" altLang="ko-KR"/>
              <a:t>model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RNN model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Compare CNN and RNN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Distributed Deep Learning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Traning Speed Up demo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305" y="2562860"/>
            <a:ext cx="6336665" cy="22834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7175" indent="-257175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800">
                <a:latin typeface="함초롬돋움"/>
                <a:ea typeface="함초롬돋움"/>
              </a:rPr>
              <a:t>Training Speed Up demo</a:t>
            </a:r>
            <a:endParaRPr lang="en-US" altLang="ko-KR" sz="1800">
              <a:latin typeface="함초롬돋움"/>
              <a:ea typeface="함초롬돋움"/>
            </a:endParaRPr>
          </a:p>
          <a:p>
            <a:pPr marL="257175" indent="-257175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800">
                <a:latin typeface="함초롬돋움"/>
                <a:ea typeface="함초롬돋움"/>
              </a:rPr>
              <a:t>	- Introduction paper</a:t>
            </a:r>
            <a:endParaRPr lang="en-US" altLang="ko-KR" sz="1800">
              <a:latin typeface="함초롬돋움"/>
              <a:ea typeface="함초롬돋움"/>
            </a:endParaRPr>
          </a:p>
          <a:p>
            <a:pPr marL="257175" indent="-257175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>
                <a:latin typeface="함초롬돋움"/>
                <a:ea typeface="함초롬돋움"/>
              </a:rPr>
              <a:t>	- </a:t>
            </a:r>
            <a:r>
              <a:rPr lang="en-US" altLang="ko-KR" sz="1800">
                <a:latin typeface="함초롬돋움"/>
                <a:ea typeface="함초롬돋움"/>
              </a:rPr>
              <a:t>DRF</a:t>
            </a:r>
            <a:endParaRPr lang="en-US" altLang="ko-KR" sz="1800">
              <a:latin typeface="함초롬돋움"/>
              <a:ea typeface="함초롬돋움"/>
            </a:endParaRPr>
          </a:p>
          <a:p>
            <a:pPr marL="257175" indent="-257175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800">
                <a:latin typeface="함초롬돋움"/>
                <a:ea typeface="함초롬돋움"/>
              </a:rPr>
              <a:t>	- Tetris</a:t>
            </a:r>
            <a:endParaRPr lang="en-US" altLang="ko-KR" sz="1800">
              <a:latin typeface="함초롬돋움"/>
              <a:ea typeface="함초롬돋움"/>
            </a:endParaRPr>
          </a:p>
          <a:p>
            <a:pPr marL="257175" indent="-257175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>
                <a:latin typeface="함초롬돋움"/>
                <a:ea typeface="함초롬돋움"/>
              </a:rPr>
              <a:t>	- </a:t>
            </a:r>
            <a:r>
              <a:rPr lang="en-US" altLang="ko-KR" sz="1800">
                <a:latin typeface="함초롬돋움"/>
                <a:ea typeface="함초롬돋움"/>
              </a:rPr>
              <a:t>Optimus</a:t>
            </a:r>
            <a:endParaRPr lang="en-US" altLang="ko-KR" sz="1800">
              <a:latin typeface="함초롬돋움"/>
              <a:ea typeface="함초롬돋움"/>
            </a:endParaRPr>
          </a:p>
          <a:p>
            <a:pPr marL="257175" indent="-257175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800">
                <a:latin typeface="함초롬돋움"/>
                <a:ea typeface="함초롬돋움"/>
              </a:rPr>
              <a:t>	- Scheduling demo</a:t>
            </a:r>
            <a:endParaRPr lang="en-US" altLang="ko-KR" sz="1800">
              <a:latin typeface="함초롬돋움"/>
              <a:ea typeface="함초롬돋움"/>
            </a:endParaRPr>
          </a:p>
          <a:p>
            <a:pPr marL="257175" indent="-257175" algn="l" defTabSz="84463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>
                <a:latin typeface="함초롬돋움"/>
                <a:ea typeface="함초롬돋움"/>
              </a:rPr>
              <a:t>	</a:t>
            </a:r>
            <a:r>
              <a:rPr lang="en-US" altLang="ko-KR">
                <a:latin typeface="함초롬돋움"/>
                <a:ea typeface="함초롬돋움"/>
              </a:rPr>
              <a:t>- Allocation resources dynamically</a:t>
            </a:r>
            <a:endParaRPr lang="ko-KR" altLang="en-US" sz="1800">
              <a:latin typeface="함초롬돋움"/>
              <a:ea typeface="함초롬돋움"/>
            </a:endParaRPr>
          </a:p>
          <a:p>
            <a:pPr marL="257175" indent="-257175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800" strike="sngStrike">
                <a:latin typeface="함초롬돋움"/>
                <a:ea typeface="함초롬돋움"/>
              </a:rPr>
              <a:t>	- Efficient resouce scheduling for Kubernets Cluster</a:t>
            </a:r>
            <a:endParaRPr lang="en-US" altLang="ko-KR" sz="1800" strike="sngStrike"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Introduction Paper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효과적인 자원 관리를 통한 학습 속도 및 안정성 개선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Optimus:An EfficientDynamic Resource Scheduler for Deep Learning Clusters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홍콩 대학, 컴퓨터 사이언스 대학원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DRF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Dominant Resource Fairness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미리 각 </a:t>
            </a:r>
            <a:r>
              <a:rPr lang="en-US" altLang="ko-KR"/>
              <a:t>task</a:t>
            </a:r>
            <a:r>
              <a:rPr lang="ko-KR" altLang="en-US"/>
              <a:t>마다 필요한 자원을 추정하고 할당</a:t>
            </a:r>
            <a:endParaRPr lang="ko-KR" altLang="en-US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DRF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595" y="1621806"/>
            <a:ext cx="6480810" cy="4471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Tetris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초기 진행된 일부 작업들의 자원 할당량을 조사하여, 작업에 할당할 동일한 자원량을 추측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그러나 매 작업마다 할당할 동일한 자원량이 고정되어 있다.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Optimus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/>
          <p:cNvSpPr>
            <a:spLocks noGrp="1" noChangeArrowheads="1"/>
          </p:cNvSpPr>
          <p:nvPr>
            <p:ph type="title" idx="0"/>
          </p:nvPr>
        </p:nvSpPr>
        <p:spPr>
          <a:xfrm>
            <a:off x="452120" y="26987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257175" indent="-257175" algn="l" defTabSz="90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4400">
                <a:latin typeface="함초롬돋움"/>
                <a:ea typeface="함초롬돋움"/>
              </a:rPr>
              <a:t>Allocation resources dynamically</a:t>
            </a:r>
            <a:endParaRPr lang="ko-KR" altLang="en-US" sz="4400">
              <a:latin typeface="함초롬돋움"/>
              <a:ea typeface="함초롬돋움"/>
            </a:endParaRPr>
          </a:p>
        </p:txBody>
      </p:sp>
      <p:sp>
        <p:nvSpPr>
          <p:cNvPr id="4" name="Text Box 4"/>
          <p:cNvSpPr txBox="1">
            <a:spLocks noGrp="1" noChangeArrowheads="1"/>
          </p:cNvSpPr>
          <p:nvPr/>
        </p:nvSpPr>
        <p:spPr>
          <a:xfrm>
            <a:off x="457200" y="1978025"/>
            <a:ext cx="8507730" cy="315404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00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800">
                <a:latin typeface="함초롬돋움"/>
                <a:ea typeface="함초롬돋움"/>
              </a:rPr>
              <a:t>1) 기존 동기/비동기 수식으로부터 작업을 대기 중인 파라메터들을 포함한 전체 작업 시간은 </a:t>
            </a:r>
            <a:r>
              <a:rPr lang="en-US" altLang="ko-KR" sz="2100" b="1">
                <a:latin typeface="함초롬돋움"/>
                <a:ea typeface="함초롬돋움"/>
              </a:rPr>
              <a:t>Q/f(p,w)</a:t>
            </a:r>
            <a:r>
              <a:rPr lang="en-US" altLang="ko-KR" sz="1800">
                <a:latin typeface="함초롬돋움"/>
                <a:ea typeface="함초롬돋움"/>
              </a:rPr>
              <a:t> 가 된다. 따라서, 작업 시간이 느릴 수록, 전체 epoch/step의 완료 시간에 영향을 줄 수 밖에 없다.</a:t>
            </a:r>
            <a:endParaRPr lang="en-US" altLang="ko-KR" sz="1800">
              <a:latin typeface="함초롬돋움"/>
              <a:ea typeface="함초롬돋움"/>
            </a:endParaRPr>
          </a:p>
          <a:p>
            <a:pPr marL="0" indent="0" algn="l" defTabSz="900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800">
              <a:latin typeface="함초롬돋움"/>
              <a:ea typeface="함초롬돋움"/>
            </a:endParaRPr>
          </a:p>
          <a:p>
            <a:pPr marL="0" indent="0" algn="l" defTabSz="900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800">
                <a:latin typeface="함초롬돋움"/>
                <a:ea typeface="함초롬돋움"/>
              </a:rPr>
              <a:t>2) 효과적으로 분산 처리 딥러닝 프레임워크를 사용하려면, 당연히 자원을 효율적으로 사용할 수 있도록 분배해야한다.</a:t>
            </a:r>
            <a:endParaRPr lang="en-US" altLang="ko-KR" sz="1800">
              <a:latin typeface="함초롬돋움"/>
              <a:ea typeface="함초롬돋움"/>
            </a:endParaRPr>
          </a:p>
          <a:p>
            <a:pPr marL="0" indent="0" algn="l" defTabSz="900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800">
                <a:latin typeface="함초롬돋움"/>
                <a:ea typeface="함초롬돋움"/>
              </a:rPr>
              <a:t>일반적으로 서로 다른 타입으로 구현된 서버 리소스들(CPU, GPU, Memory, Storage)을 계산하고, 딥러닝 작업을 수행한 Device의 자원 내에서 효율적으로 작업이 배치될 수 있도록 해야하며, 다음과 같은 수식을 제안하고 있다.</a:t>
            </a:r>
            <a:endParaRPr lang="en-US" altLang="ko-KR" sz="1800">
              <a:latin typeface="함초롬돋움"/>
              <a:ea typeface="함초롬돋움"/>
            </a:endParaRPr>
          </a:p>
          <a:p>
            <a:pPr marL="0" indent="0" algn="l" defTabSz="900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800">
              <a:latin typeface="함초롬돋움"/>
              <a:ea typeface="함초롬돋움"/>
            </a:endParaRPr>
          </a:p>
          <a:p>
            <a:pPr marL="0" indent="0" algn="l" defTabSz="900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800">
              <a:latin typeface="함초롬돋움"/>
              <a:ea typeface="함초롬돋움"/>
            </a:endParaRPr>
          </a:p>
        </p:txBody>
      </p:sp>
      <p:sp>
        <p:nvSpPr>
          <p:cNvPr id="5" name="Text Box 1"/>
          <p:cNvSpPr txBox="1">
            <a:spLocks noGrp="1" noChangeArrowheads="1"/>
          </p:cNvSpPr>
          <p:nvPr/>
        </p:nvSpPr>
        <p:spPr>
          <a:xfrm>
            <a:off x="1953895" y="4984750"/>
            <a:ext cx="4860290" cy="321945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/>
          <a:lstStyle/>
          <a:p>
            <a:pPr marL="0" indent="0" algn="l" defTabSz="50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2100" b="1">
                <a:solidFill>
                  <a:schemeClr val="tx1"/>
                </a:solidFill>
                <a:latin typeface="NanumGothic"/>
                <a:ea typeface="NanumGothic"/>
              </a:rPr>
              <a:t>Sigma(wj·Oj+pj·Nj) ≤ C</a:t>
            </a:r>
            <a:endParaRPr lang="ko-KR" altLang="en-US" sz="2100" b="1">
              <a:solidFill>
                <a:schemeClr val="tx1"/>
              </a:solidFill>
              <a:latin typeface="NanumGothic"/>
              <a:ea typeface="Nanum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Scheduling Demo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Straggler Handling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느려지거나 또는 느린 </a:t>
            </a:r>
            <a:r>
              <a:rPr lang="en-US" altLang="ko-KR"/>
              <a:t>Worker</a:t>
            </a:r>
            <a:r>
              <a:rPr lang="ko-KR" altLang="en-US"/>
              <a:t>의 관리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Load Balancing</a:t>
            </a:r>
            <a:br>
              <a:rPr lang="ko-KR" altLang="en-US"/>
            </a:br>
            <a:r>
              <a:rPr lang="ko-KR" altLang="en-US"/>
              <a:t>- </a:t>
            </a:r>
            <a:r>
              <a:rPr lang="en-US" altLang="ko-KR"/>
              <a:t>Parameter Server</a:t>
            </a:r>
            <a:r>
              <a:rPr lang="ko-KR" altLang="en-US"/>
              <a:t>를 이용한 로드밸런싱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Straggler Handling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57198" y="1417638"/>
            <a:ext cx="8003288" cy="25523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1) 문제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Worker</a:t>
            </a:r>
            <a:r>
              <a:rPr lang="ko-KR" altLang="en-US"/>
              <a:t>의 성능이 뒤처질 경우 동기나 비동기 처리에서 학습 속도의 중대한 영향을 입힘.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따라서 각</a:t>
            </a:r>
            <a:r>
              <a:rPr lang="en-US" altLang="ko-KR"/>
              <a:t> Worker</a:t>
            </a:r>
            <a:r>
              <a:rPr lang="ko-KR" altLang="en-US"/>
              <a:t>가 작업 완료 후, </a:t>
            </a:r>
            <a:r>
              <a:rPr lang="en-US" altLang="ko-KR"/>
              <a:t>Gradient</a:t>
            </a:r>
            <a:r>
              <a:rPr lang="ko-KR" altLang="en-US"/>
              <a:t>를 </a:t>
            </a:r>
            <a:r>
              <a:rPr lang="en-US" altLang="ko-KR"/>
              <a:t>Parameter Server</a:t>
            </a:r>
            <a:r>
              <a:rPr lang="ko-KR" altLang="en-US"/>
              <a:t>로 </a:t>
            </a:r>
            <a:r>
              <a:rPr lang="en-US" altLang="ko-KR"/>
              <a:t>Update</a:t>
            </a:r>
            <a:r>
              <a:rPr lang="ko-KR" altLang="en-US"/>
              <a:t>를 시작할 때, 서로 다른 </a:t>
            </a:r>
            <a:r>
              <a:rPr lang="en-US" altLang="ko-KR"/>
              <a:t>Worker</a:t>
            </a:r>
            <a:r>
              <a:rPr lang="ko-KR" altLang="en-US"/>
              <a:t>들과</a:t>
            </a:r>
            <a:r>
              <a:rPr lang="en-US" altLang="ko-KR"/>
              <a:t> </a:t>
            </a:r>
            <a:r>
              <a:rPr lang="ko-KR" altLang="en-US"/>
              <a:t>비교하여 </a:t>
            </a:r>
            <a:r>
              <a:rPr lang="en-US" altLang="ko-KR"/>
              <a:t>Update </a:t>
            </a:r>
            <a:r>
              <a:rPr lang="ko-KR" altLang="en-US"/>
              <a:t>시작 시점의 </a:t>
            </a:r>
            <a:r>
              <a:rPr lang="en-US" altLang="ko-KR"/>
              <a:t>Gap</a:t>
            </a:r>
            <a:r>
              <a:rPr lang="ko-KR" altLang="en-US"/>
              <a:t>을 구해야함.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2) 해결 방안 제시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느려진 워커를 발견할 경우 새로운 </a:t>
            </a:r>
            <a:r>
              <a:rPr lang="en-US" altLang="ko-KR"/>
              <a:t>Worker</a:t>
            </a:r>
            <a:r>
              <a:rPr lang="ko-KR" altLang="en-US"/>
              <a:t>를 추가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Load Balancing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57198" y="1417637"/>
            <a:ext cx="8507351" cy="31048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1)</a:t>
            </a:r>
            <a:r>
              <a:rPr lang="ko-KR" altLang="en-US"/>
              <a:t>문제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MXNet</a:t>
            </a:r>
            <a:r>
              <a:rPr lang="ko-KR" altLang="en-US"/>
              <a:t>과 같은 분산 처리 딥러닝 프레임워크. 예를 들어, </a:t>
            </a:r>
            <a:r>
              <a:rPr lang="en-US" altLang="ko-KR"/>
              <a:t>TensorFlow</a:t>
            </a:r>
            <a:r>
              <a:rPr lang="ko-KR" altLang="en-US"/>
              <a:t> 같은 프레임워크는 서로 다른 모델의 대해 임계값이 서로 다를 수 있으며, 이는 딥러닝 작업 처리 속도에 매우 큰 영향을 가짐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2)해결 방안 제안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  - Parameter Server</a:t>
            </a:r>
            <a:r>
              <a:rPr lang="ko-KR" altLang="en-US"/>
              <a:t>로 입력되는 각 </a:t>
            </a:r>
            <a:r>
              <a:rPr lang="en-US" altLang="ko-KR"/>
              <a:t>Parameter</a:t>
            </a:r>
            <a:r>
              <a:rPr lang="ko-KR" altLang="en-US"/>
              <a:t>들의 평균(</a:t>
            </a:r>
            <a:r>
              <a:rPr lang="en-US" altLang="ko-KR"/>
              <a:t>avg)</a:t>
            </a:r>
            <a:r>
              <a:rPr lang="ko-KR" altLang="en-US"/>
              <a:t>을 구한 후, 입력 </a:t>
            </a:r>
            <a:r>
              <a:rPr lang="en-US" altLang="ko-KR"/>
              <a:t>Parameter size</a:t>
            </a:r>
            <a:r>
              <a:rPr lang="ko-KR" altLang="en-US"/>
              <a:t>가 평균 이하일 경우 ( </a:t>
            </a:r>
            <a:r>
              <a:rPr lang="en-US" altLang="ko-KR"/>
              <a:t>avg - parameter size</a:t>
            </a:r>
            <a:r>
              <a:rPr lang="ko-KR" altLang="en-US"/>
              <a:t> )의 서버를 할당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  - Parameter</a:t>
            </a:r>
            <a:r>
              <a:rPr lang="ko-KR" altLang="en-US"/>
              <a:t>들의 크기가 평균 이상일 경우 </a:t>
            </a:r>
            <a:r>
              <a:rPr lang="en-US" altLang="ko-KR"/>
              <a:t>Parameter </a:t>
            </a:r>
            <a:r>
              <a:rPr lang="ko-KR" altLang="en-US"/>
              <a:t>서버는 가장 적은 </a:t>
            </a:r>
            <a:r>
              <a:rPr lang="en-US" altLang="ko-KR"/>
              <a:t>Parameter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크기를 가지며, </a:t>
            </a:r>
            <a:r>
              <a:rPr lang="en-US" altLang="ko-KR"/>
              <a:t>Parameter</a:t>
            </a:r>
            <a:r>
              <a:rPr lang="ko-KR" altLang="en-US"/>
              <a:t>들은 평균 크기로 분할되어 </a:t>
            </a:r>
            <a:r>
              <a:rPr lang="en-US" altLang="ko-KR"/>
              <a:t>parameter </a:t>
            </a:r>
            <a:r>
              <a:rPr lang="ko-KR" altLang="en-US"/>
              <a:t>서버에 할당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305" y="2974340"/>
            <a:ext cx="6696710" cy="118618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7175" indent="-257175" algn="l" defTabSz="900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800">
                <a:latin typeface="함초롬돋움"/>
                <a:ea typeface="함초롬돋움"/>
              </a:rPr>
              <a:t>CNN model</a:t>
            </a:r>
            <a:endParaRPr lang="en-US" altLang="ko-KR" sz="1800">
              <a:latin typeface="함초롬돋움"/>
              <a:ea typeface="함초롬돋움"/>
            </a:endParaRPr>
          </a:p>
          <a:p>
            <a:pPr marL="257175" indent="-257175" algn="l" defTabSz="900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800">
                <a:latin typeface="함초롬돋움"/>
                <a:ea typeface="함초롬돋움"/>
              </a:rPr>
              <a:t>	- Term</a:t>
            </a:r>
            <a:endParaRPr lang="en-US" altLang="ko-KR" sz="1800">
              <a:latin typeface="함초롬돋움"/>
              <a:ea typeface="함초롬돋움"/>
            </a:endParaRPr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 sz="1800">
                <a:latin typeface="함초롬돋움"/>
                <a:ea typeface="함초롬돋움"/>
              </a:rPr>
              <a:t>	- </a:t>
            </a:r>
            <a:r>
              <a:rPr lang="en-US" altLang="ko-KR"/>
              <a:t>Convolution layer and activate function</a:t>
            </a:r>
            <a:endParaRPr lang="en-US" altLang="ko-KR" sz="1800">
              <a:latin typeface="함초롬돋움"/>
              <a:ea typeface="함초롬돋움"/>
            </a:endParaRPr>
          </a:p>
          <a:p>
            <a:pPr marL="257175" indent="-257175" algn="l" defTabSz="900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800">
                <a:latin typeface="함초롬돋움"/>
                <a:ea typeface="함초롬돋움"/>
              </a:rPr>
              <a:t>	- Pooling layer</a:t>
            </a:r>
            <a:endParaRPr lang="en-US" altLang="ko-KR" sz="1800"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marL="257040" indent="-257040" algn="l">
              <a:buFont typeface="Arial"/>
              <a:buNone/>
              <a:defRPr lang="ko-KR" altLang="en-US"/>
            </a:pPr>
            <a:r>
              <a:rPr lang="en-US" altLang="ko-KR"/>
              <a:t>Efficient resouce scheduling </a:t>
            </a:r>
            <a:endParaRPr lang="en-US" altLang="ko-KR"/>
          </a:p>
          <a:p>
            <a:pPr marL="257040" indent="-257040" algn="l">
              <a:buFont typeface="Arial"/>
              <a:buNone/>
              <a:defRPr lang="ko-KR" altLang="en-US"/>
            </a:pPr>
            <a:r>
              <a:rPr lang="en-US" altLang="ko-KR"/>
              <a:t>for Kubernets Cluster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57197" y="1988820"/>
            <a:ext cx="8507351" cy="17335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1) </a:t>
            </a:r>
            <a:r>
              <a:rPr lang="en-US" altLang="ko-KR"/>
              <a:t>Tensorflow</a:t>
            </a:r>
            <a:r>
              <a:rPr lang="ko-KR" altLang="en-US"/>
              <a:t>와 같은 분산 처리 딥러닝 프레임 워크는 일반적으로 </a:t>
            </a:r>
            <a:r>
              <a:rPr lang="en-US" altLang="ko-KR"/>
              <a:t>Docker</a:t>
            </a:r>
            <a:r>
              <a:rPr lang="ko-KR" altLang="en-US"/>
              <a:t>를 활용하여 </a:t>
            </a:r>
            <a:r>
              <a:rPr lang="en-US" altLang="ko-KR"/>
              <a:t>Parameter Server</a:t>
            </a:r>
            <a:r>
              <a:rPr lang="ko-KR" altLang="en-US"/>
              <a:t>를 구현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2) </a:t>
            </a:r>
            <a:r>
              <a:rPr lang="en-US" altLang="ko-KR"/>
              <a:t>Kubernets</a:t>
            </a:r>
            <a:r>
              <a:rPr lang="ko-KR" altLang="en-US"/>
              <a:t>는 </a:t>
            </a:r>
            <a:r>
              <a:rPr lang="en-US" altLang="ko-KR"/>
              <a:t>Docker</a:t>
            </a:r>
            <a:r>
              <a:rPr lang="ko-KR" altLang="en-US"/>
              <a:t>를 효과적으로 </a:t>
            </a:r>
            <a:r>
              <a:rPr lang="en-US" altLang="ko-KR"/>
              <a:t>Scheduling </a:t>
            </a:r>
            <a:r>
              <a:rPr lang="ko-KR" altLang="en-US"/>
              <a:t>할 수 있는 관리 도구로,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master node</a:t>
            </a:r>
            <a:r>
              <a:rPr lang="ko-KR" altLang="en-US"/>
              <a:t>와 </a:t>
            </a:r>
            <a:r>
              <a:rPr lang="en-US" altLang="ko-KR"/>
              <a:t>slave node</a:t>
            </a:r>
            <a:r>
              <a:rPr lang="ko-KR" altLang="en-US"/>
              <a:t>로 구성되어지며, </a:t>
            </a:r>
            <a:r>
              <a:rPr lang="en-US" altLang="ko-KR"/>
              <a:t>load-balance </a:t>
            </a:r>
            <a:r>
              <a:rPr lang="ko-KR" altLang="en-US"/>
              <a:t>및 </a:t>
            </a:r>
            <a:r>
              <a:rPr lang="en-US" altLang="ko-KR"/>
              <a:t>fault-tolerance</a:t>
            </a:r>
            <a:r>
              <a:rPr lang="ko-KR" altLang="en-US"/>
              <a:t> 기능으로 효과적인 작업 분배 및 관리가 용이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참 고 논 문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457197" y="1988820"/>
            <a:ext cx="8507351" cy="9429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/>
              <a:t>1. 이은주 (2017). CNN과 RNN의 기초 및 응용 연구. 방송과 미디어. 22(1).87-95.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2. Optimus: an efficient dynamic resource scheduler for deep learning clusters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3. Rectified Linear Units Improve Restricted Boltzmann Machines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4. https://www.oreilly.com/ideas/distributed-tensorflow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Term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sz="1700"/>
              <a:t>Mini-batch size:</a:t>
            </a:r>
            <a:r>
              <a:rPr lang="ko-KR" altLang="en-US" sz="1700"/>
              <a:t> 전체 데이터셋 중 각 학습 작업에 사용되는 데이터 크기</a:t>
            </a:r>
            <a:endParaRPr lang="ko-KR" altLang="en-US" sz="1700"/>
          </a:p>
          <a:p>
            <a:pPr>
              <a:defRPr lang="ko-KR" altLang="en-US"/>
            </a:pPr>
            <a:r>
              <a:rPr lang="en-US" altLang="ko-KR" sz="1700"/>
              <a:t>Epoch : </a:t>
            </a:r>
            <a:r>
              <a:rPr lang="ko-KR" altLang="en-US" sz="1700"/>
              <a:t>딥러닝 모델을 따라 학습이 1회 완료</a:t>
            </a:r>
            <a:endParaRPr lang="ko-KR" altLang="en-US" sz="1700"/>
          </a:p>
          <a:p>
            <a:pPr>
              <a:defRPr lang="ko-KR" altLang="en-US"/>
            </a:pPr>
            <a:endParaRPr lang="ko-KR" altLang="en-US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CNN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1396746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400"/>
              <a:t>Convolution Neural Network</a:t>
            </a:r>
            <a:endParaRPr lang="en-US" altLang="ko-KR" sz="2400"/>
          </a:p>
          <a:p>
            <a:pPr>
              <a:defRPr lang="ko-KR" altLang="en-US"/>
            </a:pPr>
            <a:r>
              <a:rPr lang="en-US" altLang="ko-KR" sz="2400"/>
              <a:t>3</a:t>
            </a:r>
            <a:r>
              <a:rPr lang="ko-KR" altLang="en-US" sz="2400"/>
              <a:t>가지 계층구조 (</a:t>
            </a:r>
            <a:r>
              <a:rPr lang="en-US" altLang="ko-KR" sz="2400"/>
              <a:t>Convolution, Pooling, fully-connect)</a:t>
            </a:r>
            <a:endParaRPr lang="en-US" altLang="ko-KR" sz="2400"/>
          </a:p>
          <a:p>
            <a:pPr>
              <a:defRPr lang="ko-KR" altLang="en-US"/>
            </a:pPr>
            <a:r>
              <a:rPr lang="ko-KR" altLang="en-US" sz="2400"/>
              <a:t>2차원 이상의 시각 데이터로부터 정보를 추출</a:t>
            </a:r>
            <a:endParaRPr lang="ko-KR" altLang="en-US" sz="2400"/>
          </a:p>
          <a:p>
            <a:pPr>
              <a:defRPr lang="ko-KR" altLang="en-US"/>
            </a:pPr>
            <a:endParaRPr lang="en-US" altLang="ko-KR" sz="24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7758" y="2814384"/>
            <a:ext cx="5388483" cy="2157277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6" name=""/>
          <p:cNvSpPr txBox="1"/>
          <p:nvPr/>
        </p:nvSpPr>
        <p:spPr>
          <a:xfrm>
            <a:off x="746521" y="5157216"/>
            <a:ext cx="7650958" cy="6416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general output size of Conv layer = (inputVol - filter + 2 * padding) + 1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general output size of Pool layer = inputVol / 2</a:t>
            </a:r>
            <a:r>
              <a:rPr lang="ko-KR" altLang="en-US"/>
              <a:t> ==</a:t>
            </a:r>
            <a:r>
              <a:rPr lang="en-US" altLang="ko-KR"/>
              <a:t> max pooling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5" y="2974657"/>
            <a:ext cx="6696838" cy="36671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Convolution layer and activate function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Sigmoid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1396746"/>
          </a:xfrm>
        </p:spPr>
        <p:txBody>
          <a:bodyPr>
            <a:normAutofit fontScale="92500" lnSpcReduction="10000"/>
          </a:bodyPr>
          <a:lstStyle/>
          <a:p>
            <a:pPr>
              <a:defRPr lang="ko-KR" altLang="en-US"/>
            </a:pPr>
            <a:r>
              <a:rPr lang="ko-KR" altLang="en-US" sz="2400"/>
              <a:t>초기 컨볼루션 계층 출력물에서 사물의 범주를 확률적으로 분류하기 위해 사용된 함수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그러나 딥러닝에서 </a:t>
            </a:r>
            <a:r>
              <a:rPr lang="ko-KR" altLang="en-US" sz="2400" b="1">
                <a:solidFill>
                  <a:srgbClr val="0000ff"/>
                </a:solidFill>
              </a:rPr>
              <a:t>적재되는 계층이 많아질 때 마다</a:t>
            </a:r>
            <a:r>
              <a:rPr lang="ko-KR" altLang="en-US" sz="2400"/>
              <a:t> 역전파에 의해 </a:t>
            </a:r>
            <a:r>
              <a:rPr lang="en-US" altLang="ko-KR" sz="2400"/>
              <a:t>Update</a:t>
            </a:r>
            <a:r>
              <a:rPr lang="ko-KR" altLang="en-US" sz="2400"/>
              <a:t>되는 </a:t>
            </a:r>
            <a:r>
              <a:rPr lang="en-US" altLang="ko-KR" sz="2400"/>
              <a:t>gradient</a:t>
            </a:r>
            <a:r>
              <a:rPr lang="ko-KR" altLang="en-US" sz="2400"/>
              <a:t>가 </a:t>
            </a:r>
            <a:r>
              <a:rPr lang="en-US" altLang="ko-KR" sz="2400"/>
              <a:t>vanishing</a:t>
            </a:r>
            <a:r>
              <a:rPr lang="ko-KR" altLang="en-US" sz="2400"/>
              <a:t> 될 수 있다.</a:t>
            </a:r>
            <a:endParaRPr lang="ko-KR" altLang="en-US" sz="24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1752" y="3236976"/>
            <a:ext cx="3960495" cy="264033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 rot="20024048">
            <a:off x="2123693" y="3717036"/>
            <a:ext cx="4752594" cy="14401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4500">
                <a:solidFill>
                  <a:srgbClr val="ff0000"/>
                </a:solidFill>
              </a:rPr>
              <a:t>Confuse</a:t>
            </a:r>
            <a:endParaRPr lang="en-US" altLang="ko-KR" sz="4500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239833" y="6134466"/>
            <a:ext cx="2664333" cy="3596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σ(</a:t>
            </a:r>
            <a:r>
              <a:rPr lang="en-US" altLang="ko-KR"/>
              <a:t>x) = 1 / (1 + e</a:t>
            </a:r>
            <a:r>
              <a:rPr lang="en-US" altLang="ko-KR" baseline="30000"/>
              <a:t>-x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ReLU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147254"/>
          </a:xfrm>
        </p:spPr>
        <p:txBody>
          <a:bodyPr>
            <a:normAutofit fontScale="70000" lnSpcReduction="20000"/>
          </a:bodyPr>
          <a:lstStyle/>
          <a:p>
            <a:pPr>
              <a:defRPr lang="ko-KR" altLang="en-US"/>
            </a:pPr>
            <a:r>
              <a:rPr lang="en-US" altLang="ko-KR" sz="2400"/>
              <a:t>A rectified linear unit</a:t>
            </a:r>
            <a:endParaRPr lang="en-US" altLang="ko-KR" sz="2400"/>
          </a:p>
          <a:p>
            <a:pPr>
              <a:defRPr lang="ko-KR" altLang="en-US"/>
            </a:pPr>
            <a:r>
              <a:rPr lang="ko-KR" altLang="en-US" sz="2400"/>
              <a:t>각 컨볼루션 계층에서 출력된 결과물을 기존의</a:t>
            </a:r>
            <a:r>
              <a:rPr lang="en-US" altLang="ko-KR" sz="2400"/>
              <a:t> Softmax</a:t>
            </a:r>
            <a:r>
              <a:rPr lang="ko-KR" altLang="en-US" sz="2400"/>
              <a:t>로 처리하는 것은 비효율적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토론토 대학의 힌튼(</a:t>
            </a:r>
            <a:r>
              <a:rPr lang="en-US" altLang="ko-KR" sz="2400"/>
              <a:t>Hinton)</a:t>
            </a:r>
            <a:r>
              <a:rPr lang="ko-KR" altLang="en-US" sz="2400"/>
              <a:t> 교수가 단순화된 모델 </a:t>
            </a:r>
            <a:r>
              <a:rPr lang="en-US" altLang="ko-KR" sz="2400"/>
              <a:t>ReLU</a:t>
            </a:r>
            <a:r>
              <a:rPr lang="ko-KR" altLang="en-US" sz="2400"/>
              <a:t>를 제안</a:t>
            </a:r>
            <a:endParaRPr lang="ko-KR" altLang="en-US" sz="2400"/>
          </a:p>
          <a:p>
            <a:pPr>
              <a:defRPr lang="ko-KR" altLang="en-US"/>
            </a:pPr>
            <a:r>
              <a:rPr lang="en-US" altLang="ko-KR" sz="2400"/>
              <a:t>ReLU</a:t>
            </a:r>
            <a:r>
              <a:rPr lang="ko-KR" altLang="en-US" sz="2400"/>
              <a:t>는 입력의 대해 0보다 작으면 항상 0으로, 0보다 크면 항상 1의 기울기를 가짐</a:t>
            </a:r>
            <a:endParaRPr lang="ko-KR" altLang="en-US" sz="24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3649" y="2852928"/>
            <a:ext cx="5324475" cy="245745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3059811" y="5517261"/>
            <a:ext cx="3168396" cy="36728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/>
              <a:t>f(x) = max(0, x)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5" y="2974657"/>
            <a:ext cx="6696838" cy="36671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pooling layer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1245</ep:Words>
  <ep:PresentationFormat/>
  <ep:Paragraphs>149</ep:Paragraphs>
  <ep:Slides>31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한컴오피스</vt:lpstr>
      <vt:lpstr>Compare CNN and RNN,  and then efficient  resource scheduling</vt:lpstr>
      <vt:lpstr>슬라이드 2</vt:lpstr>
      <vt:lpstr>슬라이드 3</vt:lpstr>
      <vt:lpstr>Term</vt:lpstr>
      <vt:lpstr>슬라이드 5</vt:lpstr>
      <vt:lpstr>Sigmoid</vt:lpstr>
      <vt:lpstr>ReLU</vt:lpstr>
      <vt:lpstr>슬라이드 8</vt:lpstr>
      <vt:lpstr>Max pooling</vt:lpstr>
      <vt:lpstr>슬라이드 10</vt:lpstr>
      <vt:lpstr>RNN</vt:lpstr>
      <vt:lpstr>LSTM</vt:lpstr>
      <vt:lpstr>슬라이드 13</vt:lpstr>
      <vt:lpstr>CNN과 RNN</vt:lpstr>
      <vt:lpstr>슬라이드 15</vt:lpstr>
      <vt:lpstr>Term</vt:lpstr>
      <vt:lpstr>Distributed Neural Network</vt:lpstr>
      <vt:lpstr>Synchronous and asynchronous</vt:lpstr>
      <vt:lpstr>Parameter server</vt:lpstr>
      <vt:lpstr>Worker</vt:lpstr>
      <vt:lpstr>학습 단계별 소모되는 시간</vt:lpstr>
      <vt:lpstr>슬라이드 22</vt:lpstr>
      <vt:lpstr>Introduction Paper</vt:lpstr>
      <vt:lpstr>DRF</vt:lpstr>
      <vt:lpstr>DRF</vt:lpstr>
      <vt:lpstr>Tetris</vt:lpstr>
      <vt:lpstr>Optimus</vt:lpstr>
      <vt:lpstr>Allocation resources dynamically</vt:lpstr>
      <vt:lpstr>Straggler Handling</vt:lpstr>
      <vt:lpstr>Load Balancing</vt:lpstr>
      <vt:lpstr>Efficient resouce scheduling  for Kubernets Cluster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k2i2m2</dc:creator>
  <cp:lastModifiedBy>k2i2m2</cp:lastModifiedBy>
  <dcterms:modified xsi:type="dcterms:W3CDTF">2018-07-03T10:19:56.080</dcterms:modified>
  <cp:revision>26</cp:revision>
  <dc:title>Efficient</dc:title>
</cp:coreProperties>
</file>