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sldIdLst>
    <p:sldId id="256" r:id="rId2"/>
    <p:sldId id="257" r:id="rId3"/>
    <p:sldId id="266" r:id="rId4"/>
    <p:sldId id="265" r:id="rId5"/>
    <p:sldId id="269" r:id="rId6"/>
    <p:sldId id="271" r:id="rId7"/>
    <p:sldId id="274" r:id="rId8"/>
    <p:sldId id="275" r:id="rId9"/>
    <p:sldId id="27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9FAE78-7CC8-4044-9439-7DDCDB82DE6C}" type="datetime1">
              <a:rPr lang="en-US" smtClean="0"/>
              <a:t>6/19/2020</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7452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3F838A6B-9637-4EB2-9216-A4FEE866094A}" type="datetime1">
              <a:rPr lang="en-US" smtClean="0"/>
              <a:pPr/>
              <a:t>6/19/2020</a:t>
            </a:fld>
            <a:endParaRPr lang="en-US" dirty="0"/>
          </a:p>
        </p:txBody>
      </p:sp>
      <p:sp>
        <p:nvSpPr>
          <p:cNvPr id="4" name="Footer Placeholder 3"/>
          <p:cNvSpPr>
            <a:spLocks noGrp="1"/>
          </p:cNvSpPr>
          <p:nvPr>
            <p:ph type="ftr" sz="quarter" idx="11"/>
          </p:nvPr>
        </p:nvSpPr>
        <p:spPr/>
        <p:txBody>
          <a:bodyPr/>
          <a:lstStyle/>
          <a:p>
            <a:pPr algn="ctr"/>
            <a:r>
              <a:rPr lang="en-US"/>
              <a:t>Sample Footer Text</a:t>
            </a:r>
            <a:endParaRPr lang="en-US" dirty="0"/>
          </a:p>
        </p:txBody>
      </p:sp>
      <p:sp>
        <p:nvSpPr>
          <p:cNvPr id="5" name="Slide Number Placeholder 4"/>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4031917819"/>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838A6B-9637-4EB2-9216-A4FEE866094A}" type="datetime1">
              <a:rPr lang="en-US" smtClean="0"/>
              <a:pPr/>
              <a:t>6/19/2020</a:t>
            </a:fld>
            <a:endParaRPr lang="en-US" dirty="0"/>
          </a:p>
        </p:txBody>
      </p:sp>
      <p:sp>
        <p:nvSpPr>
          <p:cNvPr id="5" name="Footer Placeholder 4"/>
          <p:cNvSpPr>
            <a:spLocks noGrp="1"/>
          </p:cNvSpPr>
          <p:nvPr>
            <p:ph type="ftr" sz="quarter" idx="11"/>
          </p:nvPr>
        </p:nvSpPr>
        <p:spPr/>
        <p:txBody>
          <a:bodyPr/>
          <a:lstStyle/>
          <a:p>
            <a:pPr algn="ctr"/>
            <a:r>
              <a:rPr lang="en-US"/>
              <a:t>Sample Footer Text</a:t>
            </a:r>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400231439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838A6B-9637-4EB2-9216-A4FEE866094A}" type="datetime1">
              <a:rPr lang="en-US" smtClean="0"/>
              <a:pPr/>
              <a:t>6/19/2020</a:t>
            </a:fld>
            <a:endParaRPr lang="en-US" dirty="0"/>
          </a:p>
        </p:txBody>
      </p:sp>
      <p:sp>
        <p:nvSpPr>
          <p:cNvPr id="5" name="Footer Placeholder 4"/>
          <p:cNvSpPr>
            <a:spLocks noGrp="1"/>
          </p:cNvSpPr>
          <p:nvPr>
            <p:ph type="ftr" sz="quarter" idx="11"/>
          </p:nvPr>
        </p:nvSpPr>
        <p:spPr/>
        <p:txBody>
          <a:bodyPr/>
          <a:lstStyle/>
          <a:p>
            <a:pPr algn="ctr"/>
            <a:r>
              <a:rPr lang="en-US"/>
              <a:t>Sample Footer Text</a:t>
            </a:r>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9709154"/>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838A6B-9637-4EB2-9216-A4FEE866094A}" type="datetime1">
              <a:rPr lang="en-US" smtClean="0"/>
              <a:pPr/>
              <a:t>6/19/2020</a:t>
            </a:fld>
            <a:endParaRPr lang="en-US" dirty="0"/>
          </a:p>
        </p:txBody>
      </p:sp>
      <p:sp>
        <p:nvSpPr>
          <p:cNvPr id="5" name="Footer Placeholder 4"/>
          <p:cNvSpPr>
            <a:spLocks noGrp="1"/>
          </p:cNvSpPr>
          <p:nvPr>
            <p:ph type="ftr" sz="quarter" idx="11"/>
          </p:nvPr>
        </p:nvSpPr>
        <p:spPr/>
        <p:txBody>
          <a:bodyPr/>
          <a:lstStyle/>
          <a:p>
            <a:pPr algn="ctr"/>
            <a:r>
              <a:rPr lang="en-US"/>
              <a:t>Sample Footer Text</a:t>
            </a:r>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845700544"/>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838A6B-9637-4EB2-9216-A4FEE866094A}" type="datetime1">
              <a:rPr lang="en-US" smtClean="0"/>
              <a:pPr/>
              <a:t>6/19/2020</a:t>
            </a:fld>
            <a:endParaRPr lang="en-US" dirty="0"/>
          </a:p>
        </p:txBody>
      </p:sp>
      <p:sp>
        <p:nvSpPr>
          <p:cNvPr id="5" name="Footer Placeholder 4"/>
          <p:cNvSpPr>
            <a:spLocks noGrp="1"/>
          </p:cNvSpPr>
          <p:nvPr>
            <p:ph type="ftr" sz="quarter" idx="11"/>
          </p:nvPr>
        </p:nvSpPr>
        <p:spPr/>
        <p:txBody>
          <a:bodyPr/>
          <a:lstStyle/>
          <a:p>
            <a:pPr algn="ctr"/>
            <a:r>
              <a:rPr lang="en-US"/>
              <a:t>Sample Footer Text</a:t>
            </a:r>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0227636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838A6B-9637-4EB2-9216-A4FEE866094A}" type="datetime1">
              <a:rPr lang="en-US" smtClean="0"/>
              <a:pPr/>
              <a:t>6/19/2020</a:t>
            </a:fld>
            <a:endParaRPr lang="en-US" dirty="0"/>
          </a:p>
        </p:txBody>
      </p:sp>
      <p:sp>
        <p:nvSpPr>
          <p:cNvPr id="5" name="Footer Placeholder 4"/>
          <p:cNvSpPr>
            <a:spLocks noGrp="1"/>
          </p:cNvSpPr>
          <p:nvPr>
            <p:ph type="ftr" sz="quarter" idx="11"/>
          </p:nvPr>
        </p:nvSpPr>
        <p:spPr/>
        <p:txBody>
          <a:bodyPr/>
          <a:lstStyle/>
          <a:p>
            <a:pPr algn="ctr"/>
            <a:r>
              <a:rPr lang="en-US"/>
              <a:t>Sample Footer Text</a:t>
            </a:r>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91271721"/>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838A6B-9637-4EB2-9216-A4FEE866094A}" type="datetime1">
              <a:rPr lang="en-US" smtClean="0"/>
              <a:pPr/>
              <a:t>6/19/2020</a:t>
            </a:fld>
            <a:endParaRPr lang="en-US" dirty="0"/>
          </a:p>
        </p:txBody>
      </p:sp>
      <p:sp>
        <p:nvSpPr>
          <p:cNvPr id="5" name="Footer Placeholder 4"/>
          <p:cNvSpPr>
            <a:spLocks noGrp="1"/>
          </p:cNvSpPr>
          <p:nvPr>
            <p:ph type="ftr" sz="quarter" idx="11"/>
          </p:nvPr>
        </p:nvSpPr>
        <p:spPr/>
        <p:txBody>
          <a:bodyPr/>
          <a:lstStyle/>
          <a:p>
            <a:pPr algn="ctr"/>
            <a:r>
              <a:rPr lang="en-US"/>
              <a:t>Sample Footer Text</a:t>
            </a:r>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1506294589"/>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838A6B-9637-4EB2-9216-A4FEE866094A}" type="datetime1">
              <a:rPr lang="en-US" smtClean="0"/>
              <a:pPr/>
              <a:t>6/19/2020</a:t>
            </a:fld>
            <a:endParaRPr lang="en-US" dirty="0"/>
          </a:p>
        </p:txBody>
      </p:sp>
      <p:sp>
        <p:nvSpPr>
          <p:cNvPr id="5" name="Footer Placeholder 4"/>
          <p:cNvSpPr>
            <a:spLocks noGrp="1"/>
          </p:cNvSpPr>
          <p:nvPr>
            <p:ph type="ftr" sz="quarter" idx="11"/>
          </p:nvPr>
        </p:nvSpPr>
        <p:spPr/>
        <p:txBody>
          <a:bodyPr/>
          <a:lstStyle/>
          <a:p>
            <a:pPr algn="ctr"/>
            <a:r>
              <a:rPr lang="en-US"/>
              <a:t>Sample Footer Text</a:t>
            </a:r>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1279161089"/>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838A6B-9637-4EB2-9216-A4FEE866094A}" type="datetime1">
              <a:rPr lang="en-US" smtClean="0"/>
              <a:pPr/>
              <a:t>6/19/2020</a:t>
            </a:fld>
            <a:endParaRPr lang="en-US" dirty="0"/>
          </a:p>
        </p:txBody>
      </p:sp>
      <p:sp>
        <p:nvSpPr>
          <p:cNvPr id="5" name="Footer Placeholder 4"/>
          <p:cNvSpPr>
            <a:spLocks noGrp="1"/>
          </p:cNvSpPr>
          <p:nvPr>
            <p:ph type="ftr" sz="quarter" idx="11"/>
          </p:nvPr>
        </p:nvSpPr>
        <p:spPr/>
        <p:txBody>
          <a:bodyPr/>
          <a:lstStyle/>
          <a:p>
            <a:pPr algn="ctr"/>
            <a:r>
              <a:rPr lang="en-US"/>
              <a:t>Sample Footer Text</a:t>
            </a:r>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136690427"/>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838A6B-9637-4EB2-9216-A4FEE866094A}" type="datetime1">
              <a:rPr lang="en-US" smtClean="0"/>
              <a:pPr/>
              <a:t>6/19/2020</a:t>
            </a:fld>
            <a:endParaRPr lang="en-US" dirty="0"/>
          </a:p>
        </p:txBody>
      </p:sp>
      <p:sp>
        <p:nvSpPr>
          <p:cNvPr id="5" name="Footer Placeholder 4"/>
          <p:cNvSpPr>
            <a:spLocks noGrp="1"/>
          </p:cNvSpPr>
          <p:nvPr>
            <p:ph type="ftr" sz="quarter" idx="11"/>
          </p:nvPr>
        </p:nvSpPr>
        <p:spPr/>
        <p:txBody>
          <a:bodyPr/>
          <a:lstStyle/>
          <a:p>
            <a:pPr algn="ctr"/>
            <a:r>
              <a:rPr lang="en-US"/>
              <a:t>Sample Footer Text</a:t>
            </a:r>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1214470890"/>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838A6B-9637-4EB2-9216-A4FEE866094A}" type="datetime1">
              <a:rPr lang="en-US" smtClean="0"/>
              <a:pPr/>
              <a:t>6/19/2020</a:t>
            </a:fld>
            <a:endParaRPr lang="en-US" dirty="0"/>
          </a:p>
        </p:txBody>
      </p:sp>
      <p:sp>
        <p:nvSpPr>
          <p:cNvPr id="6" name="Footer Placeholder 5"/>
          <p:cNvSpPr>
            <a:spLocks noGrp="1"/>
          </p:cNvSpPr>
          <p:nvPr>
            <p:ph type="ftr" sz="quarter" idx="11"/>
          </p:nvPr>
        </p:nvSpPr>
        <p:spPr/>
        <p:txBody>
          <a:bodyPr/>
          <a:lstStyle/>
          <a:p>
            <a:pPr algn="ctr"/>
            <a:r>
              <a:rPr lang="en-US"/>
              <a:t>Sample Footer Text</a:t>
            </a:r>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831530887"/>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838A6B-9637-4EB2-9216-A4FEE866094A}" type="datetime1">
              <a:rPr lang="en-US" smtClean="0"/>
              <a:pPr/>
              <a:t>6/19/2020</a:t>
            </a:fld>
            <a:endParaRPr lang="en-US" dirty="0"/>
          </a:p>
        </p:txBody>
      </p:sp>
      <p:sp>
        <p:nvSpPr>
          <p:cNvPr id="8" name="Footer Placeholder 7"/>
          <p:cNvSpPr>
            <a:spLocks noGrp="1"/>
          </p:cNvSpPr>
          <p:nvPr>
            <p:ph type="ftr" sz="quarter" idx="11"/>
          </p:nvPr>
        </p:nvSpPr>
        <p:spPr/>
        <p:txBody>
          <a:bodyPr/>
          <a:lstStyle/>
          <a:p>
            <a:pPr algn="ctr"/>
            <a:r>
              <a:rPr lang="en-US"/>
              <a:t>Sample Footer Text</a:t>
            </a:r>
            <a:endParaRPr lang="en-US" dirty="0"/>
          </a:p>
        </p:txBody>
      </p:sp>
      <p:sp>
        <p:nvSpPr>
          <p:cNvPr id="9" name="Slide Number Placeholder 8"/>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921841507"/>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838A6B-9637-4EB2-9216-A4FEE866094A}" type="datetime1">
              <a:rPr lang="en-US" smtClean="0"/>
              <a:pPr/>
              <a:t>6/19/2020</a:t>
            </a:fld>
            <a:endParaRPr lang="en-US" dirty="0"/>
          </a:p>
        </p:txBody>
      </p:sp>
      <p:sp>
        <p:nvSpPr>
          <p:cNvPr id="4" name="Footer Placeholder 3"/>
          <p:cNvSpPr>
            <a:spLocks noGrp="1"/>
          </p:cNvSpPr>
          <p:nvPr>
            <p:ph type="ftr" sz="quarter" idx="11"/>
          </p:nvPr>
        </p:nvSpPr>
        <p:spPr/>
        <p:txBody>
          <a:bodyPr/>
          <a:lstStyle/>
          <a:p>
            <a:pPr algn="ctr"/>
            <a:r>
              <a:rPr lang="en-US"/>
              <a:t>Sample Footer Text</a:t>
            </a:r>
            <a:endParaRPr lang="en-US" dirty="0"/>
          </a:p>
        </p:txBody>
      </p:sp>
      <p:sp>
        <p:nvSpPr>
          <p:cNvPr id="5" name="Slide Number Placeholder 4"/>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595779338"/>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838A6B-9637-4EB2-9216-A4FEE866094A}" type="datetime1">
              <a:rPr lang="en-US" smtClean="0"/>
              <a:pPr/>
              <a:t>6/19/2020</a:t>
            </a:fld>
            <a:endParaRPr lang="en-US" dirty="0"/>
          </a:p>
        </p:txBody>
      </p:sp>
      <p:sp>
        <p:nvSpPr>
          <p:cNvPr id="3" name="Footer Placeholder 2"/>
          <p:cNvSpPr>
            <a:spLocks noGrp="1"/>
          </p:cNvSpPr>
          <p:nvPr>
            <p:ph type="ftr" sz="quarter" idx="11"/>
          </p:nvPr>
        </p:nvSpPr>
        <p:spPr/>
        <p:txBody>
          <a:bodyPr/>
          <a:lstStyle/>
          <a:p>
            <a:pPr algn="ctr"/>
            <a:r>
              <a:rPr lang="en-US"/>
              <a:t>Sample Footer Text</a:t>
            </a:r>
            <a:endParaRPr lang="en-US" dirty="0"/>
          </a:p>
        </p:txBody>
      </p:sp>
      <p:sp>
        <p:nvSpPr>
          <p:cNvPr id="4" name="Slide Number Placeholder 3"/>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1584783255"/>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838A6B-9637-4EB2-9216-A4FEE866094A}" type="datetime1">
              <a:rPr lang="en-US" smtClean="0"/>
              <a:pPr/>
              <a:t>6/19/2020</a:t>
            </a:fld>
            <a:endParaRPr lang="en-US" dirty="0"/>
          </a:p>
        </p:txBody>
      </p:sp>
      <p:sp>
        <p:nvSpPr>
          <p:cNvPr id="6" name="Footer Placeholder 5"/>
          <p:cNvSpPr>
            <a:spLocks noGrp="1"/>
          </p:cNvSpPr>
          <p:nvPr>
            <p:ph type="ftr" sz="quarter" idx="11"/>
          </p:nvPr>
        </p:nvSpPr>
        <p:spPr/>
        <p:txBody>
          <a:bodyPr/>
          <a:lstStyle/>
          <a:p>
            <a:pPr algn="ctr"/>
            <a:r>
              <a:rPr lang="en-US"/>
              <a:t>Sample Footer Text</a:t>
            </a:r>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902115004"/>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838A6B-9637-4EB2-9216-A4FEE866094A}" type="datetime1">
              <a:rPr lang="en-US" smtClean="0"/>
              <a:pPr/>
              <a:t>6/19/2020</a:t>
            </a:fld>
            <a:endParaRPr lang="en-US" dirty="0"/>
          </a:p>
        </p:txBody>
      </p:sp>
      <p:sp>
        <p:nvSpPr>
          <p:cNvPr id="6" name="Footer Placeholder 5"/>
          <p:cNvSpPr>
            <a:spLocks noGrp="1"/>
          </p:cNvSpPr>
          <p:nvPr>
            <p:ph type="ftr" sz="quarter" idx="11"/>
          </p:nvPr>
        </p:nvSpPr>
        <p:spPr/>
        <p:txBody>
          <a:bodyPr/>
          <a:lstStyle/>
          <a:p>
            <a:pPr algn="ctr"/>
            <a:r>
              <a:rPr lang="en-US"/>
              <a:t>Sample Footer Text</a:t>
            </a:r>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953727"/>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F838A6B-9637-4EB2-9216-A4FEE866094A}" type="datetime1">
              <a:rPr lang="en-US" smtClean="0"/>
              <a:pPr/>
              <a:t>6/19/2020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pPr algn="ctr"/>
            <a:r>
              <a:rPr lang="en-US"/>
              <a:t>Sample Footer Text</a:t>
            </a:r>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744751624"/>
      </p:ext>
    </p:extLst>
  </p:cSld>
  <p:clrMap bg1="dk1" tx1="lt1" bg2="dk2" tx2="lt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Lst>
  <p:hf hd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oryzalee8871/WQD7005_DataMining"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globalforestwatch.org/"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oryzalee8871/WQD7005_DataMining#2" TargetMode="External"/><Relationship Id="rId2" Type="http://schemas.openxmlformats.org/officeDocument/2006/relationships/hyperlink" Target="https://github.com/oryzalee8871/WQD7005_DataMining#1" TargetMode="External"/><Relationship Id="rId1" Type="http://schemas.openxmlformats.org/officeDocument/2006/relationships/slideLayout" Target="../slideLayouts/slideLayout1.xml"/><Relationship Id="rId5" Type="http://schemas.openxmlformats.org/officeDocument/2006/relationships/hyperlink" Target="https://github.com/oryzalee8871/WQD7005_DataMining#4" TargetMode="External"/><Relationship Id="rId4" Type="http://schemas.openxmlformats.org/officeDocument/2006/relationships/hyperlink" Target="https://github.com/oryzalee8871/WQD7005_DataMining#3"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oryzalee8871/WQD7005_DataMining#Milestone-2---DataWarehouse-&amp;-DataLake-Implementation" TargetMode="External"/><Relationship Id="rId2" Type="http://schemas.openxmlformats.org/officeDocument/2006/relationships/hyperlink" Target="https://github.com/oryzalee8871/WQD7005_DataMining#Milestone-1---Data-Aquisition-&amp;-Web-Crawling" TargetMode="External"/><Relationship Id="rId1" Type="http://schemas.openxmlformats.org/officeDocument/2006/relationships/slideLayout" Target="../slideLayouts/slideLayout1.xml"/><Relationship Id="rId5" Type="http://schemas.openxmlformats.org/officeDocument/2006/relationships/hyperlink" Target="https://github.com/oryzalee8871/WQD7005_DataMining#Milestone-4---Interpretation-and-Communication-of-Insights" TargetMode="External"/><Relationship Id="rId4" Type="http://schemas.openxmlformats.org/officeDocument/2006/relationships/hyperlink" Target="https://github.com/oryzalee8871/WQD7005_DataMining#Milestone-3---Data-Cleaning-using-Data-from-DataWarehouse-&amp;-DataLake"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youtu.be/m7Lqda_E3Fg"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youtu.be/If27_zNYkx8" TargetMode="External"/><Relationship Id="rId2" Type="http://schemas.openxmlformats.org/officeDocument/2006/relationships/hyperlink" Target="https://youtu.be/UUWTioegn8M" TargetMode="Externa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youtu.be/jmdmxU8j08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youtu.be/fMsymKdOsRo" TargetMode="Externa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youtu.be/fMsymKdOsRo"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03FAA3-3D94-45D1-9C98-ABE5A26F9E1C}"/>
              </a:ext>
            </a:extLst>
          </p:cNvPr>
          <p:cNvPicPr>
            <a:picLocks noChangeAspect="1"/>
          </p:cNvPicPr>
          <p:nvPr/>
        </p:nvPicPr>
        <p:blipFill rotWithShape="1">
          <a:blip r:embed="rId2">
            <a:alphaModFix/>
          </a:blip>
          <a:srcRect t="3782" b="11948"/>
          <a:stretch/>
        </p:blipFill>
        <p:spPr>
          <a:xfrm>
            <a:off x="3048" y="10"/>
            <a:ext cx="12192001" cy="6857990"/>
          </a:xfrm>
          <a:prstGeom prst="rect">
            <a:avLst/>
          </a:prstGeom>
        </p:spPr>
      </p:pic>
      <p:sp>
        <p:nvSpPr>
          <p:cNvPr id="6" name="Title 5">
            <a:extLst>
              <a:ext uri="{FF2B5EF4-FFF2-40B4-BE49-F238E27FC236}">
                <a16:creationId xmlns:a16="http://schemas.microsoft.com/office/drawing/2014/main" id="{84BCA8F4-5D92-4275-96A5-AB30DEEF0A49}"/>
              </a:ext>
            </a:extLst>
          </p:cNvPr>
          <p:cNvSpPr>
            <a:spLocks noGrp="1"/>
          </p:cNvSpPr>
          <p:nvPr>
            <p:ph type="ctrTitle"/>
          </p:nvPr>
        </p:nvSpPr>
        <p:spPr>
          <a:xfrm>
            <a:off x="1184344" y="313427"/>
            <a:ext cx="9868678" cy="2387600"/>
          </a:xfrm>
        </p:spPr>
        <p:txBody>
          <a:bodyPr>
            <a:normAutofit/>
          </a:bodyPr>
          <a:lstStyle/>
          <a:p>
            <a:r>
              <a:rPr lang="en-US" sz="3200" b="1" dirty="0">
                <a:latin typeface="Arial Black" panose="020B0A04020102020204" pitchFamily="34" charset="0"/>
              </a:rPr>
              <a:t>Crude Palm Oil (CPO) Commodity Price and Production Yield Prediction</a:t>
            </a:r>
            <a:endParaRPr lang="en-SG" sz="3200" dirty="0"/>
          </a:p>
        </p:txBody>
      </p:sp>
      <p:sp>
        <p:nvSpPr>
          <p:cNvPr id="3" name="Subtitle 2">
            <a:extLst>
              <a:ext uri="{FF2B5EF4-FFF2-40B4-BE49-F238E27FC236}">
                <a16:creationId xmlns:a16="http://schemas.microsoft.com/office/drawing/2014/main" id="{AC006B2B-8A93-4A0D-A010-1F332CE7E888}"/>
              </a:ext>
            </a:extLst>
          </p:cNvPr>
          <p:cNvSpPr>
            <a:spLocks noGrp="1"/>
          </p:cNvSpPr>
          <p:nvPr>
            <p:ph type="subTitle" idx="1"/>
          </p:nvPr>
        </p:nvSpPr>
        <p:spPr>
          <a:xfrm>
            <a:off x="1180472" y="3221658"/>
            <a:ext cx="10067791" cy="882798"/>
          </a:xfrm>
        </p:spPr>
        <p:txBody>
          <a:bodyPr anchor="t">
            <a:normAutofit/>
          </a:bodyPr>
          <a:lstStyle/>
          <a:p>
            <a:pPr algn="l"/>
            <a:r>
              <a:rPr lang="en-US" sz="1800" b="1" dirty="0">
                <a:solidFill>
                  <a:schemeClr val="tx1"/>
                </a:solidFill>
                <a:latin typeface="Arial Black" panose="020B0A04020102020204" pitchFamily="34" charset="0"/>
              </a:rPr>
              <a:t>An Approach using Climate Data and News’ Title Sentiment</a:t>
            </a:r>
            <a:endParaRPr lang="en-SG" sz="1800" dirty="0">
              <a:solidFill>
                <a:schemeClr val="tx1"/>
              </a:solidFill>
              <a:latin typeface="Arial Black" panose="020B0A04020102020204" pitchFamily="34" charset="0"/>
            </a:endParaRPr>
          </a:p>
        </p:txBody>
      </p:sp>
      <p:sp>
        <p:nvSpPr>
          <p:cNvPr id="28" name="Subtitle 2">
            <a:extLst>
              <a:ext uri="{FF2B5EF4-FFF2-40B4-BE49-F238E27FC236}">
                <a16:creationId xmlns:a16="http://schemas.microsoft.com/office/drawing/2014/main" id="{69A4EB4F-E53C-4894-9761-DCBC194B92A5}"/>
              </a:ext>
            </a:extLst>
          </p:cNvPr>
          <p:cNvSpPr txBox="1">
            <a:spLocks/>
          </p:cNvSpPr>
          <p:nvPr/>
        </p:nvSpPr>
        <p:spPr>
          <a:xfrm>
            <a:off x="1180472" y="4060531"/>
            <a:ext cx="3021886" cy="2374078"/>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Clr>
                <a:schemeClr val="bg2"/>
              </a:buClr>
              <a:buFont typeface="Arial" panose="020B0604020202020204" pitchFamily="34" charset="0"/>
              <a:buNone/>
              <a:defRPr sz="2400" kern="1200">
                <a:solidFill>
                  <a:schemeClr val="bg1"/>
                </a:solidFill>
                <a:latin typeface="+mn-lt"/>
                <a:ea typeface="+mn-ea"/>
                <a:cs typeface="Sakkal Majalla" panose="02000000000000000000" pitchFamily="2" charset="-78"/>
              </a:defRPr>
            </a:lvl1pPr>
            <a:lvl2pPr marL="457200" indent="0" algn="ctr" defTabSz="914400" rtl="0" eaLnBrk="1" latinLnBrk="0" hangingPunct="1">
              <a:lnSpc>
                <a:spcPct val="90000"/>
              </a:lnSpc>
              <a:spcBef>
                <a:spcPts val="500"/>
              </a:spcBef>
              <a:buClr>
                <a:schemeClr val="bg2"/>
              </a:buClr>
              <a:buFont typeface="Arial" panose="020B0604020202020204" pitchFamily="34" charset="0"/>
              <a:buNone/>
              <a:defRPr sz="2000" kern="1200">
                <a:solidFill>
                  <a:schemeClr val="bg1"/>
                </a:solidFill>
                <a:latin typeface="+mn-lt"/>
                <a:ea typeface="+mn-ea"/>
                <a:cs typeface="Sakkal Majalla" panose="02000000000000000000" pitchFamily="2" charset="-78"/>
              </a:defRPr>
            </a:lvl2pPr>
            <a:lvl3pPr marL="914400" indent="0" algn="ctr" defTabSz="914400" rtl="0" eaLnBrk="1" latinLnBrk="0" hangingPunct="1">
              <a:lnSpc>
                <a:spcPct val="90000"/>
              </a:lnSpc>
              <a:spcBef>
                <a:spcPts val="500"/>
              </a:spcBef>
              <a:buClr>
                <a:schemeClr val="bg2"/>
              </a:buClr>
              <a:buFont typeface="Arial" panose="020B0604020202020204" pitchFamily="34" charset="0"/>
              <a:buNone/>
              <a:defRPr sz="1800" kern="1200">
                <a:solidFill>
                  <a:schemeClr val="bg1"/>
                </a:solidFill>
                <a:latin typeface="+mn-lt"/>
                <a:ea typeface="+mn-ea"/>
                <a:cs typeface="Sakkal Majalla" panose="02000000000000000000" pitchFamily="2" charset="-78"/>
              </a:defRPr>
            </a:lvl3pPr>
            <a:lvl4pPr marL="1371600" indent="0" algn="ctr" defTabSz="914400" rtl="0" eaLnBrk="1" latinLnBrk="0" hangingPunct="1">
              <a:lnSpc>
                <a:spcPct val="90000"/>
              </a:lnSpc>
              <a:spcBef>
                <a:spcPts val="500"/>
              </a:spcBef>
              <a:buClr>
                <a:schemeClr val="bg2"/>
              </a:buClr>
              <a:buFont typeface="Arial" panose="020B0604020202020204" pitchFamily="34" charset="0"/>
              <a:buNone/>
              <a:defRPr sz="1600" kern="1200">
                <a:solidFill>
                  <a:schemeClr val="bg1"/>
                </a:solidFill>
                <a:latin typeface="+mn-lt"/>
                <a:ea typeface="+mn-ea"/>
                <a:cs typeface="Sakkal Majalla" panose="02000000000000000000" pitchFamily="2" charset="-78"/>
              </a:defRPr>
            </a:lvl4pPr>
            <a:lvl5pPr marL="1828800" indent="0" algn="ctr" defTabSz="914400" rtl="0" eaLnBrk="1" latinLnBrk="0" hangingPunct="1">
              <a:lnSpc>
                <a:spcPct val="90000"/>
              </a:lnSpc>
              <a:spcBef>
                <a:spcPts val="500"/>
              </a:spcBef>
              <a:buClr>
                <a:schemeClr val="bg2"/>
              </a:buClr>
              <a:buFont typeface="Arial" panose="020B0604020202020204" pitchFamily="34" charset="0"/>
              <a:buNone/>
              <a:defRPr sz="1600" kern="1200">
                <a:solidFill>
                  <a:schemeClr val="bg1"/>
                </a:solidFill>
                <a:latin typeface="+mn-lt"/>
                <a:ea typeface="+mn-ea"/>
                <a:cs typeface="Sakkal Majalla" panose="02000000000000000000" pitchFamily="2" charset="-78"/>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solidFill>
                  <a:schemeClr val="tx1"/>
                </a:solidFill>
                <a:latin typeface="Arial Black" panose="020B0A04020102020204" pitchFamily="34" charset="0"/>
              </a:rPr>
              <a:t>By:</a:t>
            </a:r>
            <a:endParaRPr lang="en-US" b="1" dirty="0">
              <a:latin typeface="Arial Black" panose="020B0A04020102020204" pitchFamily="34" charset="0"/>
            </a:endParaRPr>
          </a:p>
          <a:p>
            <a:pPr algn="l"/>
            <a:r>
              <a:rPr lang="en-US" b="1" dirty="0">
                <a:solidFill>
                  <a:srgbClr val="FFFFFF"/>
                </a:solidFill>
                <a:latin typeface="Arial Black" panose="020B0A04020102020204" pitchFamily="34" charset="0"/>
              </a:rPr>
              <a:t>Choong </a:t>
            </a:r>
            <a:r>
              <a:rPr lang="en-US" b="1" dirty="0" err="1">
                <a:solidFill>
                  <a:srgbClr val="FFFFFF"/>
                </a:solidFill>
                <a:latin typeface="Arial Black" panose="020B0A04020102020204" pitchFamily="34" charset="0"/>
              </a:rPr>
              <a:t>En</a:t>
            </a:r>
            <a:r>
              <a:rPr lang="en-US" b="1" dirty="0">
                <a:solidFill>
                  <a:srgbClr val="FFFFFF"/>
                </a:solidFill>
                <a:latin typeface="Arial Black" panose="020B0A04020102020204" pitchFamily="34" charset="0"/>
              </a:rPr>
              <a:t> Jun</a:t>
            </a:r>
            <a:endParaRPr lang="en-SG" dirty="0">
              <a:solidFill>
                <a:srgbClr val="FFFFFF"/>
              </a:solidFill>
              <a:latin typeface="Arial Black" panose="020B0A04020102020204" pitchFamily="34" charset="0"/>
            </a:endParaRPr>
          </a:p>
        </p:txBody>
      </p:sp>
      <p:sp>
        <p:nvSpPr>
          <p:cNvPr id="29" name="TextBox 28">
            <a:extLst>
              <a:ext uri="{FF2B5EF4-FFF2-40B4-BE49-F238E27FC236}">
                <a16:creationId xmlns:a16="http://schemas.microsoft.com/office/drawing/2014/main" id="{F9437261-4D00-4A0A-BEAC-A06ED0842C3B}"/>
              </a:ext>
            </a:extLst>
          </p:cNvPr>
          <p:cNvSpPr txBox="1"/>
          <p:nvPr/>
        </p:nvSpPr>
        <p:spPr>
          <a:xfrm>
            <a:off x="82409" y="6390684"/>
            <a:ext cx="6131959" cy="307777"/>
          </a:xfrm>
          <a:prstGeom prst="rect">
            <a:avLst/>
          </a:prstGeom>
          <a:noFill/>
        </p:spPr>
        <p:txBody>
          <a:bodyPr wrap="square" rtlCol="0">
            <a:spAutoFit/>
          </a:bodyPr>
          <a:lstStyle/>
          <a:p>
            <a:r>
              <a:rPr lang="en-SG" sz="1400" dirty="0" err="1">
                <a:solidFill>
                  <a:schemeClr val="accent5">
                    <a:lumMod val="40000"/>
                    <a:lumOff val="60000"/>
                  </a:schemeClr>
                </a:solidFill>
              </a:rPr>
              <a:t>Github</a:t>
            </a:r>
            <a:r>
              <a:rPr lang="en-SG" sz="1400" dirty="0">
                <a:solidFill>
                  <a:schemeClr val="accent5">
                    <a:lumMod val="40000"/>
                    <a:lumOff val="60000"/>
                  </a:schemeClr>
                </a:solidFill>
              </a:rPr>
              <a:t>: </a:t>
            </a:r>
            <a:r>
              <a:rPr lang="en-SG" sz="1400" dirty="0">
                <a:solidFill>
                  <a:schemeClr val="accent5">
                    <a:lumMod val="40000"/>
                    <a:lumOff val="60000"/>
                  </a:schemeClr>
                </a:solidFill>
                <a:hlinkClick r:id="rId3">
                  <a:extLst>
                    <a:ext uri="{A12FA001-AC4F-418D-AE19-62706E023703}">
                      <ahyp:hlinkClr xmlns:ahyp="http://schemas.microsoft.com/office/drawing/2018/hyperlinkcolor" val="tx"/>
                    </a:ext>
                  </a:extLst>
                </a:hlinkClick>
              </a:rPr>
              <a:t>https://github.com/oryzalee8871/WQD7005_DataMining</a:t>
            </a:r>
            <a:endParaRPr lang="en-SG" sz="1400" dirty="0">
              <a:solidFill>
                <a:schemeClr val="accent5">
                  <a:lumMod val="40000"/>
                  <a:lumOff val="60000"/>
                </a:schemeClr>
              </a:solidFill>
            </a:endParaRPr>
          </a:p>
        </p:txBody>
      </p:sp>
    </p:spTree>
    <p:extLst>
      <p:ext uri="{BB962C8B-B14F-4D97-AF65-F5344CB8AC3E}">
        <p14:creationId xmlns:p14="http://schemas.microsoft.com/office/powerpoint/2010/main" val="2800045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14" name="Straight Connector 13">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16">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17">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8F105FEB-CB84-42A8-94A8-1AC73446F494}"/>
              </a:ext>
            </a:extLst>
          </p:cNvPr>
          <p:cNvSpPr>
            <a:spLocks noGrp="1"/>
          </p:cNvSpPr>
          <p:nvPr>
            <p:ph type="ctrTitle"/>
          </p:nvPr>
        </p:nvSpPr>
        <p:spPr>
          <a:xfrm>
            <a:off x="684212" y="346728"/>
            <a:ext cx="9383520" cy="531479"/>
          </a:xfrm>
        </p:spPr>
        <p:txBody>
          <a:bodyPr>
            <a:normAutofit/>
          </a:bodyPr>
          <a:lstStyle/>
          <a:p>
            <a:r>
              <a:rPr lang="en-SG" sz="2800" dirty="0">
                <a:solidFill>
                  <a:srgbClr val="92D050"/>
                </a:solidFill>
                <a:latin typeface="Arial Black" panose="020B0A04020102020204" pitchFamily="34" charset="0"/>
              </a:rPr>
              <a:t>Introduction</a:t>
            </a:r>
          </a:p>
        </p:txBody>
      </p:sp>
      <p:sp>
        <p:nvSpPr>
          <p:cNvPr id="3" name="Subtitle 2">
            <a:extLst>
              <a:ext uri="{FF2B5EF4-FFF2-40B4-BE49-F238E27FC236}">
                <a16:creationId xmlns:a16="http://schemas.microsoft.com/office/drawing/2014/main" id="{165F4881-986F-4C12-9334-29D70AACF50C}"/>
              </a:ext>
            </a:extLst>
          </p:cNvPr>
          <p:cNvSpPr>
            <a:spLocks noGrp="1"/>
          </p:cNvSpPr>
          <p:nvPr>
            <p:ph type="subTitle" idx="1"/>
          </p:nvPr>
        </p:nvSpPr>
        <p:spPr>
          <a:xfrm>
            <a:off x="684212" y="1224935"/>
            <a:ext cx="4811066" cy="4811971"/>
          </a:xfrm>
        </p:spPr>
        <p:txBody>
          <a:bodyPr>
            <a:normAutofit/>
          </a:bodyPr>
          <a:lstStyle/>
          <a:p>
            <a:pPr marL="285750"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The largest derivatives market for CPO is Bursa Malaysian Derivatives. </a:t>
            </a:r>
          </a:p>
          <a:p>
            <a:pPr marL="285750"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The prices are affected mainly by demand and supply of CPO, and other external factors such as the prices of cooking oil and oil seeds all around the world. </a:t>
            </a:r>
          </a:p>
          <a:p>
            <a:pPr marL="285750"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Climate variability have a direct impact on the supply of CPO, thus indirectly affect the price of CPO futures. </a:t>
            </a:r>
          </a:p>
          <a:p>
            <a:pPr marL="285750"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Since Indonesia and Malaysia already have 87% of the production market cap, any climate changes in these two neighboring countries would surely have some sort of impact on the CPO yield, and indirectly so on the CPO futures.</a:t>
            </a:r>
            <a:endParaRPr lang="en-SG" sz="1600" dirty="0">
              <a:solidFill>
                <a:schemeClr val="tx1"/>
              </a:solidFill>
              <a:latin typeface="Arial" panose="020B0604020202020204" pitchFamily="34" charset="0"/>
              <a:cs typeface="Arial" panose="020B0604020202020204" pitchFamily="34" charset="0"/>
            </a:endParaRPr>
          </a:p>
        </p:txBody>
      </p:sp>
      <p:pic>
        <p:nvPicPr>
          <p:cNvPr id="1028" name="Picture 4">
            <a:extLst>
              <a:ext uri="{FF2B5EF4-FFF2-40B4-BE49-F238E27FC236}">
                <a16:creationId xmlns:a16="http://schemas.microsoft.com/office/drawing/2014/main" id="{81081943-833A-44D6-8BFD-3FB7802EB0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7486" y="1282322"/>
            <a:ext cx="6124998" cy="394571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4F83C9B-49FD-4EEB-8901-1F0F7231792A}"/>
              </a:ext>
            </a:extLst>
          </p:cNvPr>
          <p:cNvSpPr txBox="1"/>
          <p:nvPr/>
        </p:nvSpPr>
        <p:spPr>
          <a:xfrm>
            <a:off x="5737486" y="5306594"/>
            <a:ext cx="4017446" cy="307777"/>
          </a:xfrm>
          <a:prstGeom prst="rect">
            <a:avLst/>
          </a:prstGeom>
          <a:noFill/>
        </p:spPr>
        <p:txBody>
          <a:bodyPr wrap="none" rtlCol="0">
            <a:spAutoFit/>
          </a:bodyPr>
          <a:lstStyle/>
          <a:p>
            <a:r>
              <a:rPr lang="en-SG" sz="1400" dirty="0">
                <a:solidFill>
                  <a:schemeClr val="tx2"/>
                </a:solidFill>
              </a:rPr>
              <a:t>Source: </a:t>
            </a:r>
            <a:r>
              <a:rPr lang="en-SG" sz="1400" u="sng" dirty="0">
                <a:solidFill>
                  <a:schemeClr val="tx2"/>
                </a:solidFill>
                <a:hlinkClick r:id="rId3">
                  <a:extLst>
                    <a:ext uri="{A12FA001-AC4F-418D-AE19-62706E023703}">
                      <ahyp:hlinkClr xmlns:ahyp="http://schemas.microsoft.com/office/drawing/2018/hyperlinkcolor" val="tx"/>
                    </a:ext>
                  </a:extLst>
                </a:hlinkClick>
              </a:rPr>
              <a:t>https://www.globalforestwatch.org/</a:t>
            </a:r>
            <a:endParaRPr lang="en-SG" sz="1400" dirty="0">
              <a:solidFill>
                <a:schemeClr val="tx2"/>
              </a:solidFill>
            </a:endParaRPr>
          </a:p>
        </p:txBody>
      </p:sp>
    </p:spTree>
    <p:extLst>
      <p:ext uri="{BB962C8B-B14F-4D97-AF65-F5344CB8AC3E}">
        <p14:creationId xmlns:p14="http://schemas.microsoft.com/office/powerpoint/2010/main" val="792790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14" name="Straight Connector 13">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16">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17">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8F105FEB-CB84-42A8-94A8-1AC73446F494}"/>
              </a:ext>
            </a:extLst>
          </p:cNvPr>
          <p:cNvSpPr>
            <a:spLocks noGrp="1"/>
          </p:cNvSpPr>
          <p:nvPr>
            <p:ph type="ctrTitle"/>
          </p:nvPr>
        </p:nvSpPr>
        <p:spPr>
          <a:xfrm>
            <a:off x="684212" y="346728"/>
            <a:ext cx="9383520" cy="531479"/>
          </a:xfrm>
        </p:spPr>
        <p:txBody>
          <a:bodyPr>
            <a:normAutofit/>
          </a:bodyPr>
          <a:lstStyle/>
          <a:p>
            <a:r>
              <a:rPr lang="en-SG" sz="2800" dirty="0">
                <a:solidFill>
                  <a:srgbClr val="92D050"/>
                </a:solidFill>
                <a:latin typeface="Arial Black" panose="020B0A04020102020204" pitchFamily="34" charset="0"/>
              </a:rPr>
              <a:t>Motivation</a:t>
            </a:r>
          </a:p>
        </p:txBody>
      </p:sp>
      <p:sp>
        <p:nvSpPr>
          <p:cNvPr id="3" name="Subtitle 2">
            <a:extLst>
              <a:ext uri="{FF2B5EF4-FFF2-40B4-BE49-F238E27FC236}">
                <a16:creationId xmlns:a16="http://schemas.microsoft.com/office/drawing/2014/main" id="{165F4881-986F-4C12-9334-29D70AACF50C}"/>
              </a:ext>
            </a:extLst>
          </p:cNvPr>
          <p:cNvSpPr>
            <a:spLocks noGrp="1"/>
          </p:cNvSpPr>
          <p:nvPr>
            <p:ph type="subTitle" idx="1"/>
          </p:nvPr>
        </p:nvSpPr>
        <p:spPr>
          <a:xfrm>
            <a:off x="684211" y="1224935"/>
            <a:ext cx="10368487" cy="2204065"/>
          </a:xfrm>
        </p:spPr>
        <p:txBody>
          <a:bodyPr>
            <a:normAutofit/>
          </a:bodyPr>
          <a:lstStyle/>
          <a:p>
            <a:r>
              <a:rPr lang="en-US" sz="1600" dirty="0">
                <a:solidFill>
                  <a:schemeClr val="tx1">
                    <a:lumMod val="95000"/>
                  </a:schemeClr>
                </a:solidFill>
                <a:latin typeface="Arial" panose="020B0604020202020204" pitchFamily="34" charset="0"/>
                <a:cs typeface="Arial" panose="020B0604020202020204" pitchFamily="34" charset="0"/>
              </a:rPr>
              <a:t>According to </a:t>
            </a:r>
            <a:r>
              <a:rPr lang="en-US" sz="1600" dirty="0" err="1">
                <a:solidFill>
                  <a:schemeClr val="tx1">
                    <a:lumMod val="95000"/>
                  </a:schemeClr>
                </a:solidFill>
                <a:latin typeface="Arial" panose="020B0604020202020204" pitchFamily="34" charset="0"/>
                <a:cs typeface="Arial" panose="020B0604020202020204" pitchFamily="34" charset="0"/>
              </a:rPr>
              <a:t>Santhia</a:t>
            </a:r>
            <a:r>
              <a:rPr lang="en-US" sz="1600" dirty="0">
                <a:solidFill>
                  <a:schemeClr val="tx1">
                    <a:lumMod val="95000"/>
                  </a:schemeClr>
                </a:solidFill>
                <a:latin typeface="Arial" panose="020B0604020202020204" pitchFamily="34" charset="0"/>
                <a:cs typeface="Arial" panose="020B0604020202020204" pitchFamily="34" charset="0"/>
              </a:rPr>
              <a:t> (2017)</a:t>
            </a:r>
            <a:r>
              <a:rPr lang="en-US" sz="1600" dirty="0">
                <a:solidFill>
                  <a:schemeClr val="tx1">
                    <a:lumMod val="95000"/>
                  </a:schemeClr>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[1]</a:t>
            </a:r>
            <a:r>
              <a:rPr lang="en-US" sz="1600" dirty="0">
                <a:solidFill>
                  <a:schemeClr val="tx1">
                    <a:lumMod val="95000"/>
                  </a:schemeClr>
                </a:solidFill>
                <a:latin typeface="Arial" panose="020B0604020202020204" pitchFamily="34" charset="0"/>
                <a:cs typeface="Arial" panose="020B0604020202020204" pitchFamily="34" charset="0"/>
              </a:rPr>
              <a:t>, the top palm oil producing nations in 2016 are Indonesia, leading by 34.52 mil MT of palm oil, followed by Malaysia at 17.32 mil MT where the two countries made up 87% of the total palm oil production market. Palm oil trees, like most plants are susceptible to climate changes and local atmospheric variables. As investigated by </a:t>
            </a:r>
            <a:r>
              <a:rPr lang="en-US" sz="1600" dirty="0" err="1">
                <a:solidFill>
                  <a:schemeClr val="tx1">
                    <a:lumMod val="95000"/>
                  </a:schemeClr>
                </a:solidFill>
                <a:latin typeface="Arial" panose="020B0604020202020204" pitchFamily="34" charset="0"/>
                <a:cs typeface="Arial" panose="020B0604020202020204" pitchFamily="34" charset="0"/>
              </a:rPr>
              <a:t>Oettli</a:t>
            </a:r>
            <a:r>
              <a:rPr lang="en-US" sz="1600" dirty="0">
                <a:solidFill>
                  <a:schemeClr val="tx1">
                    <a:lumMod val="95000"/>
                  </a:schemeClr>
                </a:solidFill>
                <a:latin typeface="Arial" panose="020B0604020202020204" pitchFamily="34" charset="0"/>
                <a:cs typeface="Arial" panose="020B0604020202020204" pitchFamily="34" charset="0"/>
              </a:rPr>
              <a:t> et al (2018)</a:t>
            </a:r>
            <a:r>
              <a:rPr lang="en-US" sz="1600" dirty="0">
                <a:solidFill>
                  <a:schemeClr val="tx1">
                    <a:lumMod val="95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[2]</a:t>
            </a:r>
            <a:r>
              <a:rPr lang="en-US" sz="1600" dirty="0">
                <a:solidFill>
                  <a:schemeClr val="tx1">
                    <a:lumMod val="95000"/>
                  </a:schemeClr>
                </a:solidFill>
                <a:latin typeface="Arial" panose="020B0604020202020204" pitchFamily="34" charset="0"/>
                <a:cs typeface="Arial" panose="020B0604020202020204" pitchFamily="34" charset="0"/>
              </a:rPr>
              <a:t>, </a:t>
            </a:r>
            <a:r>
              <a:rPr lang="en-US" sz="1600" dirty="0" err="1">
                <a:solidFill>
                  <a:schemeClr val="tx1">
                    <a:lumMod val="95000"/>
                  </a:schemeClr>
                </a:solidFill>
                <a:latin typeface="Arial" panose="020B0604020202020204" pitchFamily="34" charset="0"/>
                <a:cs typeface="Arial" panose="020B0604020202020204" pitchFamily="34" charset="0"/>
              </a:rPr>
              <a:t>woittiez</a:t>
            </a:r>
            <a:r>
              <a:rPr lang="en-US" sz="1600" dirty="0">
                <a:solidFill>
                  <a:schemeClr val="tx1">
                    <a:lumMod val="95000"/>
                  </a:schemeClr>
                </a:solidFill>
                <a:latin typeface="Arial" panose="020B0604020202020204" pitchFamily="34" charset="0"/>
                <a:cs typeface="Arial" panose="020B0604020202020204" pitchFamily="34" charset="0"/>
              </a:rPr>
              <a:t> et al (2017)</a:t>
            </a:r>
            <a:r>
              <a:rPr lang="en-US" sz="1600" dirty="0">
                <a:solidFill>
                  <a:schemeClr val="tx1">
                    <a:lumMod val="9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[3]</a:t>
            </a:r>
            <a:r>
              <a:rPr lang="en-US" sz="1600" dirty="0">
                <a:solidFill>
                  <a:schemeClr val="tx1">
                    <a:lumMod val="95000"/>
                  </a:schemeClr>
                </a:solidFill>
                <a:latin typeface="Arial" panose="020B0604020202020204" pitchFamily="34" charset="0"/>
                <a:cs typeface="Arial" panose="020B0604020202020204" pitchFamily="34" charset="0"/>
              </a:rPr>
              <a:t> and Kamil &amp; Omar (2016)</a:t>
            </a:r>
            <a:r>
              <a:rPr lang="en-US" sz="1600" dirty="0">
                <a:solidFill>
                  <a:schemeClr val="tx1">
                    <a:lumMod val="95000"/>
                  </a:schemeClr>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[4]</a:t>
            </a:r>
            <a:r>
              <a:rPr lang="en-US" sz="1600" dirty="0">
                <a:solidFill>
                  <a:schemeClr val="tx1">
                    <a:lumMod val="95000"/>
                  </a:schemeClr>
                </a:solidFill>
                <a:latin typeface="Arial" panose="020B0604020202020204" pitchFamily="34" charset="0"/>
                <a:cs typeface="Arial" panose="020B0604020202020204" pitchFamily="34" charset="0"/>
              </a:rPr>
              <a:t>, attributes such as rainfall, temperature, relative humidity, and net solar radiation have shown to affect the yield of oil palm fresh fruit bunches.</a:t>
            </a:r>
            <a:endParaRPr lang="en-SG" sz="1600" dirty="0">
              <a:solidFill>
                <a:schemeClr val="tx1">
                  <a:lumMod val="95000"/>
                </a:schemeClr>
              </a:solidFill>
              <a:latin typeface="Arial" panose="020B0604020202020204" pitchFamily="34" charset="0"/>
              <a:cs typeface="Arial" panose="020B0604020202020204" pitchFamily="34" charset="0"/>
            </a:endParaRPr>
          </a:p>
        </p:txBody>
      </p:sp>
      <p:sp>
        <p:nvSpPr>
          <p:cNvPr id="18" name="Title 1">
            <a:extLst>
              <a:ext uri="{FF2B5EF4-FFF2-40B4-BE49-F238E27FC236}">
                <a16:creationId xmlns:a16="http://schemas.microsoft.com/office/drawing/2014/main" id="{69314515-3A79-406D-95F9-F0E3BDEA2B9D}"/>
              </a:ext>
            </a:extLst>
          </p:cNvPr>
          <p:cNvSpPr txBox="1">
            <a:spLocks/>
          </p:cNvSpPr>
          <p:nvPr/>
        </p:nvSpPr>
        <p:spPr>
          <a:xfrm>
            <a:off x="681029" y="2833501"/>
            <a:ext cx="9383520" cy="531479"/>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sz="2800" dirty="0">
                <a:solidFill>
                  <a:srgbClr val="92D050"/>
                </a:solidFill>
                <a:latin typeface="Arial Black" panose="020B0A04020102020204" pitchFamily="34" charset="0"/>
              </a:rPr>
              <a:t>Objective</a:t>
            </a:r>
          </a:p>
        </p:txBody>
      </p:sp>
      <p:sp>
        <p:nvSpPr>
          <p:cNvPr id="19" name="Subtitle 2">
            <a:extLst>
              <a:ext uri="{FF2B5EF4-FFF2-40B4-BE49-F238E27FC236}">
                <a16:creationId xmlns:a16="http://schemas.microsoft.com/office/drawing/2014/main" id="{70AEF771-2C50-4628-BA41-D75FB7E55B27}"/>
              </a:ext>
            </a:extLst>
          </p:cNvPr>
          <p:cNvSpPr txBox="1">
            <a:spLocks/>
          </p:cNvSpPr>
          <p:nvPr/>
        </p:nvSpPr>
        <p:spPr>
          <a:xfrm>
            <a:off x="681029" y="3404053"/>
            <a:ext cx="8320928" cy="220406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sz="1600" dirty="0">
                <a:solidFill>
                  <a:schemeClr val="tx1">
                    <a:lumMod val="95000"/>
                  </a:schemeClr>
                </a:solidFill>
                <a:latin typeface="Arial" panose="020B0604020202020204" pitchFamily="34" charset="0"/>
                <a:cs typeface="Arial" panose="020B0604020202020204" pitchFamily="34" charset="0"/>
              </a:rPr>
              <a:t>To test the following hypothesis:</a:t>
            </a:r>
          </a:p>
          <a:p>
            <a:pPr marL="342900" indent="-342900">
              <a:buFont typeface="Arial" panose="020B0604020202020204" pitchFamily="34" charset="0"/>
              <a:buChar char="•"/>
            </a:pPr>
            <a:r>
              <a:rPr lang="en-US" sz="1600" dirty="0">
                <a:solidFill>
                  <a:schemeClr val="tx1">
                    <a:lumMod val="95000"/>
                  </a:schemeClr>
                </a:solidFill>
                <a:latin typeface="Arial" panose="020B0604020202020204" pitchFamily="34" charset="0"/>
                <a:cs typeface="Arial" panose="020B0604020202020204" pitchFamily="34" charset="0"/>
              </a:rPr>
              <a:t>Weather data significantly affect / correlate to palm oil production yield</a:t>
            </a:r>
          </a:p>
          <a:p>
            <a:pPr marL="342900" indent="-342900">
              <a:buFont typeface="Arial" panose="020B0604020202020204" pitchFamily="34" charset="0"/>
              <a:buChar char="•"/>
            </a:pPr>
            <a:r>
              <a:rPr lang="en-US" sz="1600" dirty="0">
                <a:solidFill>
                  <a:schemeClr val="tx1">
                    <a:lumMod val="95000"/>
                  </a:schemeClr>
                </a:solidFill>
                <a:latin typeface="Arial" panose="020B0604020202020204" pitchFamily="34" charset="0"/>
                <a:cs typeface="Arial" panose="020B0604020202020204" pitchFamily="34" charset="0"/>
              </a:rPr>
              <a:t>Palm oil industry related news sentiment significantly affect / correlate to CPO commodity prices</a:t>
            </a:r>
            <a:endParaRPr lang="en-SG" sz="1600" dirty="0">
              <a:solidFill>
                <a:schemeClr val="tx1">
                  <a:lumMod val="95000"/>
                </a:schemeClr>
              </a:solidFill>
              <a:latin typeface="Arial" panose="020B0604020202020204" pitchFamily="34" charset="0"/>
              <a:cs typeface="Arial" panose="020B0604020202020204" pitchFamily="34" charset="0"/>
            </a:endParaRPr>
          </a:p>
        </p:txBody>
      </p:sp>
      <p:sp>
        <p:nvSpPr>
          <p:cNvPr id="20" name="Subtitle 2">
            <a:extLst>
              <a:ext uri="{FF2B5EF4-FFF2-40B4-BE49-F238E27FC236}">
                <a16:creationId xmlns:a16="http://schemas.microsoft.com/office/drawing/2014/main" id="{AE1E384A-9B9D-4EBD-AC4A-D068E05C759A}"/>
              </a:ext>
            </a:extLst>
          </p:cNvPr>
          <p:cNvSpPr txBox="1">
            <a:spLocks/>
          </p:cNvSpPr>
          <p:nvPr/>
        </p:nvSpPr>
        <p:spPr>
          <a:xfrm>
            <a:off x="684211" y="5432450"/>
            <a:ext cx="9729296" cy="1264301"/>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SG" sz="1200" dirty="0">
                <a:solidFill>
                  <a:srgbClr val="92D050"/>
                </a:solidFill>
                <a:latin typeface="Arial" panose="020B0604020202020204" pitchFamily="34" charset="0"/>
                <a:cs typeface="Arial" panose="020B0604020202020204" pitchFamily="34" charset="0"/>
              </a:rPr>
              <a:t>References</a:t>
            </a:r>
            <a:r>
              <a:rPr lang="en-SG" sz="1200" dirty="0">
                <a:solidFill>
                  <a:schemeClr val="tx1"/>
                </a:solidFill>
                <a:latin typeface="Arial" panose="020B0604020202020204" pitchFamily="34" charset="0"/>
                <a:cs typeface="Arial" panose="020B0604020202020204" pitchFamily="34" charset="0"/>
              </a:rPr>
              <a:t>:</a:t>
            </a:r>
          </a:p>
          <a:p>
            <a:r>
              <a:rPr lang="en-SG" sz="1200" dirty="0">
                <a:solidFill>
                  <a:schemeClr val="tx1"/>
                </a:solidFill>
                <a:latin typeface="Arial" panose="020B0604020202020204" pitchFamily="34" charset="0"/>
                <a:cs typeface="Arial" panose="020B0604020202020204" pitchFamily="34" charset="0"/>
              </a:rPr>
              <a:t>[1] </a:t>
            </a:r>
            <a:r>
              <a:rPr lang="en-SG" sz="1200" dirty="0" err="1">
                <a:solidFill>
                  <a:schemeClr val="tx1"/>
                </a:solidFill>
                <a:latin typeface="Arial" panose="020B0604020202020204" pitchFamily="34" charset="0"/>
                <a:cs typeface="Arial" panose="020B0604020202020204" pitchFamily="34" charset="0"/>
              </a:rPr>
              <a:t>Santhia</a:t>
            </a:r>
            <a:r>
              <a:rPr lang="en-SG" sz="1200" dirty="0">
                <a:solidFill>
                  <a:schemeClr val="tx1"/>
                </a:solidFill>
                <a:latin typeface="Arial" panose="020B0604020202020204" pitchFamily="34" charset="0"/>
                <a:cs typeface="Arial" panose="020B0604020202020204" pitchFamily="34" charset="0"/>
              </a:rPr>
              <a:t>, V. (2017). Essential Palm Oil Statistics 2017. Palm Oil Analytics.</a:t>
            </a:r>
            <a:br>
              <a:rPr lang="en-SG" sz="1200" dirty="0">
                <a:solidFill>
                  <a:schemeClr val="tx1"/>
                </a:solidFill>
                <a:latin typeface="Arial" panose="020B0604020202020204" pitchFamily="34" charset="0"/>
                <a:cs typeface="Arial" panose="020B0604020202020204" pitchFamily="34" charset="0"/>
              </a:rPr>
            </a:br>
            <a:r>
              <a:rPr lang="en-SG" sz="1200" dirty="0">
                <a:solidFill>
                  <a:schemeClr val="tx1"/>
                </a:solidFill>
                <a:latin typeface="Arial" panose="020B0604020202020204" pitchFamily="34" charset="0"/>
                <a:cs typeface="Arial" panose="020B0604020202020204" pitchFamily="34" charset="0"/>
              </a:rPr>
              <a:t>[2] </a:t>
            </a:r>
            <a:r>
              <a:rPr lang="en-SG" sz="1200" dirty="0" err="1">
                <a:solidFill>
                  <a:schemeClr val="tx1"/>
                </a:solidFill>
                <a:latin typeface="Arial" panose="020B0604020202020204" pitchFamily="34" charset="0"/>
                <a:cs typeface="Arial" panose="020B0604020202020204" pitchFamily="34" charset="0"/>
              </a:rPr>
              <a:t>Oettli</a:t>
            </a:r>
            <a:r>
              <a:rPr lang="en-SG" sz="1200" dirty="0">
                <a:solidFill>
                  <a:schemeClr val="tx1"/>
                </a:solidFill>
                <a:latin typeface="Arial" panose="020B0604020202020204" pitchFamily="34" charset="0"/>
                <a:cs typeface="Arial" panose="020B0604020202020204" pitchFamily="34" charset="0"/>
              </a:rPr>
              <a:t>, P., Behera, S. K., &amp; Yamagata, T. (2018). Climate based predictability of oil palm tree yield in Malaysia. Scientific reports, 8(1), 1-13.</a:t>
            </a:r>
            <a:br>
              <a:rPr lang="en-SG" sz="1200" dirty="0">
                <a:solidFill>
                  <a:schemeClr val="tx1"/>
                </a:solidFill>
                <a:latin typeface="Arial" panose="020B0604020202020204" pitchFamily="34" charset="0"/>
                <a:cs typeface="Arial" panose="020B0604020202020204" pitchFamily="34" charset="0"/>
              </a:rPr>
            </a:br>
            <a:r>
              <a:rPr lang="en-SG" sz="1200" dirty="0">
                <a:solidFill>
                  <a:schemeClr val="tx1"/>
                </a:solidFill>
                <a:latin typeface="Arial" panose="020B0604020202020204" pitchFamily="34" charset="0"/>
                <a:cs typeface="Arial" panose="020B0604020202020204" pitchFamily="34" charset="0"/>
              </a:rPr>
              <a:t>[3] </a:t>
            </a:r>
            <a:r>
              <a:rPr lang="en-SG" sz="1200" dirty="0" err="1">
                <a:solidFill>
                  <a:schemeClr val="tx1"/>
                </a:solidFill>
                <a:latin typeface="Arial" panose="020B0604020202020204" pitchFamily="34" charset="0"/>
                <a:cs typeface="Arial" panose="020B0604020202020204" pitchFamily="34" charset="0"/>
              </a:rPr>
              <a:t>Woittiez</a:t>
            </a:r>
            <a:r>
              <a:rPr lang="en-SG" sz="1200" dirty="0">
                <a:solidFill>
                  <a:schemeClr val="tx1"/>
                </a:solidFill>
                <a:latin typeface="Arial" panose="020B0604020202020204" pitchFamily="34" charset="0"/>
                <a:cs typeface="Arial" panose="020B0604020202020204" pitchFamily="34" charset="0"/>
              </a:rPr>
              <a:t>, L. S., van </a:t>
            </a:r>
            <a:r>
              <a:rPr lang="en-SG" sz="1200" dirty="0" err="1">
                <a:solidFill>
                  <a:schemeClr val="tx1"/>
                </a:solidFill>
                <a:latin typeface="Arial" panose="020B0604020202020204" pitchFamily="34" charset="0"/>
                <a:cs typeface="Arial" panose="020B0604020202020204" pitchFamily="34" charset="0"/>
              </a:rPr>
              <a:t>Wijk</a:t>
            </a:r>
            <a:r>
              <a:rPr lang="en-SG" sz="1200" dirty="0">
                <a:solidFill>
                  <a:schemeClr val="tx1"/>
                </a:solidFill>
                <a:latin typeface="Arial" panose="020B0604020202020204" pitchFamily="34" charset="0"/>
                <a:cs typeface="Arial" panose="020B0604020202020204" pitchFamily="34" charset="0"/>
              </a:rPr>
              <a:t>, M. T., Slingerland, M., van </a:t>
            </a:r>
            <a:r>
              <a:rPr lang="en-SG" sz="1200" dirty="0" err="1">
                <a:solidFill>
                  <a:schemeClr val="tx1"/>
                </a:solidFill>
                <a:latin typeface="Arial" panose="020B0604020202020204" pitchFamily="34" charset="0"/>
                <a:cs typeface="Arial" panose="020B0604020202020204" pitchFamily="34" charset="0"/>
              </a:rPr>
              <a:t>Noordwijk</a:t>
            </a:r>
            <a:r>
              <a:rPr lang="en-SG" sz="1200" dirty="0">
                <a:solidFill>
                  <a:schemeClr val="tx1"/>
                </a:solidFill>
                <a:latin typeface="Arial" panose="020B0604020202020204" pitchFamily="34" charset="0"/>
                <a:cs typeface="Arial" panose="020B0604020202020204" pitchFamily="34" charset="0"/>
              </a:rPr>
              <a:t>, M., &amp; </a:t>
            </a:r>
            <a:r>
              <a:rPr lang="en-SG" sz="1200" dirty="0" err="1">
                <a:solidFill>
                  <a:schemeClr val="tx1"/>
                </a:solidFill>
                <a:latin typeface="Arial" panose="020B0604020202020204" pitchFamily="34" charset="0"/>
                <a:cs typeface="Arial" panose="020B0604020202020204" pitchFamily="34" charset="0"/>
              </a:rPr>
              <a:t>Giller</a:t>
            </a:r>
            <a:r>
              <a:rPr lang="en-SG" sz="1200" dirty="0">
                <a:solidFill>
                  <a:schemeClr val="tx1"/>
                </a:solidFill>
                <a:latin typeface="Arial" panose="020B0604020202020204" pitchFamily="34" charset="0"/>
                <a:cs typeface="Arial" panose="020B0604020202020204" pitchFamily="34" charset="0"/>
              </a:rPr>
              <a:t>, K. E. (2017). Yield gaps in oil palm: A quantitative review of contributing factors. European Journal of Agronomy, 83, 57-77.</a:t>
            </a:r>
            <a:br>
              <a:rPr lang="en-SG" sz="1200" dirty="0">
                <a:solidFill>
                  <a:schemeClr val="tx1"/>
                </a:solidFill>
                <a:latin typeface="Arial" panose="020B0604020202020204" pitchFamily="34" charset="0"/>
                <a:cs typeface="Arial" panose="020B0604020202020204" pitchFamily="34" charset="0"/>
              </a:rPr>
            </a:br>
            <a:r>
              <a:rPr lang="en-SG" sz="1200" dirty="0">
                <a:solidFill>
                  <a:schemeClr val="tx1"/>
                </a:solidFill>
                <a:latin typeface="Arial" panose="020B0604020202020204" pitchFamily="34" charset="0"/>
                <a:cs typeface="Arial" panose="020B0604020202020204" pitchFamily="34" charset="0"/>
              </a:rPr>
              <a:t>[4] Kamil, N. N., &amp; Omar, S. F. (2016). Climate variability and its impact on the palm oil industry. Oil Palm Ind Econ J, 16(1), 18-30.</a:t>
            </a:r>
          </a:p>
        </p:txBody>
      </p:sp>
    </p:spTree>
    <p:extLst>
      <p:ext uri="{BB962C8B-B14F-4D97-AF65-F5344CB8AC3E}">
        <p14:creationId xmlns:p14="http://schemas.microsoft.com/office/powerpoint/2010/main" val="1209084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14" name="Straight Connector 13">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16">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17">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8F105FEB-CB84-42A8-94A8-1AC73446F494}"/>
              </a:ext>
            </a:extLst>
          </p:cNvPr>
          <p:cNvSpPr>
            <a:spLocks noGrp="1"/>
          </p:cNvSpPr>
          <p:nvPr>
            <p:ph type="ctrTitle"/>
          </p:nvPr>
        </p:nvSpPr>
        <p:spPr>
          <a:xfrm>
            <a:off x="684212" y="346728"/>
            <a:ext cx="9383520" cy="531479"/>
          </a:xfrm>
        </p:spPr>
        <p:txBody>
          <a:bodyPr>
            <a:normAutofit/>
          </a:bodyPr>
          <a:lstStyle/>
          <a:p>
            <a:r>
              <a:rPr lang="en-SG" sz="2800" dirty="0" err="1">
                <a:solidFill>
                  <a:srgbClr val="92D050"/>
                </a:solidFill>
                <a:latin typeface="Arial Black" panose="020B0A04020102020204" pitchFamily="34" charset="0"/>
              </a:rPr>
              <a:t>WorkFlow</a:t>
            </a:r>
            <a:endParaRPr lang="en-SG" sz="2800" dirty="0">
              <a:solidFill>
                <a:srgbClr val="92D050"/>
              </a:solidFill>
              <a:latin typeface="Arial Black" panose="020B0A04020102020204" pitchFamily="34" charset="0"/>
            </a:endParaRPr>
          </a:p>
        </p:txBody>
      </p:sp>
      <p:sp>
        <p:nvSpPr>
          <p:cNvPr id="3" name="Subtitle 2">
            <a:extLst>
              <a:ext uri="{FF2B5EF4-FFF2-40B4-BE49-F238E27FC236}">
                <a16:creationId xmlns:a16="http://schemas.microsoft.com/office/drawing/2014/main" id="{165F4881-986F-4C12-9334-29D70AACF50C}"/>
              </a:ext>
            </a:extLst>
          </p:cNvPr>
          <p:cNvSpPr>
            <a:spLocks noGrp="1"/>
          </p:cNvSpPr>
          <p:nvPr>
            <p:ph type="subTitle" idx="1"/>
          </p:nvPr>
        </p:nvSpPr>
        <p:spPr>
          <a:xfrm>
            <a:off x="684212" y="1224935"/>
            <a:ext cx="8557442" cy="4811971"/>
          </a:xfrm>
        </p:spPr>
        <p:txBody>
          <a:bodyPr>
            <a:normAutofit/>
          </a:bodyPr>
          <a:lstStyle/>
          <a:p>
            <a:r>
              <a:rPr lang="en-SG" dirty="0">
                <a:solidFill>
                  <a:schemeClr val="tx1"/>
                </a:solidFill>
              </a:rPr>
              <a:t>Five Milestones:</a:t>
            </a:r>
          </a:p>
          <a:p>
            <a:pPr marL="457200" indent="-457200">
              <a:buAutoNum type="arabicParenR"/>
            </a:pPr>
            <a:r>
              <a:rPr lang="en-SG" u="sng" dirty="0">
                <a:solidFill>
                  <a:schemeClr val="tx1"/>
                </a:solidFill>
                <a:hlinkClick r:id="rId2">
                  <a:extLst>
                    <a:ext uri="{A12FA001-AC4F-418D-AE19-62706E023703}">
                      <ahyp:hlinkClr xmlns:ahyp="http://schemas.microsoft.com/office/drawing/2018/hyperlinkcolor" val="tx"/>
                    </a:ext>
                  </a:extLst>
                </a:hlinkClick>
              </a:rPr>
              <a:t>Data </a:t>
            </a:r>
            <a:r>
              <a:rPr lang="en-SG" u="sng" dirty="0" err="1">
                <a:solidFill>
                  <a:schemeClr val="tx1"/>
                </a:solidFill>
                <a:hlinkClick r:id="rId2">
                  <a:extLst>
                    <a:ext uri="{A12FA001-AC4F-418D-AE19-62706E023703}">
                      <ahyp:hlinkClr xmlns:ahyp="http://schemas.microsoft.com/office/drawing/2018/hyperlinkcolor" val="tx"/>
                    </a:ext>
                  </a:extLst>
                </a:hlinkClick>
              </a:rPr>
              <a:t>Aquisition</a:t>
            </a:r>
            <a:r>
              <a:rPr lang="en-SG" u="sng" dirty="0">
                <a:solidFill>
                  <a:schemeClr val="tx1"/>
                </a:solidFill>
                <a:hlinkClick r:id="rId2">
                  <a:extLst>
                    <a:ext uri="{A12FA001-AC4F-418D-AE19-62706E023703}">
                      <ahyp:hlinkClr xmlns:ahyp="http://schemas.microsoft.com/office/drawing/2018/hyperlinkcolor" val="tx"/>
                    </a:ext>
                  </a:extLst>
                </a:hlinkClick>
              </a:rPr>
              <a:t> &amp; Web Crawling</a:t>
            </a:r>
            <a:endParaRPr lang="en-SG" u="sng" dirty="0">
              <a:solidFill>
                <a:schemeClr val="tx1"/>
              </a:solidFill>
            </a:endParaRPr>
          </a:p>
          <a:p>
            <a:pPr marL="457200" indent="-457200">
              <a:buAutoNum type="arabicParenR"/>
            </a:pPr>
            <a:r>
              <a:rPr lang="en-SG" dirty="0" err="1">
                <a:solidFill>
                  <a:schemeClr val="tx1"/>
                </a:solidFill>
                <a:hlinkClick r:id="rId3">
                  <a:extLst>
                    <a:ext uri="{A12FA001-AC4F-418D-AE19-62706E023703}">
                      <ahyp:hlinkClr xmlns:ahyp="http://schemas.microsoft.com/office/drawing/2018/hyperlinkcolor" val="tx"/>
                    </a:ext>
                  </a:extLst>
                </a:hlinkClick>
              </a:rPr>
              <a:t>DataWarehouse</a:t>
            </a:r>
            <a:r>
              <a:rPr lang="en-SG" dirty="0">
                <a:solidFill>
                  <a:schemeClr val="tx1"/>
                </a:solidFill>
                <a:hlinkClick r:id="rId3">
                  <a:extLst>
                    <a:ext uri="{A12FA001-AC4F-418D-AE19-62706E023703}">
                      <ahyp:hlinkClr xmlns:ahyp="http://schemas.microsoft.com/office/drawing/2018/hyperlinkcolor" val="tx"/>
                    </a:ext>
                  </a:extLst>
                </a:hlinkClick>
              </a:rPr>
              <a:t> &amp; </a:t>
            </a:r>
            <a:r>
              <a:rPr lang="en-SG" dirty="0" err="1">
                <a:solidFill>
                  <a:schemeClr val="tx1"/>
                </a:solidFill>
                <a:hlinkClick r:id="rId3">
                  <a:extLst>
                    <a:ext uri="{A12FA001-AC4F-418D-AE19-62706E023703}">
                      <ahyp:hlinkClr xmlns:ahyp="http://schemas.microsoft.com/office/drawing/2018/hyperlinkcolor" val="tx"/>
                    </a:ext>
                  </a:extLst>
                </a:hlinkClick>
              </a:rPr>
              <a:t>DataLake</a:t>
            </a:r>
            <a:r>
              <a:rPr lang="en-SG" dirty="0">
                <a:solidFill>
                  <a:schemeClr val="tx1"/>
                </a:solidFill>
                <a:hlinkClick r:id="rId3">
                  <a:extLst>
                    <a:ext uri="{A12FA001-AC4F-418D-AE19-62706E023703}">
                      <ahyp:hlinkClr xmlns:ahyp="http://schemas.microsoft.com/office/drawing/2018/hyperlinkcolor" val="tx"/>
                    </a:ext>
                  </a:extLst>
                </a:hlinkClick>
              </a:rPr>
              <a:t> Implementation</a:t>
            </a:r>
            <a:endParaRPr lang="en-SG" dirty="0">
              <a:solidFill>
                <a:schemeClr val="tx1"/>
              </a:solidFill>
            </a:endParaRPr>
          </a:p>
          <a:p>
            <a:pPr marL="457200" indent="-457200">
              <a:buAutoNum type="arabicParenR"/>
            </a:pPr>
            <a:r>
              <a:rPr lang="en-US" u="sng" dirty="0">
                <a:solidFill>
                  <a:schemeClr val="tx1"/>
                </a:solidFill>
                <a:hlinkClick r:id="rId4">
                  <a:extLst>
                    <a:ext uri="{A12FA001-AC4F-418D-AE19-62706E023703}">
                      <ahyp:hlinkClr xmlns:ahyp="http://schemas.microsoft.com/office/drawing/2018/hyperlinkcolor" val="tx"/>
                    </a:ext>
                  </a:extLst>
                </a:hlinkClick>
              </a:rPr>
              <a:t>Data Cleaning using Data</a:t>
            </a:r>
            <a:endParaRPr lang="en-US" u="sng" dirty="0">
              <a:solidFill>
                <a:schemeClr val="tx1"/>
              </a:solidFill>
            </a:endParaRPr>
          </a:p>
          <a:p>
            <a:pPr marL="457200" indent="-457200">
              <a:buAutoNum type="arabicParenR"/>
            </a:pPr>
            <a:r>
              <a:rPr lang="en-US" u="sng" dirty="0">
                <a:solidFill>
                  <a:schemeClr val="tx1"/>
                </a:solidFill>
                <a:hlinkClick r:id="rId5">
                  <a:extLst>
                    <a:ext uri="{A12FA001-AC4F-418D-AE19-62706E023703}">
                      <ahyp:hlinkClr xmlns:ahyp="http://schemas.microsoft.com/office/drawing/2018/hyperlinkcolor" val="tx"/>
                    </a:ext>
                  </a:extLst>
                </a:hlinkClick>
              </a:rPr>
              <a:t>Interpretation and Communication of Insights</a:t>
            </a:r>
            <a:endParaRPr lang="en-US" u="sng" dirty="0">
              <a:solidFill>
                <a:schemeClr val="tx1"/>
              </a:solidFill>
            </a:endParaRPr>
          </a:p>
          <a:p>
            <a:pPr marL="457200" indent="-457200">
              <a:buAutoNum type="arabicParenR"/>
            </a:pPr>
            <a:r>
              <a:rPr lang="en-US" u="sng" dirty="0">
                <a:solidFill>
                  <a:schemeClr val="tx1"/>
                </a:solidFill>
              </a:rPr>
              <a:t>Deployment of Web or Mobile App</a:t>
            </a:r>
            <a:endParaRPr lang="en-SG" dirty="0">
              <a:solidFill>
                <a:schemeClr val="tx1"/>
              </a:solidFill>
            </a:endParaRPr>
          </a:p>
        </p:txBody>
      </p:sp>
    </p:spTree>
    <p:extLst>
      <p:ext uri="{BB962C8B-B14F-4D97-AF65-F5344CB8AC3E}">
        <p14:creationId xmlns:p14="http://schemas.microsoft.com/office/powerpoint/2010/main" val="1846277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14" name="Straight Connector 13">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16">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17">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8F105FEB-CB84-42A8-94A8-1AC73446F494}"/>
              </a:ext>
            </a:extLst>
          </p:cNvPr>
          <p:cNvSpPr>
            <a:spLocks noGrp="1"/>
          </p:cNvSpPr>
          <p:nvPr>
            <p:ph type="ctrTitle"/>
          </p:nvPr>
        </p:nvSpPr>
        <p:spPr>
          <a:xfrm>
            <a:off x="684212" y="346729"/>
            <a:ext cx="9383520" cy="711605"/>
          </a:xfrm>
        </p:spPr>
        <p:txBody>
          <a:bodyPr>
            <a:normAutofit/>
          </a:bodyPr>
          <a:lstStyle/>
          <a:p>
            <a:r>
              <a:rPr lang="en-SG" sz="2800" dirty="0">
                <a:solidFill>
                  <a:srgbClr val="92D050"/>
                </a:solidFill>
                <a:latin typeface="Arial Black" panose="020B0A04020102020204" pitchFamily="34" charset="0"/>
              </a:rPr>
              <a:t>Data Acquisition and Crawling</a:t>
            </a:r>
            <a:br>
              <a:rPr lang="en-SG" sz="2800" dirty="0">
                <a:solidFill>
                  <a:srgbClr val="92D050"/>
                </a:solidFill>
                <a:latin typeface="Arial Black" panose="020B0A04020102020204" pitchFamily="34" charset="0"/>
              </a:rPr>
            </a:br>
            <a:r>
              <a:rPr lang="en-SG" sz="800" dirty="0" err="1">
                <a:solidFill>
                  <a:srgbClr val="92D050"/>
                </a:solidFill>
                <a:latin typeface="Arial Black" panose="020B0A04020102020204" pitchFamily="34" charset="0"/>
              </a:rPr>
              <a:t>youtube</a:t>
            </a:r>
            <a:r>
              <a:rPr lang="en-SG" sz="800" dirty="0">
                <a:solidFill>
                  <a:srgbClr val="92D050"/>
                </a:solidFill>
                <a:latin typeface="Arial Black" panose="020B0A04020102020204" pitchFamily="34" charset="0"/>
              </a:rPr>
              <a:t> link: </a:t>
            </a:r>
            <a:r>
              <a:rPr lang="en-SG" sz="800" u="sng" dirty="0">
                <a:solidFill>
                  <a:srgbClr val="92D050"/>
                </a:solidFill>
                <a:hlinkClick r:id="rId2">
                  <a:extLst>
                    <a:ext uri="{A12FA001-AC4F-418D-AE19-62706E023703}">
                      <ahyp:hlinkClr xmlns:ahyp="http://schemas.microsoft.com/office/drawing/2018/hyperlinkcolor" val="tx"/>
                    </a:ext>
                  </a:extLst>
                </a:hlinkClick>
              </a:rPr>
              <a:t>https://youtu.be/m7Lqda_E3Fg</a:t>
            </a:r>
            <a:endParaRPr lang="en-SG" sz="800" dirty="0">
              <a:solidFill>
                <a:srgbClr val="92D050"/>
              </a:solidFill>
              <a:latin typeface="Arial Black" panose="020B0A04020102020204" pitchFamily="34" charset="0"/>
            </a:endParaRPr>
          </a:p>
        </p:txBody>
      </p:sp>
      <p:sp>
        <p:nvSpPr>
          <p:cNvPr id="3" name="Subtitle 2">
            <a:extLst>
              <a:ext uri="{FF2B5EF4-FFF2-40B4-BE49-F238E27FC236}">
                <a16:creationId xmlns:a16="http://schemas.microsoft.com/office/drawing/2014/main" id="{165F4881-986F-4C12-9334-29D70AACF50C}"/>
              </a:ext>
            </a:extLst>
          </p:cNvPr>
          <p:cNvSpPr>
            <a:spLocks noGrp="1"/>
          </p:cNvSpPr>
          <p:nvPr>
            <p:ph type="subTitle" idx="1"/>
          </p:nvPr>
        </p:nvSpPr>
        <p:spPr>
          <a:xfrm>
            <a:off x="684211" y="1224935"/>
            <a:ext cx="10519407" cy="4811971"/>
          </a:xfrm>
        </p:spPr>
        <p:txBody>
          <a:bodyPr>
            <a:normAutofit/>
          </a:bodyPr>
          <a:lstStyle/>
          <a:p>
            <a:r>
              <a:rPr lang="en-SG" sz="1600" dirty="0">
                <a:solidFill>
                  <a:schemeClr val="tx1"/>
                </a:solidFill>
              </a:rPr>
              <a:t>Datasets:</a:t>
            </a:r>
          </a:p>
          <a:p>
            <a:pPr marL="342900" indent="-342900">
              <a:buFont typeface="Arial" panose="020B0604020202020204" pitchFamily="34" charset="0"/>
              <a:buChar char="•"/>
            </a:pPr>
            <a:r>
              <a:rPr lang="en-US" sz="1600" dirty="0">
                <a:solidFill>
                  <a:schemeClr val="tx1"/>
                </a:solidFill>
              </a:rPr>
              <a:t>[Investing.com] </a:t>
            </a:r>
          </a:p>
          <a:p>
            <a:r>
              <a:rPr lang="en-US" sz="1600" dirty="0">
                <a:solidFill>
                  <a:schemeClr val="tx1"/>
                </a:solidFill>
              </a:rPr>
              <a:t>		Daily Trading Days CPO Prices on Bursa Malaysia market</a:t>
            </a:r>
          </a:p>
          <a:p>
            <a:pPr marL="342900" indent="-342900">
              <a:buFont typeface="Arial" panose="020B0604020202020204" pitchFamily="34" charset="0"/>
              <a:buChar char="•"/>
            </a:pPr>
            <a:r>
              <a:rPr lang="en-US" sz="1600" dirty="0">
                <a:solidFill>
                  <a:schemeClr val="tx1"/>
                </a:solidFill>
              </a:rPr>
              <a:t>[en.tutiempo.net] </a:t>
            </a:r>
          </a:p>
          <a:p>
            <a:r>
              <a:rPr lang="en-US" sz="1600" dirty="0">
                <a:solidFill>
                  <a:schemeClr val="tx1"/>
                </a:solidFill>
              </a:rPr>
              <a:t>		Daily Monthly Data including temperature of mean, max and min variants, relative humidity 			and total rainfall. </a:t>
            </a:r>
          </a:p>
          <a:p>
            <a:pPr marL="342900" indent="-342900">
              <a:buFont typeface="Arial" panose="020B0604020202020204" pitchFamily="34" charset="0"/>
              <a:buChar char="•"/>
            </a:pPr>
            <a:r>
              <a:rPr lang="en-US" sz="1600" dirty="0">
                <a:solidFill>
                  <a:schemeClr val="tx1"/>
                </a:solidFill>
              </a:rPr>
              <a:t>[mpoc.org.my] </a:t>
            </a:r>
          </a:p>
          <a:p>
            <a:r>
              <a:rPr lang="en-US" sz="1600" dirty="0">
                <a:solidFill>
                  <a:schemeClr val="tx1"/>
                </a:solidFill>
              </a:rPr>
              <a:t>		Monthly Malaysia CPO production from 2014 to 2020</a:t>
            </a:r>
          </a:p>
          <a:p>
            <a:pPr marL="342900" indent="-342900">
              <a:buFont typeface="Arial" panose="020B0604020202020204" pitchFamily="34" charset="0"/>
              <a:buChar char="•"/>
            </a:pPr>
            <a:r>
              <a:rPr lang="en-US" sz="1600" dirty="0">
                <a:solidFill>
                  <a:schemeClr val="tx1"/>
                </a:solidFill>
              </a:rPr>
              <a:t>[theedgemarkets.com]</a:t>
            </a:r>
          </a:p>
          <a:p>
            <a:r>
              <a:rPr lang="en-US" sz="1600" dirty="0">
                <a:solidFill>
                  <a:schemeClr val="tx1"/>
                </a:solidFill>
              </a:rPr>
              <a:t>		Daily palm oil industry news title from 2009 to 2020</a:t>
            </a:r>
            <a:endParaRPr lang="en-SG" sz="1600" dirty="0">
              <a:solidFill>
                <a:schemeClr val="tx1"/>
              </a:solidFill>
            </a:endParaRPr>
          </a:p>
        </p:txBody>
      </p:sp>
      <p:sp>
        <p:nvSpPr>
          <p:cNvPr id="17" name="Subtitle 2">
            <a:extLst>
              <a:ext uri="{FF2B5EF4-FFF2-40B4-BE49-F238E27FC236}">
                <a16:creationId xmlns:a16="http://schemas.microsoft.com/office/drawing/2014/main" id="{CDA635DD-8D7B-4ED4-A766-209075CF92FC}"/>
              </a:ext>
            </a:extLst>
          </p:cNvPr>
          <p:cNvSpPr txBox="1">
            <a:spLocks/>
          </p:cNvSpPr>
          <p:nvPr/>
        </p:nvSpPr>
        <p:spPr>
          <a:xfrm>
            <a:off x="681029" y="5315553"/>
            <a:ext cx="10519407" cy="1346151"/>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SG" sz="1600" dirty="0">
                <a:solidFill>
                  <a:schemeClr val="tx2">
                    <a:lumMod val="75000"/>
                  </a:schemeClr>
                </a:solidFill>
              </a:rPr>
              <a:t>Crawler Libraries:</a:t>
            </a:r>
          </a:p>
          <a:p>
            <a:pPr marL="457200" indent="-457200">
              <a:buFont typeface="Wingdings 3" panose="05040102010807070707" pitchFamily="18" charset="2"/>
              <a:buAutoNum type="arabicParenR"/>
            </a:pPr>
            <a:r>
              <a:rPr lang="en-SG" sz="1600" dirty="0" err="1">
                <a:solidFill>
                  <a:schemeClr val="tx2">
                    <a:lumMod val="75000"/>
                  </a:schemeClr>
                </a:solidFill>
              </a:rPr>
              <a:t>Scrapy</a:t>
            </a:r>
            <a:endParaRPr lang="en-SG" sz="1600" dirty="0">
              <a:solidFill>
                <a:schemeClr val="tx2">
                  <a:lumMod val="75000"/>
                </a:schemeClr>
              </a:solidFill>
            </a:endParaRPr>
          </a:p>
          <a:p>
            <a:pPr marL="457200" indent="-457200">
              <a:buFont typeface="Wingdings 3" panose="05040102010807070707" pitchFamily="18" charset="2"/>
              <a:buAutoNum type="arabicParenR"/>
            </a:pPr>
            <a:r>
              <a:rPr lang="en-SG" sz="1600" dirty="0">
                <a:solidFill>
                  <a:schemeClr val="tx2">
                    <a:lumMod val="75000"/>
                  </a:schemeClr>
                </a:solidFill>
              </a:rPr>
              <a:t>Selenium</a:t>
            </a:r>
          </a:p>
        </p:txBody>
      </p:sp>
    </p:spTree>
    <p:extLst>
      <p:ext uri="{BB962C8B-B14F-4D97-AF65-F5344CB8AC3E}">
        <p14:creationId xmlns:p14="http://schemas.microsoft.com/office/powerpoint/2010/main" val="3688500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14" name="Straight Connector 13">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16">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17">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8F105FEB-CB84-42A8-94A8-1AC73446F494}"/>
              </a:ext>
            </a:extLst>
          </p:cNvPr>
          <p:cNvSpPr>
            <a:spLocks noGrp="1"/>
          </p:cNvSpPr>
          <p:nvPr>
            <p:ph type="ctrTitle"/>
          </p:nvPr>
        </p:nvSpPr>
        <p:spPr>
          <a:xfrm>
            <a:off x="660100" y="357567"/>
            <a:ext cx="9383520" cy="711605"/>
          </a:xfrm>
        </p:spPr>
        <p:txBody>
          <a:bodyPr>
            <a:normAutofit fontScale="90000"/>
          </a:bodyPr>
          <a:lstStyle/>
          <a:p>
            <a:r>
              <a:rPr lang="en-SG" sz="2800" dirty="0">
                <a:solidFill>
                  <a:srgbClr val="92D050"/>
                </a:solidFill>
                <a:latin typeface="Arial Black" panose="020B0A04020102020204" pitchFamily="34" charset="0"/>
              </a:rPr>
              <a:t>Data warehouse &amp; </a:t>
            </a:r>
            <a:r>
              <a:rPr lang="en-SG" sz="2800" dirty="0" err="1">
                <a:solidFill>
                  <a:srgbClr val="92D050"/>
                </a:solidFill>
                <a:latin typeface="Arial Black" panose="020B0A04020102020204" pitchFamily="34" charset="0"/>
              </a:rPr>
              <a:t>datalake</a:t>
            </a:r>
            <a:r>
              <a:rPr lang="en-SG" sz="2800" dirty="0">
                <a:solidFill>
                  <a:srgbClr val="92D050"/>
                </a:solidFill>
                <a:latin typeface="Arial Black" panose="020B0A04020102020204" pitchFamily="34" charset="0"/>
              </a:rPr>
              <a:t> implementation</a:t>
            </a:r>
            <a:br>
              <a:rPr lang="en-SG" sz="2800" dirty="0">
                <a:solidFill>
                  <a:srgbClr val="92D050"/>
                </a:solidFill>
                <a:latin typeface="Arial Black" panose="020B0A04020102020204" pitchFamily="34" charset="0"/>
              </a:rPr>
            </a:br>
            <a:r>
              <a:rPr lang="en-SG" sz="900" dirty="0" err="1">
                <a:solidFill>
                  <a:srgbClr val="92D050"/>
                </a:solidFill>
                <a:latin typeface="Arial Black" panose="020B0A04020102020204" pitchFamily="34" charset="0"/>
              </a:rPr>
              <a:t>youtube</a:t>
            </a:r>
            <a:r>
              <a:rPr lang="en-SG" sz="900" dirty="0">
                <a:solidFill>
                  <a:srgbClr val="92D050"/>
                </a:solidFill>
                <a:latin typeface="Arial Black" panose="020B0A04020102020204" pitchFamily="34" charset="0"/>
              </a:rPr>
              <a:t> link 1: </a:t>
            </a:r>
            <a:r>
              <a:rPr lang="en-SG" sz="900" u="sng" dirty="0">
                <a:solidFill>
                  <a:srgbClr val="92D050"/>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https://youtu.be/UUWTioegn8M</a:t>
            </a:r>
            <a:r>
              <a:rPr lang="en-SG" sz="900" u="sng" dirty="0">
                <a:solidFill>
                  <a:srgbClr val="92D050"/>
                </a:solidFill>
                <a:latin typeface="Arial" panose="020B0604020202020204" pitchFamily="34" charset="0"/>
                <a:cs typeface="Arial" panose="020B0604020202020204" pitchFamily="34" charset="0"/>
              </a:rPr>
              <a:t>, </a:t>
            </a:r>
            <a:br>
              <a:rPr lang="en-SG" sz="900" u="sng" dirty="0">
                <a:solidFill>
                  <a:srgbClr val="92D050"/>
                </a:solidFill>
                <a:latin typeface="Arial" panose="020B0604020202020204" pitchFamily="34" charset="0"/>
                <a:cs typeface="Arial" panose="020B0604020202020204" pitchFamily="34" charset="0"/>
              </a:rPr>
            </a:br>
            <a:r>
              <a:rPr lang="en-SG" sz="900" dirty="0" err="1">
                <a:solidFill>
                  <a:srgbClr val="92D050"/>
                </a:solidFill>
                <a:latin typeface="Arial Black" panose="020B0A04020102020204" pitchFamily="34" charset="0"/>
              </a:rPr>
              <a:t>youtube</a:t>
            </a:r>
            <a:r>
              <a:rPr lang="en-SG" sz="900" dirty="0">
                <a:solidFill>
                  <a:srgbClr val="92D050"/>
                </a:solidFill>
                <a:latin typeface="Arial Black" panose="020B0A04020102020204" pitchFamily="34" charset="0"/>
              </a:rPr>
              <a:t> link 2:  </a:t>
            </a:r>
            <a:r>
              <a:rPr lang="en-SG" sz="900" u="sng" dirty="0">
                <a:solidFill>
                  <a:srgbClr val="92D050"/>
                </a:solidFill>
                <a:hlinkClick r:id="rId3">
                  <a:extLst>
                    <a:ext uri="{A12FA001-AC4F-418D-AE19-62706E023703}">
                      <ahyp:hlinkClr xmlns:ahyp="http://schemas.microsoft.com/office/drawing/2018/hyperlinkcolor" val="tx"/>
                    </a:ext>
                  </a:extLst>
                </a:hlinkClick>
              </a:rPr>
              <a:t>https://youtu.be/If27_zNYkx8</a:t>
            </a:r>
            <a:endParaRPr lang="en-SG" sz="900" dirty="0">
              <a:solidFill>
                <a:srgbClr val="92D050"/>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65F4881-986F-4C12-9334-29D70AACF50C}"/>
              </a:ext>
            </a:extLst>
          </p:cNvPr>
          <p:cNvSpPr>
            <a:spLocks noGrp="1"/>
          </p:cNvSpPr>
          <p:nvPr>
            <p:ph type="subTitle" idx="1"/>
          </p:nvPr>
        </p:nvSpPr>
        <p:spPr>
          <a:xfrm>
            <a:off x="684211" y="1224936"/>
            <a:ext cx="10519407" cy="1261048"/>
          </a:xfrm>
        </p:spPr>
        <p:txBody>
          <a:bodyPr>
            <a:normAutofit/>
          </a:bodyPr>
          <a:lstStyle/>
          <a:p>
            <a:r>
              <a:rPr lang="en-SG" sz="1600" dirty="0">
                <a:solidFill>
                  <a:schemeClr val="tx1"/>
                </a:solidFill>
              </a:rPr>
              <a:t>Two approaches:</a:t>
            </a:r>
          </a:p>
          <a:p>
            <a:pPr marL="342900" indent="-342900">
              <a:buAutoNum type="arabicParenR"/>
            </a:pPr>
            <a:r>
              <a:rPr lang="en-SG" sz="1600" dirty="0">
                <a:solidFill>
                  <a:schemeClr val="tx1"/>
                </a:solidFill>
              </a:rPr>
              <a:t>HIVE Data Warehouse</a:t>
            </a:r>
          </a:p>
          <a:p>
            <a:pPr marL="342900" indent="-342900">
              <a:buAutoNum type="arabicParenR"/>
            </a:pPr>
            <a:r>
              <a:rPr lang="en-SG" sz="1600" dirty="0">
                <a:solidFill>
                  <a:schemeClr val="tx1"/>
                </a:solidFill>
              </a:rPr>
              <a:t>And </a:t>
            </a:r>
            <a:r>
              <a:rPr lang="en-SG" sz="1600" dirty="0" err="1">
                <a:solidFill>
                  <a:schemeClr val="tx1"/>
                </a:solidFill>
              </a:rPr>
              <a:t>MinIO</a:t>
            </a:r>
            <a:r>
              <a:rPr lang="en-SG" sz="1600" dirty="0">
                <a:solidFill>
                  <a:schemeClr val="tx1"/>
                </a:solidFill>
              </a:rPr>
              <a:t> S3 object storage</a:t>
            </a:r>
          </a:p>
        </p:txBody>
      </p:sp>
      <p:sp>
        <p:nvSpPr>
          <p:cNvPr id="12" name="Title 1">
            <a:extLst>
              <a:ext uri="{FF2B5EF4-FFF2-40B4-BE49-F238E27FC236}">
                <a16:creationId xmlns:a16="http://schemas.microsoft.com/office/drawing/2014/main" id="{17DBEF76-5890-4DF3-BCAC-D83735B3891B}"/>
              </a:ext>
            </a:extLst>
          </p:cNvPr>
          <p:cNvSpPr txBox="1">
            <a:spLocks/>
          </p:cNvSpPr>
          <p:nvPr/>
        </p:nvSpPr>
        <p:spPr>
          <a:xfrm>
            <a:off x="681029" y="2589357"/>
            <a:ext cx="9383520" cy="711605"/>
          </a:xfrm>
          <a:prstGeom prst="rect">
            <a:avLst/>
          </a:prstGeom>
          <a:effectLst/>
        </p:spPr>
        <p:txBody>
          <a:bodyPr vert="horz" lIns="91440" tIns="45720" rIns="91440" bIns="45720" rtlCol="0" anchor="b">
            <a:normAutofit fontScale="97500"/>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sz="3000" dirty="0">
                <a:solidFill>
                  <a:srgbClr val="92D050"/>
                </a:solidFill>
                <a:latin typeface="Arial Black" panose="020B0A04020102020204" pitchFamily="34" charset="0"/>
              </a:rPr>
              <a:t>Data Cleaning </a:t>
            </a:r>
            <a:br>
              <a:rPr lang="en-SG" sz="2800" dirty="0">
                <a:solidFill>
                  <a:srgbClr val="92D050"/>
                </a:solidFill>
                <a:latin typeface="Arial Black" panose="020B0A04020102020204" pitchFamily="34" charset="0"/>
              </a:rPr>
            </a:br>
            <a:r>
              <a:rPr lang="en-SG" sz="900" dirty="0" err="1">
                <a:solidFill>
                  <a:srgbClr val="92D050"/>
                </a:solidFill>
                <a:latin typeface="Arial Black" panose="020B0A04020102020204" pitchFamily="34" charset="0"/>
                <a:cs typeface="Arial" panose="020B0604020202020204" pitchFamily="34" charset="0"/>
              </a:rPr>
              <a:t>youtube</a:t>
            </a:r>
            <a:r>
              <a:rPr lang="en-SG" sz="900" dirty="0">
                <a:solidFill>
                  <a:srgbClr val="92D050"/>
                </a:solidFill>
                <a:latin typeface="Arial Black" panose="020B0A04020102020204" pitchFamily="34" charset="0"/>
                <a:cs typeface="Arial" panose="020B0604020202020204" pitchFamily="34" charset="0"/>
              </a:rPr>
              <a:t> link</a:t>
            </a:r>
            <a:r>
              <a:rPr lang="en-SG" sz="900" dirty="0">
                <a:solidFill>
                  <a:srgbClr val="92D050"/>
                </a:solidFill>
                <a:latin typeface="Arial" panose="020B0604020202020204" pitchFamily="34" charset="0"/>
                <a:cs typeface="Arial" panose="020B0604020202020204" pitchFamily="34" charset="0"/>
              </a:rPr>
              <a:t>: </a:t>
            </a:r>
            <a:r>
              <a:rPr lang="en-SG" sz="900" dirty="0">
                <a:latin typeface="Arial" panose="020B0604020202020204" pitchFamily="34" charset="0"/>
                <a:cs typeface="Arial" panose="020B0604020202020204" pitchFamily="34" charset="0"/>
              </a:rPr>
              <a:t> </a:t>
            </a:r>
            <a:r>
              <a:rPr lang="en-SG" sz="900" dirty="0">
                <a:solidFill>
                  <a:srgbClr val="92D050"/>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https://youtu.be/jmdmxU8j08E</a:t>
            </a:r>
            <a:endParaRPr lang="en-SG" sz="900" dirty="0">
              <a:solidFill>
                <a:srgbClr val="92D050"/>
              </a:solidFill>
              <a:latin typeface="Arial" panose="020B0604020202020204" pitchFamily="34" charset="0"/>
              <a:cs typeface="Arial" panose="020B0604020202020204" pitchFamily="34" charset="0"/>
            </a:endParaRPr>
          </a:p>
        </p:txBody>
      </p:sp>
      <p:sp>
        <p:nvSpPr>
          <p:cNvPr id="18" name="Subtitle 2">
            <a:extLst>
              <a:ext uri="{FF2B5EF4-FFF2-40B4-BE49-F238E27FC236}">
                <a16:creationId xmlns:a16="http://schemas.microsoft.com/office/drawing/2014/main" id="{232BE17C-73B5-4D5A-92D7-67B01C372811}"/>
              </a:ext>
            </a:extLst>
          </p:cNvPr>
          <p:cNvSpPr txBox="1">
            <a:spLocks/>
          </p:cNvSpPr>
          <p:nvPr/>
        </p:nvSpPr>
        <p:spPr>
          <a:xfrm>
            <a:off x="684211" y="3531950"/>
            <a:ext cx="4526981" cy="2976426"/>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marL="285750" indent="-285750">
              <a:buFont typeface="Arial" panose="020B0604020202020204" pitchFamily="34" charset="0"/>
              <a:buChar char="•"/>
            </a:pPr>
            <a:r>
              <a:rPr lang="en-SG" sz="1600" dirty="0">
                <a:solidFill>
                  <a:schemeClr val="tx1"/>
                </a:solidFill>
              </a:rPr>
              <a:t>Transform scraped news title to data frame</a:t>
            </a:r>
          </a:p>
          <a:p>
            <a:pPr marL="285750" indent="-285750">
              <a:buFont typeface="Arial" panose="020B0604020202020204" pitchFamily="34" charset="0"/>
              <a:buChar char="•"/>
            </a:pPr>
            <a:r>
              <a:rPr lang="en-SG" sz="1600" dirty="0">
                <a:solidFill>
                  <a:schemeClr val="tx1"/>
                </a:solidFill>
              </a:rPr>
              <a:t>Standardize datatype</a:t>
            </a:r>
          </a:p>
          <a:p>
            <a:pPr marL="285750" indent="-285750">
              <a:buFont typeface="Arial" panose="020B0604020202020204" pitchFamily="34" charset="0"/>
              <a:buChar char="•"/>
            </a:pPr>
            <a:r>
              <a:rPr lang="en-SG" sz="1600" dirty="0">
                <a:solidFill>
                  <a:schemeClr val="tx1"/>
                </a:solidFill>
              </a:rPr>
              <a:t>Remove irrelevant columns</a:t>
            </a:r>
          </a:p>
          <a:p>
            <a:pPr marL="285750" indent="-285750">
              <a:buFont typeface="Arial" panose="020B0604020202020204" pitchFamily="34" charset="0"/>
              <a:buChar char="•"/>
            </a:pPr>
            <a:r>
              <a:rPr lang="en-SG" sz="1600" dirty="0">
                <a:solidFill>
                  <a:schemeClr val="tx1"/>
                </a:solidFill>
              </a:rPr>
              <a:t>Handle missing Values</a:t>
            </a:r>
          </a:p>
        </p:txBody>
      </p:sp>
      <p:pic>
        <p:nvPicPr>
          <p:cNvPr id="4" name="Picture 3">
            <a:extLst>
              <a:ext uri="{FF2B5EF4-FFF2-40B4-BE49-F238E27FC236}">
                <a16:creationId xmlns:a16="http://schemas.microsoft.com/office/drawing/2014/main" id="{79EF8F45-FC2D-4426-9817-5DE60C3AAD90}"/>
              </a:ext>
            </a:extLst>
          </p:cNvPr>
          <p:cNvPicPr>
            <a:picLocks noChangeAspect="1"/>
          </p:cNvPicPr>
          <p:nvPr/>
        </p:nvPicPr>
        <p:blipFill>
          <a:blip r:embed="rId5"/>
          <a:stretch>
            <a:fillRect/>
          </a:stretch>
        </p:blipFill>
        <p:spPr>
          <a:xfrm>
            <a:off x="5487610" y="2717699"/>
            <a:ext cx="5504763" cy="3160261"/>
          </a:xfrm>
          <a:prstGeom prst="rect">
            <a:avLst/>
          </a:prstGeom>
        </p:spPr>
      </p:pic>
      <p:sp>
        <p:nvSpPr>
          <p:cNvPr id="19" name="TextBox 18">
            <a:extLst>
              <a:ext uri="{FF2B5EF4-FFF2-40B4-BE49-F238E27FC236}">
                <a16:creationId xmlns:a16="http://schemas.microsoft.com/office/drawing/2014/main" id="{D36CD5F0-0895-4838-BBDB-23ECE716F5BA}"/>
              </a:ext>
            </a:extLst>
          </p:cNvPr>
          <p:cNvSpPr txBox="1"/>
          <p:nvPr/>
        </p:nvSpPr>
        <p:spPr>
          <a:xfrm>
            <a:off x="5445933" y="5973482"/>
            <a:ext cx="3647152" cy="307777"/>
          </a:xfrm>
          <a:prstGeom prst="rect">
            <a:avLst/>
          </a:prstGeom>
          <a:noFill/>
        </p:spPr>
        <p:txBody>
          <a:bodyPr wrap="none" rtlCol="0">
            <a:spAutoFit/>
          </a:bodyPr>
          <a:lstStyle/>
          <a:p>
            <a:r>
              <a:rPr lang="en-SG" sz="1400" dirty="0">
                <a:solidFill>
                  <a:schemeClr val="tx2"/>
                </a:solidFill>
              </a:rPr>
              <a:t>Example missing values in weather data</a:t>
            </a:r>
          </a:p>
        </p:txBody>
      </p:sp>
      <p:sp>
        <p:nvSpPr>
          <p:cNvPr id="5" name="Rectangle 4">
            <a:extLst>
              <a:ext uri="{FF2B5EF4-FFF2-40B4-BE49-F238E27FC236}">
                <a16:creationId xmlns:a16="http://schemas.microsoft.com/office/drawing/2014/main" id="{03C99C76-5667-4AD7-8324-57D953C2E143}"/>
              </a:ext>
            </a:extLst>
          </p:cNvPr>
          <p:cNvSpPr/>
          <p:nvPr/>
        </p:nvSpPr>
        <p:spPr>
          <a:xfrm>
            <a:off x="660100" y="5785782"/>
            <a:ext cx="6096000" cy="646331"/>
          </a:xfrm>
          <a:prstGeom prst="rect">
            <a:avLst/>
          </a:prstGeom>
        </p:spPr>
        <p:txBody>
          <a:bodyPr>
            <a:spAutoFit/>
          </a:bodyPr>
          <a:lstStyle/>
          <a:p>
            <a:r>
              <a:rPr lang="en-SG" dirty="0">
                <a:solidFill>
                  <a:schemeClr val="tx2">
                    <a:lumMod val="75000"/>
                  </a:schemeClr>
                </a:solidFill>
              </a:rPr>
              <a:t>Cleaning Libraries:</a:t>
            </a:r>
          </a:p>
          <a:p>
            <a:pPr marL="457200" indent="-457200">
              <a:buFont typeface="Wingdings 3" panose="05040102010807070707" pitchFamily="18" charset="2"/>
              <a:buAutoNum type="arabicParenR"/>
            </a:pPr>
            <a:r>
              <a:rPr lang="en-SG" dirty="0">
                <a:solidFill>
                  <a:schemeClr val="tx2">
                    <a:lumMod val="75000"/>
                  </a:schemeClr>
                </a:solidFill>
              </a:rPr>
              <a:t>Pandas</a:t>
            </a:r>
          </a:p>
        </p:txBody>
      </p:sp>
    </p:spTree>
    <p:extLst>
      <p:ext uri="{BB962C8B-B14F-4D97-AF65-F5344CB8AC3E}">
        <p14:creationId xmlns:p14="http://schemas.microsoft.com/office/powerpoint/2010/main" val="3214285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14" name="Straight Connector 13">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16">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17">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8F105FEB-CB84-42A8-94A8-1AC73446F494}"/>
              </a:ext>
            </a:extLst>
          </p:cNvPr>
          <p:cNvSpPr>
            <a:spLocks noGrp="1"/>
          </p:cNvSpPr>
          <p:nvPr>
            <p:ph type="ctrTitle"/>
          </p:nvPr>
        </p:nvSpPr>
        <p:spPr>
          <a:xfrm>
            <a:off x="684212" y="346729"/>
            <a:ext cx="9383520" cy="711605"/>
          </a:xfrm>
        </p:spPr>
        <p:txBody>
          <a:bodyPr>
            <a:normAutofit/>
          </a:bodyPr>
          <a:lstStyle/>
          <a:p>
            <a:r>
              <a:rPr lang="en-SG" sz="2800" dirty="0">
                <a:solidFill>
                  <a:srgbClr val="92D050"/>
                </a:solidFill>
                <a:latin typeface="Arial Black" panose="020B0A04020102020204" pitchFamily="34" charset="0"/>
              </a:rPr>
              <a:t>Interpretation and </a:t>
            </a:r>
            <a:r>
              <a:rPr lang="en-SG" sz="2800" dirty="0" err="1">
                <a:solidFill>
                  <a:srgbClr val="92D050"/>
                </a:solidFill>
                <a:latin typeface="Arial Black" panose="020B0A04020102020204" pitchFamily="34" charset="0"/>
              </a:rPr>
              <a:t>modeling</a:t>
            </a:r>
            <a:br>
              <a:rPr lang="en-SG" sz="2800" dirty="0">
                <a:solidFill>
                  <a:srgbClr val="92D050"/>
                </a:solidFill>
                <a:latin typeface="Arial Black" panose="020B0A04020102020204" pitchFamily="34" charset="0"/>
              </a:rPr>
            </a:br>
            <a:r>
              <a:rPr lang="en-SG" sz="900" dirty="0" err="1">
                <a:solidFill>
                  <a:srgbClr val="92D050"/>
                </a:solidFill>
                <a:latin typeface="Arial Black" panose="020B0A04020102020204" pitchFamily="34" charset="0"/>
              </a:rPr>
              <a:t>youtube</a:t>
            </a:r>
            <a:r>
              <a:rPr lang="en-SG" sz="900" dirty="0">
                <a:solidFill>
                  <a:srgbClr val="92D050"/>
                </a:solidFill>
                <a:latin typeface="Arial Black" panose="020B0A04020102020204" pitchFamily="34" charset="0"/>
              </a:rPr>
              <a:t> link: </a:t>
            </a:r>
            <a:r>
              <a:rPr lang="en-SG" sz="900" u="sng" dirty="0">
                <a:solidFill>
                  <a:srgbClr val="92D050"/>
                </a:solidFill>
                <a:hlinkClick r:id="rId2">
                  <a:extLst>
                    <a:ext uri="{A12FA001-AC4F-418D-AE19-62706E023703}">
                      <ahyp:hlinkClr xmlns:ahyp="http://schemas.microsoft.com/office/drawing/2018/hyperlinkcolor" val="tx"/>
                    </a:ext>
                  </a:extLst>
                </a:hlinkClick>
              </a:rPr>
              <a:t>https://youtu.be/fMsymKdOsRo</a:t>
            </a:r>
            <a:endParaRPr lang="en-SG" sz="900" dirty="0">
              <a:solidFill>
                <a:srgbClr val="92D050"/>
              </a:solidFill>
              <a:latin typeface="Arial Black" panose="020B0A04020102020204" pitchFamily="34" charset="0"/>
            </a:endParaRPr>
          </a:p>
        </p:txBody>
      </p:sp>
      <p:sp>
        <p:nvSpPr>
          <p:cNvPr id="17" name="Subtitle 2">
            <a:extLst>
              <a:ext uri="{FF2B5EF4-FFF2-40B4-BE49-F238E27FC236}">
                <a16:creationId xmlns:a16="http://schemas.microsoft.com/office/drawing/2014/main" id="{CDA635DD-8D7B-4ED4-A766-209075CF92FC}"/>
              </a:ext>
            </a:extLst>
          </p:cNvPr>
          <p:cNvSpPr txBox="1">
            <a:spLocks/>
          </p:cNvSpPr>
          <p:nvPr/>
        </p:nvSpPr>
        <p:spPr>
          <a:xfrm>
            <a:off x="681029" y="5770980"/>
            <a:ext cx="10545268" cy="401219"/>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SG" sz="1600" dirty="0">
                <a:solidFill>
                  <a:schemeClr val="tx2">
                    <a:lumMod val="75000"/>
                  </a:schemeClr>
                </a:solidFill>
              </a:rPr>
              <a:t>      CPO yield prediction		         CPO Price Prediction</a:t>
            </a:r>
          </a:p>
        </p:txBody>
      </p:sp>
      <p:pic>
        <p:nvPicPr>
          <p:cNvPr id="5" name="Picture 4">
            <a:extLst>
              <a:ext uri="{FF2B5EF4-FFF2-40B4-BE49-F238E27FC236}">
                <a16:creationId xmlns:a16="http://schemas.microsoft.com/office/drawing/2014/main" id="{54B3A249-E3A6-497B-8A75-9F01C048D763}"/>
              </a:ext>
            </a:extLst>
          </p:cNvPr>
          <p:cNvPicPr>
            <a:picLocks noChangeAspect="1"/>
          </p:cNvPicPr>
          <p:nvPr/>
        </p:nvPicPr>
        <p:blipFill>
          <a:blip r:embed="rId3"/>
          <a:stretch>
            <a:fillRect/>
          </a:stretch>
        </p:blipFill>
        <p:spPr>
          <a:xfrm>
            <a:off x="7128261" y="2794254"/>
            <a:ext cx="4415785" cy="3744664"/>
          </a:xfrm>
          <a:prstGeom prst="rect">
            <a:avLst/>
          </a:prstGeom>
        </p:spPr>
      </p:pic>
      <p:pic>
        <p:nvPicPr>
          <p:cNvPr id="6" name="Picture 5">
            <a:extLst>
              <a:ext uri="{FF2B5EF4-FFF2-40B4-BE49-F238E27FC236}">
                <a16:creationId xmlns:a16="http://schemas.microsoft.com/office/drawing/2014/main" id="{06C7E244-AE92-4FE0-808F-78D1BF82C818}"/>
              </a:ext>
            </a:extLst>
          </p:cNvPr>
          <p:cNvPicPr>
            <a:picLocks noChangeAspect="1"/>
          </p:cNvPicPr>
          <p:nvPr/>
        </p:nvPicPr>
        <p:blipFill>
          <a:blip r:embed="rId4"/>
          <a:stretch>
            <a:fillRect/>
          </a:stretch>
        </p:blipFill>
        <p:spPr>
          <a:xfrm>
            <a:off x="7128261" y="1366605"/>
            <a:ext cx="4415786" cy="1308989"/>
          </a:xfrm>
          <a:prstGeom prst="rect">
            <a:avLst/>
          </a:prstGeom>
        </p:spPr>
      </p:pic>
      <p:pic>
        <p:nvPicPr>
          <p:cNvPr id="7" name="Picture 6">
            <a:extLst>
              <a:ext uri="{FF2B5EF4-FFF2-40B4-BE49-F238E27FC236}">
                <a16:creationId xmlns:a16="http://schemas.microsoft.com/office/drawing/2014/main" id="{FC5EFD1E-8D4A-41E0-AB7F-75FD3F1F0613}"/>
              </a:ext>
            </a:extLst>
          </p:cNvPr>
          <p:cNvPicPr>
            <a:picLocks noChangeAspect="1"/>
          </p:cNvPicPr>
          <p:nvPr/>
        </p:nvPicPr>
        <p:blipFill>
          <a:blip r:embed="rId5"/>
          <a:stretch>
            <a:fillRect/>
          </a:stretch>
        </p:blipFill>
        <p:spPr>
          <a:xfrm>
            <a:off x="3796875" y="3566434"/>
            <a:ext cx="3069022" cy="2066631"/>
          </a:xfrm>
          <a:prstGeom prst="rect">
            <a:avLst/>
          </a:prstGeom>
        </p:spPr>
      </p:pic>
      <p:sp>
        <p:nvSpPr>
          <p:cNvPr id="3" name="Subtitle 2">
            <a:extLst>
              <a:ext uri="{FF2B5EF4-FFF2-40B4-BE49-F238E27FC236}">
                <a16:creationId xmlns:a16="http://schemas.microsoft.com/office/drawing/2014/main" id="{165F4881-986F-4C12-9334-29D70AACF50C}"/>
              </a:ext>
            </a:extLst>
          </p:cNvPr>
          <p:cNvSpPr>
            <a:spLocks noGrp="1"/>
          </p:cNvSpPr>
          <p:nvPr>
            <p:ph type="subTitle" idx="1"/>
          </p:nvPr>
        </p:nvSpPr>
        <p:spPr>
          <a:xfrm>
            <a:off x="684211" y="1224936"/>
            <a:ext cx="4200995" cy="1798922"/>
          </a:xfrm>
        </p:spPr>
        <p:txBody>
          <a:bodyPr>
            <a:normAutofit/>
          </a:bodyPr>
          <a:lstStyle/>
          <a:p>
            <a:pPr marL="285750" indent="-285750">
              <a:buFont typeface="Arial" panose="020B0604020202020204" pitchFamily="34" charset="0"/>
              <a:buChar char="•"/>
            </a:pPr>
            <a:r>
              <a:rPr lang="en-SG" sz="1600" dirty="0">
                <a:solidFill>
                  <a:schemeClr val="tx1"/>
                </a:solidFill>
              </a:rPr>
              <a:t>Price action is still the most important feature for prediction of CPO price</a:t>
            </a:r>
          </a:p>
          <a:p>
            <a:pPr marL="285750" indent="-285750">
              <a:buFont typeface="Arial" panose="020B0604020202020204" pitchFamily="34" charset="0"/>
              <a:buChar char="•"/>
            </a:pPr>
            <a:r>
              <a:rPr lang="en-SG" sz="1600" dirty="0">
                <a:solidFill>
                  <a:schemeClr val="tx1"/>
                </a:solidFill>
              </a:rPr>
              <a:t>Month, Humidity and Precipitation are good predictors for CPO yield</a:t>
            </a:r>
          </a:p>
          <a:p>
            <a:pPr marL="285750" indent="-285750">
              <a:buFont typeface="Arial" panose="020B0604020202020204" pitchFamily="34" charset="0"/>
              <a:buChar char="•"/>
            </a:pPr>
            <a:r>
              <a:rPr lang="en-SG" sz="1600" dirty="0">
                <a:solidFill>
                  <a:schemeClr val="tx1"/>
                </a:solidFill>
              </a:rPr>
              <a:t>Weather data are </a:t>
            </a:r>
            <a:r>
              <a:rPr lang="en-SG" sz="1600" dirty="0" err="1">
                <a:solidFill>
                  <a:schemeClr val="tx1"/>
                </a:solidFill>
              </a:rPr>
              <a:t>cylical</a:t>
            </a:r>
            <a:endParaRPr lang="en-SG" sz="1600" dirty="0">
              <a:solidFill>
                <a:schemeClr val="tx1"/>
              </a:solidFill>
            </a:endParaRPr>
          </a:p>
          <a:p>
            <a:pPr marL="285750" indent="-285750">
              <a:buFont typeface="Arial" panose="020B0604020202020204" pitchFamily="34" charset="0"/>
              <a:buChar char="•"/>
            </a:pPr>
            <a:endParaRPr lang="en-SG" sz="1600" dirty="0">
              <a:solidFill>
                <a:schemeClr val="tx1"/>
              </a:solidFill>
            </a:endParaRPr>
          </a:p>
        </p:txBody>
      </p:sp>
      <p:pic>
        <p:nvPicPr>
          <p:cNvPr id="10" name="Picture 9">
            <a:extLst>
              <a:ext uri="{FF2B5EF4-FFF2-40B4-BE49-F238E27FC236}">
                <a16:creationId xmlns:a16="http://schemas.microsoft.com/office/drawing/2014/main" id="{F9A2CAAC-660D-4A00-99D0-D8D8AAA48BFE}"/>
              </a:ext>
            </a:extLst>
          </p:cNvPr>
          <p:cNvPicPr>
            <a:picLocks noChangeAspect="1"/>
          </p:cNvPicPr>
          <p:nvPr/>
        </p:nvPicPr>
        <p:blipFill>
          <a:blip r:embed="rId6"/>
          <a:stretch>
            <a:fillRect/>
          </a:stretch>
        </p:blipFill>
        <p:spPr>
          <a:xfrm>
            <a:off x="685992" y="3571924"/>
            <a:ext cx="3003648" cy="2066631"/>
          </a:xfrm>
          <a:prstGeom prst="rect">
            <a:avLst/>
          </a:prstGeom>
        </p:spPr>
      </p:pic>
    </p:spTree>
    <p:extLst>
      <p:ext uri="{BB962C8B-B14F-4D97-AF65-F5344CB8AC3E}">
        <p14:creationId xmlns:p14="http://schemas.microsoft.com/office/powerpoint/2010/main" val="3239221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14" name="Straight Connector 13">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16">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17">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8F105FEB-CB84-42A8-94A8-1AC73446F494}"/>
              </a:ext>
            </a:extLst>
          </p:cNvPr>
          <p:cNvSpPr>
            <a:spLocks noGrp="1"/>
          </p:cNvSpPr>
          <p:nvPr>
            <p:ph type="ctrTitle"/>
          </p:nvPr>
        </p:nvSpPr>
        <p:spPr>
          <a:xfrm>
            <a:off x="684212" y="346729"/>
            <a:ext cx="9383520" cy="711605"/>
          </a:xfrm>
        </p:spPr>
        <p:txBody>
          <a:bodyPr>
            <a:normAutofit/>
          </a:bodyPr>
          <a:lstStyle/>
          <a:p>
            <a:r>
              <a:rPr lang="en-SG" sz="2800" dirty="0">
                <a:solidFill>
                  <a:srgbClr val="92D050"/>
                </a:solidFill>
                <a:latin typeface="Arial Black" panose="020B0A04020102020204" pitchFamily="34" charset="0"/>
              </a:rPr>
              <a:t>Interpretation and </a:t>
            </a:r>
            <a:r>
              <a:rPr lang="en-SG" sz="2800" dirty="0" err="1">
                <a:solidFill>
                  <a:srgbClr val="92D050"/>
                </a:solidFill>
                <a:latin typeface="Arial Black" panose="020B0A04020102020204" pitchFamily="34" charset="0"/>
              </a:rPr>
              <a:t>modeling</a:t>
            </a:r>
            <a:br>
              <a:rPr lang="en-SG" sz="2800" dirty="0">
                <a:solidFill>
                  <a:srgbClr val="92D050"/>
                </a:solidFill>
                <a:latin typeface="Arial Black" panose="020B0A04020102020204" pitchFamily="34" charset="0"/>
              </a:rPr>
            </a:br>
            <a:r>
              <a:rPr lang="en-SG" sz="900" dirty="0" err="1">
                <a:solidFill>
                  <a:srgbClr val="92D050"/>
                </a:solidFill>
                <a:latin typeface="Arial Black" panose="020B0A04020102020204" pitchFamily="34" charset="0"/>
              </a:rPr>
              <a:t>youtube</a:t>
            </a:r>
            <a:r>
              <a:rPr lang="en-SG" sz="900" dirty="0">
                <a:solidFill>
                  <a:srgbClr val="92D050"/>
                </a:solidFill>
                <a:latin typeface="Arial Black" panose="020B0A04020102020204" pitchFamily="34" charset="0"/>
              </a:rPr>
              <a:t> link: </a:t>
            </a:r>
            <a:r>
              <a:rPr lang="en-SG" sz="900" u="sng" dirty="0">
                <a:solidFill>
                  <a:srgbClr val="92D050"/>
                </a:solidFill>
                <a:hlinkClick r:id="rId2">
                  <a:extLst>
                    <a:ext uri="{A12FA001-AC4F-418D-AE19-62706E023703}">
                      <ahyp:hlinkClr xmlns:ahyp="http://schemas.microsoft.com/office/drawing/2018/hyperlinkcolor" val="tx"/>
                    </a:ext>
                  </a:extLst>
                </a:hlinkClick>
              </a:rPr>
              <a:t>https://youtu.be/fMsymKdOsRo</a:t>
            </a:r>
            <a:endParaRPr lang="en-SG" sz="900" dirty="0">
              <a:solidFill>
                <a:srgbClr val="92D050"/>
              </a:solidFill>
              <a:latin typeface="Arial Black" panose="020B0A04020102020204" pitchFamily="34" charset="0"/>
            </a:endParaRPr>
          </a:p>
        </p:txBody>
      </p:sp>
      <p:sp>
        <p:nvSpPr>
          <p:cNvPr id="3" name="Subtitle 2">
            <a:extLst>
              <a:ext uri="{FF2B5EF4-FFF2-40B4-BE49-F238E27FC236}">
                <a16:creationId xmlns:a16="http://schemas.microsoft.com/office/drawing/2014/main" id="{165F4881-986F-4C12-9334-29D70AACF50C}"/>
              </a:ext>
            </a:extLst>
          </p:cNvPr>
          <p:cNvSpPr>
            <a:spLocks noGrp="1"/>
          </p:cNvSpPr>
          <p:nvPr>
            <p:ph type="subTitle" idx="1"/>
          </p:nvPr>
        </p:nvSpPr>
        <p:spPr>
          <a:xfrm>
            <a:off x="684211" y="1224935"/>
            <a:ext cx="10519407" cy="4811971"/>
          </a:xfrm>
        </p:spPr>
        <p:txBody>
          <a:bodyPr>
            <a:normAutofit/>
          </a:bodyPr>
          <a:lstStyle/>
          <a:p>
            <a:r>
              <a:rPr lang="en-SG" sz="1600" dirty="0">
                <a:solidFill>
                  <a:schemeClr val="tx1"/>
                </a:solidFill>
              </a:rPr>
              <a:t>Model: LSTM model for CPO Price Prediction</a:t>
            </a:r>
          </a:p>
          <a:p>
            <a:r>
              <a:rPr lang="en-SG" sz="1000" dirty="0">
                <a:solidFill>
                  <a:schemeClr val="tx1"/>
                </a:solidFill>
              </a:rPr>
              <a:t>model = </a:t>
            </a:r>
            <a:r>
              <a:rPr lang="en-SG" sz="1000" dirty="0" err="1">
                <a:solidFill>
                  <a:schemeClr val="tx1"/>
                </a:solidFill>
              </a:rPr>
              <a:t>tf.keras.models.Sequential</a:t>
            </a:r>
            <a:r>
              <a:rPr lang="en-SG" sz="1000" dirty="0">
                <a:solidFill>
                  <a:schemeClr val="tx1"/>
                </a:solidFill>
              </a:rPr>
              <a:t>()</a:t>
            </a:r>
          </a:p>
          <a:p>
            <a:r>
              <a:rPr lang="en-SG" sz="1000" dirty="0" err="1">
                <a:solidFill>
                  <a:schemeClr val="tx1"/>
                </a:solidFill>
              </a:rPr>
              <a:t>model.add</a:t>
            </a:r>
            <a:r>
              <a:rPr lang="en-SG" sz="1000" dirty="0">
                <a:solidFill>
                  <a:schemeClr val="tx1"/>
                </a:solidFill>
              </a:rPr>
              <a:t>(</a:t>
            </a:r>
            <a:r>
              <a:rPr lang="en-SG" sz="1000" dirty="0" err="1">
                <a:solidFill>
                  <a:schemeClr val="tx1"/>
                </a:solidFill>
              </a:rPr>
              <a:t>tf.keras.layers.LSTM</a:t>
            </a:r>
            <a:r>
              <a:rPr lang="en-SG" sz="1000" dirty="0">
                <a:solidFill>
                  <a:schemeClr val="tx1"/>
                </a:solidFill>
              </a:rPr>
              <a:t>(64, </a:t>
            </a:r>
            <a:r>
              <a:rPr lang="en-SG" sz="1000" dirty="0" err="1">
                <a:solidFill>
                  <a:schemeClr val="tx1"/>
                </a:solidFill>
              </a:rPr>
              <a:t>input_shape</a:t>
            </a:r>
            <a:r>
              <a:rPr lang="en-SG" sz="1000" dirty="0">
                <a:solidFill>
                  <a:schemeClr val="tx1"/>
                </a:solidFill>
              </a:rPr>
              <a:t>=</a:t>
            </a:r>
            <a:r>
              <a:rPr lang="en-SG" sz="1000" dirty="0" err="1">
                <a:solidFill>
                  <a:schemeClr val="tx1"/>
                </a:solidFill>
              </a:rPr>
              <a:t>x_train_single.shape</a:t>
            </a:r>
            <a:r>
              <a:rPr lang="en-SG" sz="1000" dirty="0">
                <a:solidFill>
                  <a:schemeClr val="tx1"/>
                </a:solidFill>
              </a:rPr>
              <a:t>[-2:], </a:t>
            </a:r>
            <a:r>
              <a:rPr lang="en-SG" sz="1000" dirty="0" err="1">
                <a:solidFill>
                  <a:schemeClr val="tx1"/>
                </a:solidFill>
              </a:rPr>
              <a:t>recurrent_dropout</a:t>
            </a:r>
            <a:r>
              <a:rPr lang="en-SG" sz="1000" dirty="0">
                <a:solidFill>
                  <a:schemeClr val="tx1"/>
                </a:solidFill>
              </a:rPr>
              <a:t>=0.5, activation='</a:t>
            </a:r>
            <a:r>
              <a:rPr lang="en-SG" sz="1000" dirty="0" err="1">
                <a:solidFill>
                  <a:schemeClr val="tx1"/>
                </a:solidFill>
              </a:rPr>
              <a:t>relu</a:t>
            </a:r>
            <a:r>
              <a:rPr lang="en-SG" sz="1000" dirty="0">
                <a:solidFill>
                  <a:schemeClr val="tx1"/>
                </a:solidFill>
              </a:rPr>
              <a:t>'))</a:t>
            </a:r>
          </a:p>
          <a:p>
            <a:r>
              <a:rPr lang="en-SG" sz="1000" dirty="0" err="1">
                <a:solidFill>
                  <a:schemeClr val="tx1"/>
                </a:solidFill>
              </a:rPr>
              <a:t>model.add</a:t>
            </a:r>
            <a:r>
              <a:rPr lang="en-SG" sz="1000" dirty="0">
                <a:solidFill>
                  <a:schemeClr val="tx1"/>
                </a:solidFill>
              </a:rPr>
              <a:t>(</a:t>
            </a:r>
            <a:r>
              <a:rPr lang="en-SG" sz="1000" dirty="0" err="1">
                <a:solidFill>
                  <a:schemeClr val="tx1"/>
                </a:solidFill>
              </a:rPr>
              <a:t>tf.keras.layers.Dense</a:t>
            </a:r>
            <a:r>
              <a:rPr lang="en-SG" sz="1000" dirty="0">
                <a:solidFill>
                  <a:schemeClr val="tx1"/>
                </a:solidFill>
              </a:rPr>
              <a:t>(64, activation=</a:t>
            </a:r>
            <a:r>
              <a:rPr lang="en-SG" sz="1000" dirty="0" err="1">
                <a:solidFill>
                  <a:schemeClr val="tx1"/>
                </a:solidFill>
              </a:rPr>
              <a:t>tf.nn.relu</a:t>
            </a:r>
            <a:r>
              <a:rPr lang="en-SG" sz="1000" dirty="0">
                <a:solidFill>
                  <a:schemeClr val="tx1"/>
                </a:solidFill>
              </a:rPr>
              <a:t>, </a:t>
            </a:r>
            <a:r>
              <a:rPr lang="en-SG" sz="1000" dirty="0" err="1">
                <a:solidFill>
                  <a:schemeClr val="tx1"/>
                </a:solidFill>
              </a:rPr>
              <a:t>kernel_initializer</a:t>
            </a:r>
            <a:r>
              <a:rPr lang="en-SG" sz="1000" dirty="0">
                <a:solidFill>
                  <a:schemeClr val="tx1"/>
                </a:solidFill>
              </a:rPr>
              <a:t>='</a:t>
            </a:r>
            <a:r>
              <a:rPr lang="en-SG" sz="1000" dirty="0" err="1">
                <a:solidFill>
                  <a:schemeClr val="tx1"/>
                </a:solidFill>
              </a:rPr>
              <a:t>he_normal</a:t>
            </a:r>
            <a:r>
              <a:rPr lang="en-SG" sz="1000" dirty="0">
                <a:solidFill>
                  <a:schemeClr val="tx1"/>
                </a:solidFill>
              </a:rPr>
              <a:t>'))</a:t>
            </a:r>
          </a:p>
          <a:p>
            <a:r>
              <a:rPr lang="en-SG" sz="1000" dirty="0" err="1">
                <a:solidFill>
                  <a:schemeClr val="tx1"/>
                </a:solidFill>
              </a:rPr>
              <a:t>model.add</a:t>
            </a:r>
            <a:r>
              <a:rPr lang="en-SG" sz="1000" dirty="0">
                <a:solidFill>
                  <a:schemeClr val="tx1"/>
                </a:solidFill>
              </a:rPr>
              <a:t>(</a:t>
            </a:r>
            <a:r>
              <a:rPr lang="en-SG" sz="1000" dirty="0" err="1">
                <a:solidFill>
                  <a:schemeClr val="tx1"/>
                </a:solidFill>
              </a:rPr>
              <a:t>tf.keras.layers.Dropout</a:t>
            </a:r>
            <a:r>
              <a:rPr lang="en-SG" sz="1000" dirty="0">
                <a:solidFill>
                  <a:schemeClr val="tx1"/>
                </a:solidFill>
              </a:rPr>
              <a:t>(0.3))</a:t>
            </a:r>
          </a:p>
          <a:p>
            <a:r>
              <a:rPr lang="en-SG" sz="1000" dirty="0" err="1">
                <a:solidFill>
                  <a:schemeClr val="tx1"/>
                </a:solidFill>
              </a:rPr>
              <a:t>model.add</a:t>
            </a:r>
            <a:r>
              <a:rPr lang="en-SG" sz="1000" dirty="0">
                <a:solidFill>
                  <a:schemeClr val="tx1"/>
                </a:solidFill>
              </a:rPr>
              <a:t>(</a:t>
            </a:r>
            <a:r>
              <a:rPr lang="en-SG" sz="1000" dirty="0" err="1">
                <a:solidFill>
                  <a:schemeClr val="tx1"/>
                </a:solidFill>
              </a:rPr>
              <a:t>tf.keras.layers.Dense</a:t>
            </a:r>
            <a:r>
              <a:rPr lang="en-SG" sz="1000" dirty="0">
                <a:solidFill>
                  <a:schemeClr val="tx1"/>
                </a:solidFill>
              </a:rPr>
              <a:t>(1, activation='linear'))</a:t>
            </a:r>
          </a:p>
          <a:p>
            <a:endParaRPr lang="en-SG" sz="1600" dirty="0">
              <a:solidFill>
                <a:schemeClr val="tx1"/>
              </a:solidFill>
            </a:endParaRPr>
          </a:p>
        </p:txBody>
      </p:sp>
      <p:sp>
        <p:nvSpPr>
          <p:cNvPr id="17" name="Subtitle 2">
            <a:extLst>
              <a:ext uri="{FF2B5EF4-FFF2-40B4-BE49-F238E27FC236}">
                <a16:creationId xmlns:a16="http://schemas.microsoft.com/office/drawing/2014/main" id="{CDA635DD-8D7B-4ED4-A766-209075CF92FC}"/>
              </a:ext>
            </a:extLst>
          </p:cNvPr>
          <p:cNvSpPr txBox="1">
            <a:spLocks/>
          </p:cNvSpPr>
          <p:nvPr/>
        </p:nvSpPr>
        <p:spPr>
          <a:xfrm>
            <a:off x="681029" y="5770980"/>
            <a:ext cx="10519407" cy="890724"/>
          </a:xfrm>
          <a:prstGeom prst="rect">
            <a:avLst/>
          </a:prstGeom>
        </p:spPr>
        <p:txBody>
          <a:bodyPr vert="horz" lIns="91440" tIns="45720" rIns="91440" bIns="45720" rtlCol="0" anchor="t">
            <a:normAutofit fontScale="92500" lnSpcReduction="2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SG" sz="1600" dirty="0">
                <a:solidFill>
                  <a:schemeClr val="tx2">
                    <a:lumMod val="75000"/>
                  </a:schemeClr>
                </a:solidFill>
              </a:rPr>
              <a:t>Modelling Libraries:</a:t>
            </a:r>
          </a:p>
          <a:p>
            <a:pPr marL="457200" indent="-457200">
              <a:buFont typeface="Wingdings 3" panose="05040102010807070707" pitchFamily="18" charset="2"/>
              <a:buAutoNum type="arabicParenR"/>
            </a:pPr>
            <a:r>
              <a:rPr lang="en-SG" sz="1600" dirty="0" err="1">
                <a:solidFill>
                  <a:schemeClr val="tx2">
                    <a:lumMod val="75000"/>
                  </a:schemeClr>
                </a:solidFill>
              </a:rPr>
              <a:t>Tensorflow</a:t>
            </a:r>
            <a:r>
              <a:rPr lang="en-SG" sz="1600" dirty="0">
                <a:solidFill>
                  <a:schemeClr val="tx2">
                    <a:lumMod val="75000"/>
                  </a:schemeClr>
                </a:solidFill>
              </a:rPr>
              <a:t> 2.2</a:t>
            </a:r>
          </a:p>
          <a:p>
            <a:pPr marL="457200" indent="-457200">
              <a:buFont typeface="Wingdings 3" panose="05040102010807070707" pitchFamily="18" charset="2"/>
              <a:buAutoNum type="arabicParenR"/>
            </a:pPr>
            <a:r>
              <a:rPr lang="en-SG" sz="1600" dirty="0" err="1">
                <a:solidFill>
                  <a:schemeClr val="tx2">
                    <a:lumMod val="75000"/>
                  </a:schemeClr>
                </a:solidFill>
              </a:rPr>
              <a:t>Scikit</a:t>
            </a:r>
            <a:r>
              <a:rPr lang="en-SG" sz="1600" dirty="0">
                <a:solidFill>
                  <a:schemeClr val="tx2">
                    <a:lumMod val="75000"/>
                  </a:schemeClr>
                </a:solidFill>
              </a:rPr>
              <a:t>-Learn</a:t>
            </a:r>
          </a:p>
        </p:txBody>
      </p:sp>
      <p:pic>
        <p:nvPicPr>
          <p:cNvPr id="4" name="Picture 3">
            <a:extLst>
              <a:ext uri="{FF2B5EF4-FFF2-40B4-BE49-F238E27FC236}">
                <a16:creationId xmlns:a16="http://schemas.microsoft.com/office/drawing/2014/main" id="{B507DE99-6F92-4D46-AEB8-1C8ED3678564}"/>
              </a:ext>
            </a:extLst>
          </p:cNvPr>
          <p:cNvPicPr>
            <a:picLocks noChangeAspect="1"/>
          </p:cNvPicPr>
          <p:nvPr/>
        </p:nvPicPr>
        <p:blipFill>
          <a:blip r:embed="rId3"/>
          <a:stretch>
            <a:fillRect/>
          </a:stretch>
        </p:blipFill>
        <p:spPr>
          <a:xfrm>
            <a:off x="1870462" y="2947109"/>
            <a:ext cx="7955874" cy="2704997"/>
          </a:xfrm>
          <a:prstGeom prst="rect">
            <a:avLst/>
          </a:prstGeom>
        </p:spPr>
      </p:pic>
    </p:spTree>
    <p:extLst>
      <p:ext uri="{BB962C8B-B14F-4D97-AF65-F5344CB8AC3E}">
        <p14:creationId xmlns:p14="http://schemas.microsoft.com/office/powerpoint/2010/main" val="1954191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14" name="Straight Connector 13">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16">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17">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8F105FEB-CB84-42A8-94A8-1AC73446F494}"/>
              </a:ext>
            </a:extLst>
          </p:cNvPr>
          <p:cNvSpPr>
            <a:spLocks noGrp="1"/>
          </p:cNvSpPr>
          <p:nvPr>
            <p:ph type="ctrTitle"/>
          </p:nvPr>
        </p:nvSpPr>
        <p:spPr>
          <a:xfrm>
            <a:off x="684212" y="346729"/>
            <a:ext cx="9383520" cy="711605"/>
          </a:xfrm>
        </p:spPr>
        <p:txBody>
          <a:bodyPr>
            <a:normAutofit/>
          </a:bodyPr>
          <a:lstStyle/>
          <a:p>
            <a:r>
              <a:rPr lang="en-SG" sz="2800" dirty="0">
                <a:solidFill>
                  <a:srgbClr val="92D050"/>
                </a:solidFill>
                <a:latin typeface="Arial Black" panose="020B0A04020102020204" pitchFamily="34" charset="0"/>
              </a:rPr>
              <a:t>App Deployment</a:t>
            </a:r>
            <a:br>
              <a:rPr lang="en-SG" sz="2800" dirty="0">
                <a:solidFill>
                  <a:srgbClr val="92D050"/>
                </a:solidFill>
                <a:latin typeface="Arial Black" panose="020B0A04020102020204" pitchFamily="34" charset="0"/>
              </a:rPr>
            </a:br>
            <a:r>
              <a:rPr lang="en-SG" sz="900" dirty="0" err="1">
                <a:solidFill>
                  <a:srgbClr val="92D050"/>
                </a:solidFill>
                <a:latin typeface="Arial Black" panose="020B0A04020102020204" pitchFamily="34" charset="0"/>
              </a:rPr>
              <a:t>youtube</a:t>
            </a:r>
            <a:r>
              <a:rPr lang="en-SG" sz="900" dirty="0">
                <a:solidFill>
                  <a:srgbClr val="92D050"/>
                </a:solidFill>
                <a:latin typeface="Arial Black" panose="020B0A04020102020204" pitchFamily="34" charset="0"/>
              </a:rPr>
              <a:t> link: TBA</a:t>
            </a:r>
          </a:p>
        </p:txBody>
      </p:sp>
      <p:sp>
        <p:nvSpPr>
          <p:cNvPr id="3" name="Subtitle 2">
            <a:extLst>
              <a:ext uri="{FF2B5EF4-FFF2-40B4-BE49-F238E27FC236}">
                <a16:creationId xmlns:a16="http://schemas.microsoft.com/office/drawing/2014/main" id="{165F4881-986F-4C12-9334-29D70AACF50C}"/>
              </a:ext>
            </a:extLst>
          </p:cNvPr>
          <p:cNvSpPr>
            <a:spLocks noGrp="1"/>
          </p:cNvSpPr>
          <p:nvPr>
            <p:ph type="subTitle" idx="1"/>
          </p:nvPr>
        </p:nvSpPr>
        <p:spPr>
          <a:xfrm>
            <a:off x="684212" y="3074404"/>
            <a:ext cx="4027748" cy="2962502"/>
          </a:xfrm>
        </p:spPr>
        <p:txBody>
          <a:bodyPr>
            <a:normAutofit/>
          </a:bodyPr>
          <a:lstStyle/>
          <a:p>
            <a:r>
              <a:rPr lang="en-SG" sz="1600" dirty="0">
                <a:solidFill>
                  <a:schemeClr val="tx1"/>
                </a:solidFill>
              </a:rPr>
              <a:t>ALL IN ONE</a:t>
            </a:r>
          </a:p>
          <a:p>
            <a:r>
              <a:rPr lang="en-SG" sz="1600" u="sng" dirty="0" err="1">
                <a:solidFill>
                  <a:schemeClr val="tx1"/>
                </a:solidFill>
              </a:rPr>
              <a:t>Kivy</a:t>
            </a:r>
            <a:r>
              <a:rPr lang="en-SG" sz="1600" u="sng" dirty="0">
                <a:solidFill>
                  <a:schemeClr val="tx1"/>
                </a:solidFill>
              </a:rPr>
              <a:t> App Deployment on Window</a:t>
            </a:r>
            <a:endParaRPr lang="en-SG" sz="1600" dirty="0">
              <a:solidFill>
                <a:schemeClr val="tx1"/>
              </a:solidFill>
            </a:endParaRPr>
          </a:p>
          <a:p>
            <a:pPr marL="285750" indent="-285750">
              <a:buFont typeface="Arial" panose="020B0604020202020204" pitchFamily="34" charset="0"/>
              <a:buChar char="•"/>
            </a:pPr>
            <a:r>
              <a:rPr lang="en-SG" sz="1600" dirty="0">
                <a:solidFill>
                  <a:schemeClr val="tx1"/>
                </a:solidFill>
              </a:rPr>
              <a:t>Crawling, </a:t>
            </a:r>
          </a:p>
          <a:p>
            <a:pPr marL="285750" indent="-285750">
              <a:buFont typeface="Arial" panose="020B0604020202020204" pitchFamily="34" charset="0"/>
              <a:buChar char="•"/>
            </a:pPr>
            <a:r>
              <a:rPr lang="en-SG" sz="1600" dirty="0">
                <a:solidFill>
                  <a:schemeClr val="tx1"/>
                </a:solidFill>
              </a:rPr>
              <a:t>Charting, </a:t>
            </a:r>
          </a:p>
          <a:p>
            <a:pPr marL="285750" indent="-285750">
              <a:buFont typeface="Arial" panose="020B0604020202020204" pitchFamily="34" charset="0"/>
              <a:buChar char="•"/>
            </a:pPr>
            <a:r>
              <a:rPr lang="en-SG" sz="1600" dirty="0">
                <a:solidFill>
                  <a:schemeClr val="tx1"/>
                </a:solidFill>
              </a:rPr>
              <a:t>Processing</a:t>
            </a:r>
          </a:p>
          <a:p>
            <a:pPr marL="285750" indent="-285750">
              <a:buFont typeface="Arial" panose="020B0604020202020204" pitchFamily="34" charset="0"/>
              <a:buChar char="•"/>
            </a:pPr>
            <a:r>
              <a:rPr lang="en-SG" sz="1600" dirty="0">
                <a:solidFill>
                  <a:schemeClr val="tx1"/>
                </a:solidFill>
              </a:rPr>
              <a:t>Training</a:t>
            </a:r>
          </a:p>
          <a:p>
            <a:pPr marL="285750" indent="-285750">
              <a:buFont typeface="Arial" panose="020B0604020202020204" pitchFamily="34" charset="0"/>
              <a:buChar char="•"/>
            </a:pPr>
            <a:r>
              <a:rPr lang="en-SG" sz="1600" dirty="0">
                <a:solidFill>
                  <a:schemeClr val="tx1"/>
                </a:solidFill>
              </a:rPr>
              <a:t>Predicting </a:t>
            </a:r>
          </a:p>
        </p:txBody>
      </p:sp>
      <p:sp>
        <p:nvSpPr>
          <p:cNvPr id="17" name="Subtitle 2">
            <a:extLst>
              <a:ext uri="{FF2B5EF4-FFF2-40B4-BE49-F238E27FC236}">
                <a16:creationId xmlns:a16="http://schemas.microsoft.com/office/drawing/2014/main" id="{CDA635DD-8D7B-4ED4-A766-209075CF92FC}"/>
              </a:ext>
            </a:extLst>
          </p:cNvPr>
          <p:cNvSpPr txBox="1">
            <a:spLocks/>
          </p:cNvSpPr>
          <p:nvPr/>
        </p:nvSpPr>
        <p:spPr>
          <a:xfrm>
            <a:off x="685604" y="5711821"/>
            <a:ext cx="10519407" cy="890724"/>
          </a:xfrm>
          <a:prstGeom prst="rect">
            <a:avLst/>
          </a:prstGeom>
        </p:spPr>
        <p:txBody>
          <a:bodyPr vert="horz" lIns="91440" tIns="45720" rIns="91440" bIns="45720" rtlCol="0" anchor="t">
            <a:normAutofit fontScale="92500" lnSpcReduction="2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SG" sz="1600" dirty="0">
                <a:solidFill>
                  <a:schemeClr val="tx2">
                    <a:lumMod val="75000"/>
                  </a:schemeClr>
                </a:solidFill>
              </a:rPr>
              <a:t>App </a:t>
            </a:r>
            <a:r>
              <a:rPr lang="en-SG" sz="1600" dirty="0" err="1">
                <a:solidFill>
                  <a:schemeClr val="tx2">
                    <a:lumMod val="75000"/>
                  </a:schemeClr>
                </a:solidFill>
              </a:rPr>
              <a:t>Deploment</a:t>
            </a:r>
            <a:r>
              <a:rPr lang="en-SG" sz="1600" dirty="0">
                <a:solidFill>
                  <a:schemeClr val="tx2">
                    <a:lumMod val="75000"/>
                  </a:schemeClr>
                </a:solidFill>
              </a:rPr>
              <a:t> Libraries:</a:t>
            </a:r>
          </a:p>
          <a:p>
            <a:pPr marL="457200" indent="-457200">
              <a:buFont typeface="Wingdings 3" panose="05040102010807070707" pitchFamily="18" charset="2"/>
              <a:buAutoNum type="arabicParenR"/>
            </a:pPr>
            <a:r>
              <a:rPr lang="en-SG" sz="1600" dirty="0" err="1">
                <a:solidFill>
                  <a:schemeClr val="tx2">
                    <a:lumMod val="75000"/>
                  </a:schemeClr>
                </a:solidFill>
              </a:rPr>
              <a:t>Kivy</a:t>
            </a:r>
            <a:endParaRPr lang="en-SG" sz="1600" dirty="0">
              <a:solidFill>
                <a:schemeClr val="tx2">
                  <a:lumMod val="75000"/>
                </a:schemeClr>
              </a:solidFill>
            </a:endParaRPr>
          </a:p>
          <a:p>
            <a:pPr marL="457200" indent="-457200">
              <a:buFont typeface="Wingdings 3" panose="05040102010807070707" pitchFamily="18" charset="2"/>
              <a:buAutoNum type="arabicParenR"/>
            </a:pPr>
            <a:r>
              <a:rPr lang="en-SG" sz="1600" dirty="0" err="1">
                <a:solidFill>
                  <a:schemeClr val="tx2">
                    <a:lumMod val="75000"/>
                  </a:schemeClr>
                </a:solidFill>
              </a:rPr>
              <a:t>PyInstaller</a:t>
            </a:r>
            <a:endParaRPr lang="en-SG" sz="1600" dirty="0">
              <a:solidFill>
                <a:schemeClr val="tx2">
                  <a:lumMod val="75000"/>
                </a:schemeClr>
              </a:solidFill>
            </a:endParaRPr>
          </a:p>
        </p:txBody>
      </p:sp>
      <p:pic>
        <p:nvPicPr>
          <p:cNvPr id="5" name="Picture 4">
            <a:extLst>
              <a:ext uri="{FF2B5EF4-FFF2-40B4-BE49-F238E27FC236}">
                <a16:creationId xmlns:a16="http://schemas.microsoft.com/office/drawing/2014/main" id="{4A480DC0-5D7D-4CCF-8DEA-3437420EA9FA}"/>
              </a:ext>
            </a:extLst>
          </p:cNvPr>
          <p:cNvPicPr>
            <a:picLocks noChangeAspect="1"/>
          </p:cNvPicPr>
          <p:nvPr/>
        </p:nvPicPr>
        <p:blipFill>
          <a:blip r:embed="rId2"/>
          <a:stretch>
            <a:fillRect/>
          </a:stretch>
        </p:blipFill>
        <p:spPr>
          <a:xfrm>
            <a:off x="722750" y="1243995"/>
            <a:ext cx="1763163" cy="1484328"/>
          </a:xfrm>
          <a:prstGeom prst="rect">
            <a:avLst/>
          </a:prstGeom>
        </p:spPr>
      </p:pic>
      <p:pic>
        <p:nvPicPr>
          <p:cNvPr id="6" name="Picture 5">
            <a:extLst>
              <a:ext uri="{FF2B5EF4-FFF2-40B4-BE49-F238E27FC236}">
                <a16:creationId xmlns:a16="http://schemas.microsoft.com/office/drawing/2014/main" id="{82098CC4-F740-4323-B39A-AEF9CBBA9844}"/>
              </a:ext>
            </a:extLst>
          </p:cNvPr>
          <p:cNvPicPr>
            <a:picLocks noChangeAspect="1"/>
          </p:cNvPicPr>
          <p:nvPr/>
        </p:nvPicPr>
        <p:blipFill>
          <a:blip r:embed="rId3"/>
          <a:stretch>
            <a:fillRect/>
          </a:stretch>
        </p:blipFill>
        <p:spPr>
          <a:xfrm>
            <a:off x="2065852" y="1232282"/>
            <a:ext cx="2027299" cy="1718009"/>
          </a:xfrm>
          <a:prstGeom prst="rect">
            <a:avLst/>
          </a:prstGeom>
        </p:spPr>
      </p:pic>
      <p:pic>
        <p:nvPicPr>
          <p:cNvPr id="7" name="Picture 6">
            <a:extLst>
              <a:ext uri="{FF2B5EF4-FFF2-40B4-BE49-F238E27FC236}">
                <a16:creationId xmlns:a16="http://schemas.microsoft.com/office/drawing/2014/main" id="{ED39AAEC-DC73-4526-B9F7-D8E4F9110C36}"/>
              </a:ext>
            </a:extLst>
          </p:cNvPr>
          <p:cNvPicPr>
            <a:picLocks noChangeAspect="1"/>
          </p:cNvPicPr>
          <p:nvPr/>
        </p:nvPicPr>
        <p:blipFill>
          <a:blip r:embed="rId4"/>
          <a:stretch>
            <a:fillRect/>
          </a:stretch>
        </p:blipFill>
        <p:spPr>
          <a:xfrm>
            <a:off x="3687527" y="1236202"/>
            <a:ext cx="2523282" cy="2128831"/>
          </a:xfrm>
          <a:prstGeom prst="rect">
            <a:avLst/>
          </a:prstGeom>
        </p:spPr>
      </p:pic>
      <p:pic>
        <p:nvPicPr>
          <p:cNvPr id="10" name="Picture 9">
            <a:extLst>
              <a:ext uri="{FF2B5EF4-FFF2-40B4-BE49-F238E27FC236}">
                <a16:creationId xmlns:a16="http://schemas.microsoft.com/office/drawing/2014/main" id="{8A7C3255-B0A2-4549-AD1A-E7C0CC83D78D}"/>
              </a:ext>
            </a:extLst>
          </p:cNvPr>
          <p:cNvPicPr>
            <a:picLocks noChangeAspect="1"/>
          </p:cNvPicPr>
          <p:nvPr/>
        </p:nvPicPr>
        <p:blipFill>
          <a:blip r:embed="rId5"/>
          <a:stretch>
            <a:fillRect/>
          </a:stretch>
        </p:blipFill>
        <p:spPr>
          <a:xfrm>
            <a:off x="5714826" y="1232282"/>
            <a:ext cx="2900425" cy="2463469"/>
          </a:xfrm>
          <a:prstGeom prst="rect">
            <a:avLst/>
          </a:prstGeom>
        </p:spPr>
      </p:pic>
      <p:pic>
        <p:nvPicPr>
          <p:cNvPr id="12" name="Picture 11">
            <a:extLst>
              <a:ext uri="{FF2B5EF4-FFF2-40B4-BE49-F238E27FC236}">
                <a16:creationId xmlns:a16="http://schemas.microsoft.com/office/drawing/2014/main" id="{09515156-3C13-4A54-9AE5-764EBAD27CFA}"/>
              </a:ext>
            </a:extLst>
          </p:cNvPr>
          <p:cNvPicPr>
            <a:picLocks noChangeAspect="1"/>
          </p:cNvPicPr>
          <p:nvPr/>
        </p:nvPicPr>
        <p:blipFill>
          <a:blip r:embed="rId6"/>
          <a:stretch>
            <a:fillRect/>
          </a:stretch>
        </p:blipFill>
        <p:spPr>
          <a:xfrm>
            <a:off x="8092222" y="1231326"/>
            <a:ext cx="3149935" cy="2641881"/>
          </a:xfrm>
          <a:prstGeom prst="rect">
            <a:avLst/>
          </a:prstGeom>
        </p:spPr>
      </p:pic>
      <p:pic>
        <p:nvPicPr>
          <p:cNvPr id="18" name="Picture 17">
            <a:extLst>
              <a:ext uri="{FF2B5EF4-FFF2-40B4-BE49-F238E27FC236}">
                <a16:creationId xmlns:a16="http://schemas.microsoft.com/office/drawing/2014/main" id="{D9D82A7B-06D4-4319-893D-12253B842716}"/>
              </a:ext>
            </a:extLst>
          </p:cNvPr>
          <p:cNvPicPr>
            <a:picLocks noChangeAspect="1"/>
          </p:cNvPicPr>
          <p:nvPr/>
        </p:nvPicPr>
        <p:blipFill>
          <a:blip r:embed="rId7"/>
          <a:stretch>
            <a:fillRect/>
          </a:stretch>
        </p:blipFill>
        <p:spPr>
          <a:xfrm>
            <a:off x="6088124" y="2434822"/>
            <a:ext cx="4671524" cy="3918952"/>
          </a:xfrm>
          <a:prstGeom prst="rect">
            <a:avLst/>
          </a:prstGeom>
        </p:spPr>
      </p:pic>
    </p:spTree>
    <p:extLst>
      <p:ext uri="{BB962C8B-B14F-4D97-AF65-F5344CB8AC3E}">
        <p14:creationId xmlns:p14="http://schemas.microsoft.com/office/powerpoint/2010/main" val="174641091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151</TotalTime>
  <Words>534</Words>
  <Application>Microsoft Office PowerPoint</Application>
  <PresentationFormat>Widescreen</PresentationFormat>
  <Paragraphs>77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Black</vt:lpstr>
      <vt:lpstr>Century Gothic</vt:lpstr>
      <vt:lpstr>Wingdings 3</vt:lpstr>
      <vt:lpstr>Slice</vt:lpstr>
      <vt:lpstr>Crude Palm Oil (CPO) Commodity Price and Production Yield Prediction</vt:lpstr>
      <vt:lpstr>Introduction</vt:lpstr>
      <vt:lpstr>Motivation</vt:lpstr>
      <vt:lpstr>WorkFlow</vt:lpstr>
      <vt:lpstr>Data Acquisition and Crawling youtube link: https://youtu.be/m7Lqda_E3Fg</vt:lpstr>
      <vt:lpstr>Data warehouse &amp; datalake implementation youtube link 1: https://youtu.be/UUWTioegn8M,  youtube link 2:  https://youtu.be/If27_zNYkx8</vt:lpstr>
      <vt:lpstr>Interpretation and modeling youtube link: https://youtu.be/fMsymKdOsRo</vt:lpstr>
      <vt:lpstr>Interpretation and modeling youtube link: https://youtu.be/fMsymKdOsRo</vt:lpstr>
      <vt:lpstr>App Deployment youtube link: TBA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Crude Palm Oil (CPO) Commodity Price and Production Yield Prediction</dc:title>
  <dc:creator>CHOONG EN JUN</dc:creator>
  <cp:lastModifiedBy>CHOONG EN JUN</cp:lastModifiedBy>
  <cp:revision>12</cp:revision>
  <dcterms:created xsi:type="dcterms:W3CDTF">2020-06-19T12:26:15Z</dcterms:created>
  <dcterms:modified xsi:type="dcterms:W3CDTF">2020-06-19T14:57:28Z</dcterms:modified>
</cp:coreProperties>
</file>