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>
      <p:cViewPr>
        <p:scale>
          <a:sx n="90" d="100"/>
          <a:sy n="90" d="100"/>
        </p:scale>
        <p:origin x="4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41BEA-7AC6-4918-BDCC-ABC5C74F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E5B7798-B552-4033-8F12-B8DC9CB8F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E8586A-5220-43B7-9A7D-1D8C9FB1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23133F0-1CC4-48C1-B8C8-89483B2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A7076C-737F-4395-8AB6-46C1CC8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62DEE-1BBE-4616-85F1-261CE980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05A20C3-A976-420A-9ADE-19048F410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C9E319-24A9-449A-8026-81AB5E0B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AE21AA-393A-4297-B981-ED04C4CD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E38E90-A652-44ED-8904-D63A390F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7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4BC17F0-6AE5-4D10-A035-E5B0ACFF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4C2603A-C320-4FAC-9D38-2E2E59719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82E7D9-4477-416B-9B65-DAD3AC7A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8F85F9-7F5B-48AB-AA1B-80DB7081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F2E977-F63F-4728-81E8-AEC9CF66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0AF11-A975-4F63-9C55-A26FA2F1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25E010-280A-4026-B123-2DF26C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D096A0-6111-44F7-B4B3-ADC2DE2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9CD15E-EE70-4AC5-A2D3-A2FEBE8A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2F9D78-27B8-47F0-9661-F60A4EC2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0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A508F-7E2A-43C2-A951-6995ED1F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FE37A77-42CF-451C-A780-E427A4CE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08FEE0-0F91-4C8F-AAFA-D53285F1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71CFEE-D441-4F9A-BE3B-E01A309A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AA44B2-0F4F-4DD8-AA47-7420E14D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17E8E-75DC-4A2B-8237-14B4544B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15A243-5528-496F-B4D4-479FC02B9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A889EB3-76B9-478B-9C16-B34C12A2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4E1635F-6732-4AA8-8B69-5FD4FD7C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BFE1CA-764D-4BFE-9F2B-55474544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F711A2-3DC1-4C68-872A-620B0E22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46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FCF7A-1153-4D37-A9B1-1FBFDF82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E483B34-D01B-4EF7-9FEB-82441F12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988B10B-4DDB-44AE-89AB-F15F1AA8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E12EE5C-525F-426E-AC8C-6B56E2127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9671A14-A481-494D-8015-D5CAA499D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DED83DE-7FD0-417A-B96F-4042970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63C6A42-B510-411C-9801-99A04E5D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D3936C2-1E1A-415A-A5E0-2D58A39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2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7252-23B8-4B6D-916D-69022AF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5ED60B7-89AB-45E3-B8DF-C8DF5D42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593118-26B7-4BF5-A305-29869242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E61553-37E6-4041-9259-60945549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8E6F87-185B-424F-A5C2-249B4E85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DF318B-0F27-4E66-B976-77FEB603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9F91E32-55DA-4551-8BF4-ACF6C229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7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E388D-E749-4CAA-A7AE-84A21D8F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874974-5B20-478E-A9CC-67244D9C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CA6A4F-C59E-4260-AED4-4AAEA3773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A182FF5-CC2B-4AF1-8C2A-00D1DB6D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AAADE6-664D-4FD4-B5EC-F57542DA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4682C3E-080E-49BF-84DF-0B9C42FD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60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36A2-2655-4B0D-BE74-55E7E2CA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DE77ED1-67D2-40C4-944F-826D948E6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4360139-3EA2-4C1E-8338-6AC51F796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3DAF7D-1F17-417F-A864-40BC3A49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592052A-6791-4BF9-859E-D530E648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F31334-5481-4264-8DD8-4FEEDDB6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2859F8A-C700-4476-8ECF-76E26CC9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E843D7E-A5A3-4DDF-A778-05DBD201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9F37F2-24BC-4C37-A326-E768E1FD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E3D5-8BF4-48CE-B9A3-51C3364BD6A5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1D4FAF-7966-4D3E-8D69-24BCC9C1A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21D8D2-D8FC-46F0-ABF5-D7C901331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F13C-AFEF-4AD4-8B07-751989C268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3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9567B0A4-A5FC-4E78-AFC8-793F5805A334}"/>
              </a:ext>
            </a:extLst>
          </p:cNvPr>
          <p:cNvSpPr/>
          <p:nvPr/>
        </p:nvSpPr>
        <p:spPr>
          <a:xfrm>
            <a:off x="9119098" y="4262539"/>
            <a:ext cx="1805609" cy="586409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fulfillOracleRequest()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63475F4-CB5F-4C2C-9840-95D0DB137817}"/>
              </a:ext>
            </a:extLst>
          </p:cNvPr>
          <p:cNvSpPr txBox="1"/>
          <p:nvPr/>
        </p:nvSpPr>
        <p:spPr>
          <a:xfrm>
            <a:off x="8977466" y="3975169"/>
            <a:ext cx="16821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Oracle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53652A9-9E97-4803-B1B2-69BAF5D41C48}"/>
              </a:ext>
            </a:extLst>
          </p:cNvPr>
          <p:cNvSpPr txBox="1"/>
          <p:nvPr/>
        </p:nvSpPr>
        <p:spPr>
          <a:xfrm>
            <a:off x="8977247" y="4938429"/>
            <a:ext cx="19306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bytes32 _requestId,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uint256 _payment,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address _callbackAddress,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bytes4 _callbackFunctionId,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uint256 _expiration,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bytes32 _data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A22D334C-5A6E-4088-BEDA-CA926B7FCB0E}"/>
              </a:ext>
            </a:extLst>
          </p:cNvPr>
          <p:cNvSpPr/>
          <p:nvPr/>
        </p:nvSpPr>
        <p:spPr>
          <a:xfrm>
            <a:off x="1733594" y="1307778"/>
            <a:ext cx="1805609" cy="58640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sendChainlinkRequestTo()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20A3FD3E-FDF2-490F-A5F6-54401B8DA115}"/>
              </a:ext>
            </a:extLst>
          </p:cNvPr>
          <p:cNvSpPr txBox="1"/>
          <p:nvPr/>
        </p:nvSpPr>
        <p:spPr>
          <a:xfrm>
            <a:off x="1641657" y="1060601"/>
            <a:ext cx="729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Consumer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993A563B-E640-4234-B71E-BA2C445B8D02}"/>
              </a:ext>
            </a:extLst>
          </p:cNvPr>
          <p:cNvSpPr txBox="1"/>
          <p:nvPr/>
        </p:nvSpPr>
        <p:spPr>
          <a:xfrm>
            <a:off x="1653016" y="1957928"/>
            <a:ext cx="1688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address oracle_address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Chainlink.Request req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uint256 Payment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67FF661-54EB-46CC-A791-93825E70C727}"/>
              </a:ext>
            </a:extLst>
          </p:cNvPr>
          <p:cNvSpPr/>
          <p:nvPr/>
        </p:nvSpPr>
        <p:spPr>
          <a:xfrm>
            <a:off x="375683" y="1307778"/>
            <a:ext cx="1017107" cy="58640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requestData()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E9A9DA9E-8BE6-4FB9-A826-6F52F22BEEF7}"/>
              </a:ext>
            </a:extLst>
          </p:cNvPr>
          <p:cNvSpPr txBox="1"/>
          <p:nvPr/>
        </p:nvSpPr>
        <p:spPr>
          <a:xfrm>
            <a:off x="253819" y="1070759"/>
            <a:ext cx="7610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Consumer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14DF1C75-838E-41FD-B160-34BA078DF96D}"/>
              </a:ext>
            </a:extLst>
          </p:cNvPr>
          <p:cNvSpPr txBox="1"/>
          <p:nvPr/>
        </p:nvSpPr>
        <p:spPr>
          <a:xfrm>
            <a:off x="263431" y="1941145"/>
            <a:ext cx="10494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string spec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string id1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string id2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string id3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string id4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string id5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string id6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5860F5-D0AA-49E2-BA89-9530A9026E2A}"/>
              </a:ext>
            </a:extLst>
          </p:cNvPr>
          <p:cNvSpPr/>
          <p:nvPr/>
        </p:nvSpPr>
        <p:spPr>
          <a:xfrm>
            <a:off x="3840363" y="1307778"/>
            <a:ext cx="1149626" cy="58640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oracleRequest()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FD71894C-6A64-440A-BDD2-9B7A53C7C81B}"/>
              </a:ext>
            </a:extLst>
          </p:cNvPr>
          <p:cNvSpPr txBox="1"/>
          <p:nvPr/>
        </p:nvSpPr>
        <p:spPr>
          <a:xfrm>
            <a:off x="3728550" y="1030238"/>
            <a:ext cx="585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Oracle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FA4950C6-FBB7-4355-A153-E22B6E0C2810}"/>
              </a:ext>
            </a:extLst>
          </p:cNvPr>
          <p:cNvSpPr txBox="1"/>
          <p:nvPr/>
        </p:nvSpPr>
        <p:spPr>
          <a:xfrm>
            <a:off x="3739361" y="1937612"/>
            <a:ext cx="17981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address _sender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uint256 _payment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bytes32 _specId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address _callbackAddress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bytes4 _callbackFunctionId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uint256 _nonce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uint256 _dataVersion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bytes calldata _data</a:t>
            </a:r>
          </a:p>
        </p:txBody>
      </p: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FCCFE76D-A35D-4AB0-B8C4-A240F260377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1392790" y="1600983"/>
            <a:ext cx="3408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65E8558D-7DA9-4118-A2A2-13FF01730BB1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539203" y="1600983"/>
            <a:ext cx="301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ktangel 32">
            <a:extLst>
              <a:ext uri="{FF2B5EF4-FFF2-40B4-BE49-F238E27FC236}">
                <a16:creationId xmlns:a16="http://schemas.microsoft.com/office/drawing/2014/main" id="{B5602C67-C510-417E-8CE9-F7BCA1D301E2}"/>
              </a:ext>
            </a:extLst>
          </p:cNvPr>
          <p:cNvSpPr/>
          <p:nvPr/>
        </p:nvSpPr>
        <p:spPr>
          <a:xfrm>
            <a:off x="7050850" y="1301042"/>
            <a:ext cx="1148607" cy="586409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runlog()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6055910C-C839-4B0B-A4A4-9136937F7230}"/>
              </a:ext>
            </a:extLst>
          </p:cNvPr>
          <p:cNvSpPr txBox="1"/>
          <p:nvPr/>
        </p:nvSpPr>
        <p:spPr>
          <a:xfrm>
            <a:off x="6948969" y="1033769"/>
            <a:ext cx="741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Mini-node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4420C576-32B5-4303-833C-C78A2E5A9A31}"/>
              </a:ext>
            </a:extLst>
          </p:cNvPr>
          <p:cNvSpPr/>
          <p:nvPr/>
        </p:nvSpPr>
        <p:spPr>
          <a:xfrm>
            <a:off x="5557432" y="1306120"/>
            <a:ext cx="1144820" cy="586409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OracleRequest Event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0404E5EA-C9F2-4625-8F45-FACAFEF80E35}"/>
              </a:ext>
            </a:extLst>
          </p:cNvPr>
          <p:cNvSpPr/>
          <p:nvPr/>
        </p:nvSpPr>
        <p:spPr>
          <a:xfrm>
            <a:off x="8521001" y="1306121"/>
            <a:ext cx="974485" cy="596348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httpPost()</a:t>
            </a: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13F6B5D3-5F02-4ED1-9318-51CC3744A8A7}"/>
              </a:ext>
            </a:extLst>
          </p:cNvPr>
          <p:cNvSpPr/>
          <p:nvPr/>
        </p:nvSpPr>
        <p:spPr>
          <a:xfrm>
            <a:off x="9954583" y="1306122"/>
            <a:ext cx="732843" cy="59634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EthTx()</a:t>
            </a:r>
          </a:p>
        </p:txBody>
      </p:sp>
      <p:cxnSp>
        <p:nvCxnSpPr>
          <p:cNvPr id="60" name="Lige pilforbindelse 59">
            <a:extLst>
              <a:ext uri="{FF2B5EF4-FFF2-40B4-BE49-F238E27FC236}">
                <a16:creationId xmlns:a16="http://schemas.microsoft.com/office/drawing/2014/main" id="{68F18847-B3FA-425E-863A-EF94355FE02F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4989989" y="1599325"/>
            <a:ext cx="567443" cy="1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Lige pilforbindelse 64">
            <a:extLst>
              <a:ext uri="{FF2B5EF4-FFF2-40B4-BE49-F238E27FC236}">
                <a16:creationId xmlns:a16="http://schemas.microsoft.com/office/drawing/2014/main" id="{C3FF63CD-97C2-44CC-A27A-4C33EA2F50E1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6702252" y="1594247"/>
            <a:ext cx="348598" cy="507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Lige pilforbindelse 70">
            <a:extLst>
              <a:ext uri="{FF2B5EF4-FFF2-40B4-BE49-F238E27FC236}">
                <a16:creationId xmlns:a16="http://schemas.microsoft.com/office/drawing/2014/main" id="{8684862D-B870-40F3-ADF8-33117B9F635F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>
            <a:off x="8199457" y="1594247"/>
            <a:ext cx="321544" cy="10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Lige pilforbindelse 77">
            <a:extLst>
              <a:ext uri="{FF2B5EF4-FFF2-40B4-BE49-F238E27FC236}">
                <a16:creationId xmlns:a16="http://schemas.microsoft.com/office/drawing/2014/main" id="{E4811720-2710-40CC-9D8B-7174878FD857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9495486" y="1604295"/>
            <a:ext cx="45909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kstfelt 80">
            <a:extLst>
              <a:ext uri="{FF2B5EF4-FFF2-40B4-BE49-F238E27FC236}">
                <a16:creationId xmlns:a16="http://schemas.microsoft.com/office/drawing/2014/main" id="{797EAFE0-2AA6-4A1E-8E50-4CBF1904BE78}"/>
              </a:ext>
            </a:extLst>
          </p:cNvPr>
          <p:cNvSpPr txBox="1"/>
          <p:nvPr/>
        </p:nvSpPr>
        <p:spPr>
          <a:xfrm>
            <a:off x="8459317" y="1037191"/>
            <a:ext cx="741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Mini-node</a:t>
            </a:r>
          </a:p>
        </p:txBody>
      </p:sp>
      <p:sp>
        <p:nvSpPr>
          <p:cNvPr id="82" name="Tekstfelt 81">
            <a:extLst>
              <a:ext uri="{FF2B5EF4-FFF2-40B4-BE49-F238E27FC236}">
                <a16:creationId xmlns:a16="http://schemas.microsoft.com/office/drawing/2014/main" id="{C62381DE-F2C3-476A-9893-CDDC01BDCEE8}"/>
              </a:ext>
            </a:extLst>
          </p:cNvPr>
          <p:cNvSpPr txBox="1"/>
          <p:nvPr/>
        </p:nvSpPr>
        <p:spPr>
          <a:xfrm>
            <a:off x="9864338" y="1036862"/>
            <a:ext cx="741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Mini-node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9ABE10A3-108E-47A9-A173-2B58DB6E287C}"/>
              </a:ext>
            </a:extLst>
          </p:cNvPr>
          <p:cNvSpPr txBox="1"/>
          <p:nvPr/>
        </p:nvSpPr>
        <p:spPr>
          <a:xfrm>
            <a:off x="5458213" y="1033549"/>
            <a:ext cx="585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Chain</a:t>
            </a:r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ADC37113-E5A2-4108-820D-1D27C32C9E92}"/>
              </a:ext>
            </a:extLst>
          </p:cNvPr>
          <p:cNvSpPr txBox="1"/>
          <p:nvPr/>
        </p:nvSpPr>
        <p:spPr>
          <a:xfrm>
            <a:off x="5449256" y="1921154"/>
            <a:ext cx="1798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bytes32 specId,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address requester,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bytes32 requestId,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uint256 payment,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bytes4 callbackFunctionId,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address callbackAddr,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uint256 cancelExpiration,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uint256 dataVersion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bytes data</a:t>
            </a:r>
          </a:p>
        </p:txBody>
      </p:sp>
      <p:cxnSp>
        <p:nvCxnSpPr>
          <p:cNvPr id="90" name="Forbindelse: vinklet 89">
            <a:extLst>
              <a:ext uri="{FF2B5EF4-FFF2-40B4-BE49-F238E27FC236}">
                <a16:creationId xmlns:a16="http://schemas.microsoft.com/office/drawing/2014/main" id="{651A56F9-C16B-4B75-A9CA-DA565043A503}"/>
              </a:ext>
            </a:extLst>
          </p:cNvPr>
          <p:cNvCxnSpPr>
            <a:cxnSpLocks/>
            <a:stCxn id="46" idx="3"/>
            <a:endCxn id="6" idx="3"/>
          </p:cNvCxnSpPr>
          <p:nvPr/>
        </p:nvCxnSpPr>
        <p:spPr>
          <a:xfrm>
            <a:off x="10687426" y="1604296"/>
            <a:ext cx="237281" cy="2951448"/>
          </a:xfrm>
          <a:prstGeom prst="bentConnector3">
            <a:avLst>
              <a:gd name="adj1" fmla="val 1963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926F115B-500A-464D-97AB-B7AE105BA671}"/>
              </a:ext>
            </a:extLst>
          </p:cNvPr>
          <p:cNvSpPr/>
          <p:nvPr/>
        </p:nvSpPr>
        <p:spPr>
          <a:xfrm>
            <a:off x="8512626" y="2011181"/>
            <a:ext cx="974485" cy="596348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API</a:t>
            </a:r>
          </a:p>
        </p:txBody>
      </p:sp>
      <p:sp>
        <p:nvSpPr>
          <p:cNvPr id="95" name="Rektangel 94">
            <a:extLst>
              <a:ext uri="{FF2B5EF4-FFF2-40B4-BE49-F238E27FC236}">
                <a16:creationId xmlns:a16="http://schemas.microsoft.com/office/drawing/2014/main" id="{A4279E06-A1C4-40E4-97CB-C8E3D9F4941F}"/>
              </a:ext>
            </a:extLst>
          </p:cNvPr>
          <p:cNvSpPr/>
          <p:nvPr/>
        </p:nvSpPr>
        <p:spPr>
          <a:xfrm>
            <a:off x="6868592" y="4263667"/>
            <a:ext cx="1017107" cy="58640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fulfillData()</a:t>
            </a:r>
          </a:p>
        </p:txBody>
      </p:sp>
      <p:sp>
        <p:nvSpPr>
          <p:cNvPr id="96" name="Tekstfelt 95">
            <a:extLst>
              <a:ext uri="{FF2B5EF4-FFF2-40B4-BE49-F238E27FC236}">
                <a16:creationId xmlns:a16="http://schemas.microsoft.com/office/drawing/2014/main" id="{0E15C486-007F-4425-B02E-3EFC0B722B11}"/>
              </a:ext>
            </a:extLst>
          </p:cNvPr>
          <p:cNvSpPr txBox="1"/>
          <p:nvPr/>
        </p:nvSpPr>
        <p:spPr>
          <a:xfrm>
            <a:off x="6776873" y="3976407"/>
            <a:ext cx="7292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Consumer</a:t>
            </a:r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57A308FB-06BD-4312-887A-1A636C7F9870}"/>
              </a:ext>
            </a:extLst>
          </p:cNvPr>
          <p:cNvSpPr txBox="1"/>
          <p:nvPr/>
        </p:nvSpPr>
        <p:spPr>
          <a:xfrm>
            <a:off x="6748187" y="4960203"/>
            <a:ext cx="1501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bytes32 _requestId,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 bytes32 _data</a:t>
            </a:r>
          </a:p>
        </p:txBody>
      </p:sp>
      <p:cxnSp>
        <p:nvCxnSpPr>
          <p:cNvPr id="99" name="Lige pilforbindelse 98">
            <a:extLst>
              <a:ext uri="{FF2B5EF4-FFF2-40B4-BE49-F238E27FC236}">
                <a16:creationId xmlns:a16="http://schemas.microsoft.com/office/drawing/2014/main" id="{247DD12E-3926-42E4-BE0E-7A0D4197062E}"/>
              </a:ext>
            </a:extLst>
          </p:cNvPr>
          <p:cNvCxnSpPr>
            <a:stCxn id="6" idx="1"/>
            <a:endCxn id="95" idx="3"/>
          </p:cNvCxnSpPr>
          <p:nvPr/>
        </p:nvCxnSpPr>
        <p:spPr>
          <a:xfrm flipH="1">
            <a:off x="7885699" y="4555744"/>
            <a:ext cx="1233399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ktangel 140">
            <a:extLst>
              <a:ext uri="{FF2B5EF4-FFF2-40B4-BE49-F238E27FC236}">
                <a16:creationId xmlns:a16="http://schemas.microsoft.com/office/drawing/2014/main" id="{CAF15A20-3588-4C0C-AA74-5DFD3FA2FCA2}"/>
              </a:ext>
            </a:extLst>
          </p:cNvPr>
          <p:cNvSpPr/>
          <p:nvPr/>
        </p:nvSpPr>
        <p:spPr>
          <a:xfrm>
            <a:off x="2028349" y="3744467"/>
            <a:ext cx="1148607" cy="586409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runlog()</a:t>
            </a:r>
          </a:p>
        </p:txBody>
      </p:sp>
      <p:sp>
        <p:nvSpPr>
          <p:cNvPr id="142" name="Rektangel 141">
            <a:extLst>
              <a:ext uri="{FF2B5EF4-FFF2-40B4-BE49-F238E27FC236}">
                <a16:creationId xmlns:a16="http://schemas.microsoft.com/office/drawing/2014/main" id="{4E59EBD0-CBF7-4A2B-A618-40894D187B0B}"/>
              </a:ext>
            </a:extLst>
          </p:cNvPr>
          <p:cNvSpPr/>
          <p:nvPr/>
        </p:nvSpPr>
        <p:spPr>
          <a:xfrm>
            <a:off x="2021391" y="4483075"/>
            <a:ext cx="1143839" cy="596348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httpPost()</a:t>
            </a:r>
          </a:p>
        </p:txBody>
      </p:sp>
      <p:sp>
        <p:nvSpPr>
          <p:cNvPr id="143" name="Rektangel 142">
            <a:extLst>
              <a:ext uri="{FF2B5EF4-FFF2-40B4-BE49-F238E27FC236}">
                <a16:creationId xmlns:a16="http://schemas.microsoft.com/office/drawing/2014/main" id="{CB6E47D5-A091-463C-AB13-ABA3131440A7}"/>
              </a:ext>
            </a:extLst>
          </p:cNvPr>
          <p:cNvSpPr/>
          <p:nvPr/>
        </p:nvSpPr>
        <p:spPr>
          <a:xfrm>
            <a:off x="2008011" y="5236703"/>
            <a:ext cx="1167268" cy="59634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ethTx()</a:t>
            </a:r>
          </a:p>
        </p:txBody>
      </p:sp>
      <p:sp>
        <p:nvSpPr>
          <p:cNvPr id="144" name="Rektangel 143">
            <a:extLst>
              <a:ext uri="{FF2B5EF4-FFF2-40B4-BE49-F238E27FC236}">
                <a16:creationId xmlns:a16="http://schemas.microsoft.com/office/drawing/2014/main" id="{E7CB109F-919F-4E6B-B2C7-2EBE525BD39D}"/>
              </a:ext>
            </a:extLst>
          </p:cNvPr>
          <p:cNvSpPr/>
          <p:nvPr/>
        </p:nvSpPr>
        <p:spPr>
          <a:xfrm>
            <a:off x="3373115" y="5248952"/>
            <a:ext cx="1805609" cy="586409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fulfillOracleRequest()</a:t>
            </a:r>
          </a:p>
        </p:txBody>
      </p:sp>
      <p:sp>
        <p:nvSpPr>
          <p:cNvPr id="145" name="Rektangel 144">
            <a:extLst>
              <a:ext uri="{FF2B5EF4-FFF2-40B4-BE49-F238E27FC236}">
                <a16:creationId xmlns:a16="http://schemas.microsoft.com/office/drawing/2014/main" id="{0ACD16BC-6EE4-4646-AF52-C30D1E91AB8D}"/>
              </a:ext>
            </a:extLst>
          </p:cNvPr>
          <p:cNvSpPr/>
          <p:nvPr/>
        </p:nvSpPr>
        <p:spPr>
          <a:xfrm>
            <a:off x="5342918" y="5250080"/>
            <a:ext cx="1017107" cy="58640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fulfillData()</a:t>
            </a:r>
          </a:p>
        </p:txBody>
      </p:sp>
    </p:spTree>
    <p:extLst>
      <p:ext uri="{BB962C8B-B14F-4D97-AF65-F5344CB8AC3E}">
        <p14:creationId xmlns:p14="http://schemas.microsoft.com/office/powerpoint/2010/main" val="5067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A07FF00B-1A90-4404-A952-A4B335B6FFAF}"/>
              </a:ext>
            </a:extLst>
          </p:cNvPr>
          <p:cNvSpPr/>
          <p:nvPr/>
        </p:nvSpPr>
        <p:spPr>
          <a:xfrm>
            <a:off x="5663952" y="3212976"/>
            <a:ext cx="1800200" cy="360040"/>
          </a:xfrm>
          <a:prstGeom prst="rect">
            <a:avLst/>
          </a:prstGeom>
          <a:ln w="38100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runlog()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7A92CBF-A224-4C60-92FF-677C4133D2F4}"/>
              </a:ext>
            </a:extLst>
          </p:cNvPr>
          <p:cNvSpPr/>
          <p:nvPr/>
        </p:nvSpPr>
        <p:spPr>
          <a:xfrm>
            <a:off x="5663952" y="3717032"/>
            <a:ext cx="1800200" cy="36004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 EA Bridge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D765D0-052E-47C2-97D4-9B2B6AD3C2B0}"/>
              </a:ext>
            </a:extLst>
          </p:cNvPr>
          <p:cNvSpPr/>
          <p:nvPr/>
        </p:nvSpPr>
        <p:spPr>
          <a:xfrm>
            <a:off x="5663952" y="4221088"/>
            <a:ext cx="1800200" cy="36004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ethTx()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09754C-F6FF-4F87-86F8-A82868D20182}"/>
              </a:ext>
            </a:extLst>
          </p:cNvPr>
          <p:cNvSpPr/>
          <p:nvPr/>
        </p:nvSpPr>
        <p:spPr>
          <a:xfrm>
            <a:off x="3071664" y="4721851"/>
            <a:ext cx="1800200" cy="36004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fulfillOracleRequest()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3468F18-425E-4CEF-AA3E-FF91896CED7D}"/>
              </a:ext>
            </a:extLst>
          </p:cNvPr>
          <p:cNvSpPr/>
          <p:nvPr/>
        </p:nvSpPr>
        <p:spPr>
          <a:xfrm>
            <a:off x="407368" y="5297915"/>
            <a:ext cx="1800200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fulfillData()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2CCFEB0-0C6A-4849-83E4-48F5ACA8CFE9}"/>
              </a:ext>
            </a:extLst>
          </p:cNvPr>
          <p:cNvSpPr/>
          <p:nvPr/>
        </p:nvSpPr>
        <p:spPr>
          <a:xfrm>
            <a:off x="335360" y="1769523"/>
            <a:ext cx="1805609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sendChainlinkRequestTo()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9BDFEED-5B87-46F1-B50B-F54EAB898D92}"/>
              </a:ext>
            </a:extLst>
          </p:cNvPr>
          <p:cNvSpPr/>
          <p:nvPr/>
        </p:nvSpPr>
        <p:spPr>
          <a:xfrm>
            <a:off x="3071664" y="2201571"/>
            <a:ext cx="1796762" cy="36004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oracleRequest()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A23F7E9-4652-4A4A-9082-D7B106386A7B}"/>
              </a:ext>
            </a:extLst>
          </p:cNvPr>
          <p:cNvSpPr/>
          <p:nvPr/>
        </p:nvSpPr>
        <p:spPr>
          <a:xfrm>
            <a:off x="3071664" y="2705627"/>
            <a:ext cx="1800200" cy="36004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OracleRequest Event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49E5446-EF4A-407F-84C3-9963D45C3F96}"/>
              </a:ext>
            </a:extLst>
          </p:cNvPr>
          <p:cNvSpPr/>
          <p:nvPr/>
        </p:nvSpPr>
        <p:spPr>
          <a:xfrm>
            <a:off x="335360" y="1265467"/>
            <a:ext cx="1800199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"refreshDataNeeded()"</a:t>
            </a:r>
          </a:p>
        </p:txBody>
      </p:sp>
      <p:cxnSp>
        <p:nvCxnSpPr>
          <p:cNvPr id="16" name="Forbindelse: vinklet 15">
            <a:extLst>
              <a:ext uri="{FF2B5EF4-FFF2-40B4-BE49-F238E27FC236}">
                <a16:creationId xmlns:a16="http://schemas.microsoft.com/office/drawing/2014/main" id="{848452D4-F090-4F87-95C8-92B3B594476E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028900" y="1338827"/>
            <a:ext cx="252028" cy="1833499"/>
          </a:xfrm>
          <a:prstGeom prst="bentConnector2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Forbindelse: vinklet 17">
            <a:extLst>
              <a:ext uri="{FF2B5EF4-FFF2-40B4-BE49-F238E27FC236}">
                <a16:creationId xmlns:a16="http://schemas.microsoft.com/office/drawing/2014/main" id="{A2007BEF-C57D-44AF-BEE4-BEBB95530D9B}"/>
              </a:ext>
            </a:extLst>
          </p:cNvPr>
          <p:cNvCxnSpPr>
            <a:cxnSpLocks/>
            <a:stCxn id="10" idx="3"/>
            <a:endCxn id="2" idx="0"/>
          </p:cNvCxnSpPr>
          <p:nvPr/>
        </p:nvCxnSpPr>
        <p:spPr>
          <a:xfrm>
            <a:off x="4871864" y="2885647"/>
            <a:ext cx="1692188" cy="327329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Forbindelse: vinklet 19">
            <a:extLst>
              <a:ext uri="{FF2B5EF4-FFF2-40B4-BE49-F238E27FC236}">
                <a16:creationId xmlns:a16="http://schemas.microsoft.com/office/drawing/2014/main" id="{E30AADE4-0F87-4BFF-88BF-77A376502FC1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5557587" y="3895405"/>
            <a:ext cx="320743" cy="1692188"/>
          </a:xfrm>
          <a:prstGeom prst="bentConnector2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Forbindelse: vinklet 21">
            <a:extLst>
              <a:ext uri="{FF2B5EF4-FFF2-40B4-BE49-F238E27FC236}">
                <a16:creationId xmlns:a16="http://schemas.microsoft.com/office/drawing/2014/main" id="{3758F2D4-D67F-44E1-8A24-D83F49A74763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2891644" y="4397815"/>
            <a:ext cx="396044" cy="1764196"/>
          </a:xfrm>
          <a:prstGeom prst="bentConnector2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996E14C8-C970-40B4-98DF-AA8B271A06D3}"/>
              </a:ext>
            </a:extLst>
          </p:cNvPr>
          <p:cNvSpPr/>
          <p:nvPr/>
        </p:nvSpPr>
        <p:spPr>
          <a:xfrm>
            <a:off x="7896200" y="3717032"/>
            <a:ext cx="1800200" cy="36004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EasyAdapter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96C43314-0218-4896-95D1-8F63C4060F36}"/>
              </a:ext>
            </a:extLst>
          </p:cNvPr>
          <p:cNvSpPr/>
          <p:nvPr/>
        </p:nvSpPr>
        <p:spPr>
          <a:xfrm>
            <a:off x="10128448" y="3713739"/>
            <a:ext cx="1800200" cy="36004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API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7FEA3D65-BE2D-4FE9-9E87-DCCFAA6326A8}"/>
              </a:ext>
            </a:extLst>
          </p:cNvPr>
          <p:cNvSpPr/>
          <p:nvPr/>
        </p:nvSpPr>
        <p:spPr>
          <a:xfrm>
            <a:off x="407368" y="5801971"/>
            <a:ext cx="1800200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"actOnFulfillment()"</a:t>
            </a:r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7DF039CA-6854-4B15-81E8-DEAC33BB027A}"/>
              </a:ext>
            </a:extLst>
          </p:cNvPr>
          <p:cNvCxnSpPr>
            <a:cxnSpLocks/>
          </p:cNvCxnSpPr>
          <p:nvPr/>
        </p:nvCxnSpPr>
        <p:spPr>
          <a:xfrm>
            <a:off x="9912424" y="548680"/>
            <a:ext cx="0" cy="590465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felt 31">
            <a:extLst>
              <a:ext uri="{FF2B5EF4-FFF2-40B4-BE49-F238E27FC236}">
                <a16:creationId xmlns:a16="http://schemas.microsoft.com/office/drawing/2014/main" id="{3C4A4495-1ED7-4C73-B578-88D5FBC07DD1}"/>
              </a:ext>
            </a:extLst>
          </p:cNvPr>
          <p:cNvSpPr txBox="1"/>
          <p:nvPr/>
        </p:nvSpPr>
        <p:spPr>
          <a:xfrm>
            <a:off x="10272464" y="1886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OffChain</a:t>
            </a:r>
            <a:endParaRPr lang="en-GB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2295032C-524D-4592-A0C1-DF8EA9DC6F91}"/>
              </a:ext>
            </a:extLst>
          </p:cNvPr>
          <p:cNvCxnSpPr>
            <a:cxnSpLocks/>
          </p:cNvCxnSpPr>
          <p:nvPr/>
        </p:nvCxnSpPr>
        <p:spPr>
          <a:xfrm>
            <a:off x="5375920" y="548680"/>
            <a:ext cx="0" cy="590465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felt 35">
            <a:extLst>
              <a:ext uri="{FF2B5EF4-FFF2-40B4-BE49-F238E27FC236}">
                <a16:creationId xmlns:a16="http://schemas.microsoft.com/office/drawing/2014/main" id="{8A4C0E84-4E9D-4B51-BB3B-A13E4CE4737C}"/>
              </a:ext>
            </a:extLst>
          </p:cNvPr>
          <p:cNvSpPr txBox="1"/>
          <p:nvPr/>
        </p:nvSpPr>
        <p:spPr>
          <a:xfrm>
            <a:off x="6672064" y="18864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node-exiguous</a:t>
            </a:r>
            <a:endParaRPr lang="en-GB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6AD5A912-B043-44E6-B779-05A9223CB1E9}"/>
              </a:ext>
            </a:extLst>
          </p:cNvPr>
          <p:cNvCxnSpPr>
            <a:cxnSpLocks/>
          </p:cNvCxnSpPr>
          <p:nvPr/>
        </p:nvCxnSpPr>
        <p:spPr>
          <a:xfrm>
            <a:off x="2639616" y="548680"/>
            <a:ext cx="0" cy="590465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kstfelt 39">
            <a:extLst>
              <a:ext uri="{FF2B5EF4-FFF2-40B4-BE49-F238E27FC236}">
                <a16:creationId xmlns:a16="http://schemas.microsoft.com/office/drawing/2014/main" id="{BAA89F1F-BB83-45B4-8915-19B1A09D5AE4}"/>
              </a:ext>
            </a:extLst>
          </p:cNvPr>
          <p:cNvSpPr txBox="1"/>
          <p:nvPr/>
        </p:nvSpPr>
        <p:spPr>
          <a:xfrm>
            <a:off x="3431704" y="1886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Oracle</a:t>
            </a:r>
            <a:endParaRPr lang="en-GB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60183BFC-6695-4A80-97EB-CE6E03C7E4D2}"/>
              </a:ext>
            </a:extLst>
          </p:cNvPr>
          <p:cNvSpPr txBox="1"/>
          <p:nvPr/>
        </p:nvSpPr>
        <p:spPr>
          <a:xfrm>
            <a:off x="551384" y="1886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Consumer</a:t>
            </a:r>
            <a:endParaRPr lang="en-GB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27917CF6-BB32-4F81-9A04-99718523024C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7464152" y="3897052"/>
            <a:ext cx="43204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felt 52">
            <a:extLst>
              <a:ext uri="{FF2B5EF4-FFF2-40B4-BE49-F238E27FC236}">
                <a16:creationId xmlns:a16="http://schemas.microsoft.com/office/drawing/2014/main" id="{E02EF500-FA39-4277-BF56-5856111D7E77}"/>
              </a:ext>
            </a:extLst>
          </p:cNvPr>
          <p:cNvSpPr txBox="1"/>
          <p:nvPr/>
        </p:nvSpPr>
        <p:spPr>
          <a:xfrm>
            <a:off x="4871864" y="263691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/>
              <a:t>Emit</a:t>
            </a:r>
            <a:endParaRPr lang="en-GB" sz="1000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D47D5CAF-39E1-43B5-8EAA-3AF39CFB3B56}"/>
              </a:ext>
            </a:extLst>
          </p:cNvPr>
          <p:cNvSpPr txBox="1"/>
          <p:nvPr/>
        </p:nvSpPr>
        <p:spPr>
          <a:xfrm>
            <a:off x="6168008" y="263691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/>
              <a:t>Listen</a:t>
            </a:r>
            <a:endParaRPr lang="en-GB" sz="1000"/>
          </a:p>
        </p:txBody>
      </p:sp>
      <p:cxnSp>
        <p:nvCxnSpPr>
          <p:cNvPr id="64" name="Lige pilforbindelse 63">
            <a:extLst>
              <a:ext uri="{FF2B5EF4-FFF2-40B4-BE49-F238E27FC236}">
                <a16:creationId xmlns:a16="http://schemas.microsoft.com/office/drawing/2014/main" id="{7E00DA15-2E97-422E-AB62-3C6459F6CA0E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696400" y="3893759"/>
            <a:ext cx="432048" cy="329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9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A07FF00B-1A90-4404-A952-A4B335B6FFAF}"/>
              </a:ext>
            </a:extLst>
          </p:cNvPr>
          <p:cNvSpPr/>
          <p:nvPr/>
        </p:nvSpPr>
        <p:spPr>
          <a:xfrm>
            <a:off x="5591944" y="2718048"/>
            <a:ext cx="1800200" cy="360040"/>
          </a:xfrm>
          <a:prstGeom prst="rect">
            <a:avLst/>
          </a:prstGeom>
          <a:ln w="38100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runlog()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7A92CBF-A224-4C60-92FF-677C4133D2F4}"/>
              </a:ext>
            </a:extLst>
          </p:cNvPr>
          <p:cNvSpPr/>
          <p:nvPr/>
        </p:nvSpPr>
        <p:spPr>
          <a:xfrm>
            <a:off x="5591944" y="3222104"/>
            <a:ext cx="1800200" cy="36004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 Bridge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D765D0-052E-47C2-97D4-9B2B6AD3C2B0}"/>
              </a:ext>
            </a:extLst>
          </p:cNvPr>
          <p:cNvSpPr/>
          <p:nvPr/>
        </p:nvSpPr>
        <p:spPr>
          <a:xfrm>
            <a:off x="5573506" y="4653136"/>
            <a:ext cx="1800200" cy="36004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ethTx()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09754C-F6FF-4F87-86F8-A82868D20182}"/>
              </a:ext>
            </a:extLst>
          </p:cNvPr>
          <p:cNvSpPr/>
          <p:nvPr/>
        </p:nvSpPr>
        <p:spPr>
          <a:xfrm>
            <a:off x="3060060" y="5180496"/>
            <a:ext cx="1800200" cy="36004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fulfillOracleRequest()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3468F18-425E-4CEF-AA3E-FF91896CED7D}"/>
              </a:ext>
            </a:extLst>
          </p:cNvPr>
          <p:cNvSpPr/>
          <p:nvPr/>
        </p:nvSpPr>
        <p:spPr>
          <a:xfrm>
            <a:off x="335360" y="5589240"/>
            <a:ext cx="1800200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fulfillData()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2CCFEB0-0C6A-4849-83E4-48F5ACA8CFE9}"/>
              </a:ext>
            </a:extLst>
          </p:cNvPr>
          <p:cNvSpPr/>
          <p:nvPr/>
        </p:nvSpPr>
        <p:spPr>
          <a:xfrm>
            <a:off x="263352" y="1265467"/>
            <a:ext cx="1805609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sendChainlinkRequestTo()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9BDFEED-5B87-46F1-B50B-F54EAB898D92}"/>
              </a:ext>
            </a:extLst>
          </p:cNvPr>
          <p:cNvSpPr/>
          <p:nvPr/>
        </p:nvSpPr>
        <p:spPr>
          <a:xfrm>
            <a:off x="3071664" y="1697515"/>
            <a:ext cx="1796762" cy="36004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oracleRequest()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A23F7E9-4652-4A4A-9082-D7B106386A7B}"/>
              </a:ext>
            </a:extLst>
          </p:cNvPr>
          <p:cNvSpPr/>
          <p:nvPr/>
        </p:nvSpPr>
        <p:spPr>
          <a:xfrm>
            <a:off x="3071664" y="2201571"/>
            <a:ext cx="1800200" cy="36004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OracleRequest Event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49E5446-EF4A-407F-84C3-9963D45C3F96}"/>
              </a:ext>
            </a:extLst>
          </p:cNvPr>
          <p:cNvSpPr/>
          <p:nvPr/>
        </p:nvSpPr>
        <p:spPr>
          <a:xfrm>
            <a:off x="263352" y="761411"/>
            <a:ext cx="1800199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refreshData()</a:t>
            </a:r>
          </a:p>
        </p:txBody>
      </p:sp>
      <p:cxnSp>
        <p:nvCxnSpPr>
          <p:cNvPr id="16" name="Forbindelse: vinklet 15">
            <a:extLst>
              <a:ext uri="{FF2B5EF4-FFF2-40B4-BE49-F238E27FC236}">
                <a16:creationId xmlns:a16="http://schemas.microsoft.com/office/drawing/2014/main" id="{848452D4-F090-4F87-95C8-92B3B594476E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1992896" y="798767"/>
            <a:ext cx="252028" cy="1905507"/>
          </a:xfrm>
          <a:prstGeom prst="bentConnector2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Forbindelse: vinklet 17">
            <a:extLst>
              <a:ext uri="{FF2B5EF4-FFF2-40B4-BE49-F238E27FC236}">
                <a16:creationId xmlns:a16="http://schemas.microsoft.com/office/drawing/2014/main" id="{A2007BEF-C57D-44AF-BEE4-BEBB95530D9B}"/>
              </a:ext>
            </a:extLst>
          </p:cNvPr>
          <p:cNvCxnSpPr>
            <a:cxnSpLocks/>
            <a:stCxn id="10" idx="3"/>
            <a:endCxn id="2" idx="0"/>
          </p:cNvCxnSpPr>
          <p:nvPr/>
        </p:nvCxnSpPr>
        <p:spPr>
          <a:xfrm>
            <a:off x="4871864" y="2381591"/>
            <a:ext cx="1620180" cy="336457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Forbindelse: vinklet 21">
            <a:extLst>
              <a:ext uri="{FF2B5EF4-FFF2-40B4-BE49-F238E27FC236}">
                <a16:creationId xmlns:a16="http://schemas.microsoft.com/office/drawing/2014/main" id="{3758F2D4-D67F-44E1-8A24-D83F49A74763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2933498" y="4742598"/>
            <a:ext cx="228724" cy="1824600"/>
          </a:xfrm>
          <a:prstGeom prst="bentConnector2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996E14C8-C970-40B4-98DF-AA8B271A06D3}"/>
              </a:ext>
            </a:extLst>
          </p:cNvPr>
          <p:cNvSpPr/>
          <p:nvPr/>
        </p:nvSpPr>
        <p:spPr>
          <a:xfrm>
            <a:off x="7824192" y="3222104"/>
            <a:ext cx="1800200" cy="36004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EasyAdapter Fetch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96C43314-0218-4896-95D1-8F63C4060F36}"/>
              </a:ext>
            </a:extLst>
          </p:cNvPr>
          <p:cNvSpPr/>
          <p:nvPr/>
        </p:nvSpPr>
        <p:spPr>
          <a:xfrm>
            <a:off x="10200456" y="3209683"/>
            <a:ext cx="1800200" cy="36004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API 2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7FEA3D65-BE2D-4FE9-9E87-DCCFAA6326A8}"/>
              </a:ext>
            </a:extLst>
          </p:cNvPr>
          <p:cNvSpPr/>
          <p:nvPr/>
        </p:nvSpPr>
        <p:spPr>
          <a:xfrm>
            <a:off x="335360" y="6093296"/>
            <a:ext cx="1800200" cy="36004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actOnFulfillment()</a:t>
            </a:r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7DF039CA-6854-4B15-81E8-DEAC33BB027A}"/>
              </a:ext>
            </a:extLst>
          </p:cNvPr>
          <p:cNvCxnSpPr>
            <a:cxnSpLocks/>
          </p:cNvCxnSpPr>
          <p:nvPr/>
        </p:nvCxnSpPr>
        <p:spPr>
          <a:xfrm>
            <a:off x="9912424" y="188640"/>
            <a:ext cx="0" cy="640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felt 31">
            <a:extLst>
              <a:ext uri="{FF2B5EF4-FFF2-40B4-BE49-F238E27FC236}">
                <a16:creationId xmlns:a16="http://schemas.microsoft.com/office/drawing/2014/main" id="{3C4A4495-1ED7-4C73-B578-88D5FBC07DD1}"/>
              </a:ext>
            </a:extLst>
          </p:cNvPr>
          <p:cNvSpPr txBox="1"/>
          <p:nvPr/>
        </p:nvSpPr>
        <p:spPr>
          <a:xfrm>
            <a:off x="10560496" y="11663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>
                <a:latin typeface="Courier New" panose="02070309020205020404" pitchFamily="49" charset="0"/>
                <a:ea typeface="Cascadia Mono SemiBold" panose="020B0609020000020004" pitchFamily="49" charset="0"/>
                <a:cs typeface="Courier New" panose="02070309020205020404" pitchFamily="49" charset="0"/>
              </a:rPr>
              <a:t>OffChain</a:t>
            </a:r>
            <a:endParaRPr lang="en-GB" sz="1400">
              <a:latin typeface="Courier New" panose="02070309020205020404" pitchFamily="49" charset="0"/>
              <a:ea typeface="Cascadia Mono SemiBold" panose="020B060902000002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2295032C-524D-4592-A0C1-DF8EA9DC6F91}"/>
              </a:ext>
            </a:extLst>
          </p:cNvPr>
          <p:cNvCxnSpPr>
            <a:cxnSpLocks/>
          </p:cNvCxnSpPr>
          <p:nvPr/>
        </p:nvCxnSpPr>
        <p:spPr>
          <a:xfrm>
            <a:off x="5303912" y="188640"/>
            <a:ext cx="0" cy="640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felt 35">
            <a:extLst>
              <a:ext uri="{FF2B5EF4-FFF2-40B4-BE49-F238E27FC236}">
                <a16:creationId xmlns:a16="http://schemas.microsoft.com/office/drawing/2014/main" id="{8A4C0E84-4E9D-4B51-BB3B-A13E4CE4737C}"/>
              </a:ext>
            </a:extLst>
          </p:cNvPr>
          <p:cNvSpPr txBox="1"/>
          <p:nvPr/>
        </p:nvSpPr>
        <p:spPr>
          <a:xfrm>
            <a:off x="7104112" y="11663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>
                <a:latin typeface="Courier New" panose="02070309020205020404" pitchFamily="49" charset="0"/>
                <a:ea typeface="Cascadia Mono SemiBold" panose="020B0609020000020004" pitchFamily="49" charset="0"/>
                <a:cs typeface="Courier New" panose="02070309020205020404" pitchFamily="49" charset="0"/>
              </a:rPr>
              <a:t>NanoNode</a:t>
            </a:r>
            <a:endParaRPr lang="en-GB" sz="1400">
              <a:latin typeface="Courier New" panose="02070309020205020404" pitchFamily="49" charset="0"/>
              <a:ea typeface="Cascadia Mono SemiBold" panose="020B060902000002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6AD5A912-B043-44E6-B779-05A9223CB1E9}"/>
              </a:ext>
            </a:extLst>
          </p:cNvPr>
          <p:cNvCxnSpPr>
            <a:cxnSpLocks/>
          </p:cNvCxnSpPr>
          <p:nvPr/>
        </p:nvCxnSpPr>
        <p:spPr>
          <a:xfrm>
            <a:off x="2639616" y="188640"/>
            <a:ext cx="0" cy="640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kstfelt 39">
            <a:extLst>
              <a:ext uri="{FF2B5EF4-FFF2-40B4-BE49-F238E27FC236}">
                <a16:creationId xmlns:a16="http://schemas.microsoft.com/office/drawing/2014/main" id="{BAA89F1F-BB83-45B4-8915-19B1A09D5AE4}"/>
              </a:ext>
            </a:extLst>
          </p:cNvPr>
          <p:cNvSpPr txBox="1"/>
          <p:nvPr/>
        </p:nvSpPr>
        <p:spPr>
          <a:xfrm>
            <a:off x="3575720" y="1166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>
                <a:latin typeface="Courier New" panose="02070309020205020404" pitchFamily="49" charset="0"/>
                <a:ea typeface="Cascadia Mono SemiBold" panose="020B0609020000020004" pitchFamily="49" charset="0"/>
                <a:cs typeface="Courier New" panose="02070309020205020404" pitchFamily="49" charset="0"/>
              </a:rPr>
              <a:t>Oracle</a:t>
            </a:r>
            <a:endParaRPr lang="en-GB" sz="1400">
              <a:latin typeface="Courier New" panose="02070309020205020404" pitchFamily="49" charset="0"/>
              <a:ea typeface="Cascadia Mono SemiBold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60183BFC-6695-4A80-97EB-CE6E03C7E4D2}"/>
              </a:ext>
            </a:extLst>
          </p:cNvPr>
          <p:cNvSpPr txBox="1"/>
          <p:nvPr/>
        </p:nvSpPr>
        <p:spPr>
          <a:xfrm>
            <a:off x="695400" y="11663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>
                <a:latin typeface="Courier New" panose="02070309020205020404" pitchFamily="49" charset="0"/>
                <a:ea typeface="Cascadia Mono SemiBold" panose="020B0609020000020004" pitchFamily="49" charset="0"/>
                <a:cs typeface="Courier New" panose="02070309020205020404" pitchFamily="49" charset="0"/>
              </a:rPr>
              <a:t>Consumer</a:t>
            </a:r>
            <a:endParaRPr lang="en-GB" sz="1400">
              <a:latin typeface="Courier New" panose="02070309020205020404" pitchFamily="49" charset="0"/>
              <a:ea typeface="Cascadia Mono SemiBold" panose="020B06090200000200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27917CF6-BB32-4F81-9A04-99718523024C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7392144" y="3402124"/>
            <a:ext cx="43204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Lige pilforbindelse 63">
            <a:extLst>
              <a:ext uri="{FF2B5EF4-FFF2-40B4-BE49-F238E27FC236}">
                <a16:creationId xmlns:a16="http://schemas.microsoft.com/office/drawing/2014/main" id="{7E00DA15-2E97-422E-AB62-3C6459F6CA0E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624392" y="3389703"/>
            <a:ext cx="576064" cy="1242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8E6C7A83-093E-49A1-856A-9222FE0CA214}"/>
              </a:ext>
            </a:extLst>
          </p:cNvPr>
          <p:cNvSpPr/>
          <p:nvPr/>
        </p:nvSpPr>
        <p:spPr>
          <a:xfrm>
            <a:off x="10200456" y="2708920"/>
            <a:ext cx="1800200" cy="36004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API 1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CAC72AFA-5909-46C2-AADD-44B6BC3F0A7F}"/>
              </a:ext>
            </a:extLst>
          </p:cNvPr>
          <p:cNvSpPr/>
          <p:nvPr/>
        </p:nvSpPr>
        <p:spPr>
          <a:xfrm>
            <a:off x="10200456" y="3717032"/>
            <a:ext cx="1800200" cy="36004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API 3</a:t>
            </a: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24BAB14E-E17A-4356-B685-0C2BC8BD0D00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9624392" y="2888940"/>
            <a:ext cx="576064" cy="51318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D9EE12EA-0AF3-4581-AD72-E586DF29C433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9624392" y="3402124"/>
            <a:ext cx="576064" cy="49492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ktangel 36">
            <a:extLst>
              <a:ext uri="{FF2B5EF4-FFF2-40B4-BE49-F238E27FC236}">
                <a16:creationId xmlns:a16="http://schemas.microsoft.com/office/drawing/2014/main" id="{84475E31-01C7-4AD2-B210-FBC665069C1E}"/>
              </a:ext>
            </a:extLst>
          </p:cNvPr>
          <p:cNvSpPr/>
          <p:nvPr/>
        </p:nvSpPr>
        <p:spPr>
          <a:xfrm>
            <a:off x="7824192" y="3726160"/>
            <a:ext cx="1800200" cy="36004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EasyAdapter Binary Validator</a:t>
            </a:r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F5945017-0D06-40A0-90F4-CB1CFFD6BC13}"/>
              </a:ext>
            </a:extLst>
          </p:cNvPr>
          <p:cNvSpPr/>
          <p:nvPr/>
        </p:nvSpPr>
        <p:spPr>
          <a:xfrm>
            <a:off x="7824192" y="4230216"/>
            <a:ext cx="1800200" cy="36004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EasyAdapter Transformer</a:t>
            </a:r>
          </a:p>
        </p:txBody>
      </p:sp>
      <p:cxnSp>
        <p:nvCxnSpPr>
          <p:cNvPr id="34" name="Forbindelse: vinklet 33">
            <a:extLst>
              <a:ext uri="{FF2B5EF4-FFF2-40B4-BE49-F238E27FC236}">
                <a16:creationId xmlns:a16="http://schemas.microsoft.com/office/drawing/2014/main" id="{E63C6F83-34C9-4A95-9741-8C653365EBCE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5493263" y="4380173"/>
            <a:ext cx="347340" cy="1613346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Forbindelse: vinklet 65">
            <a:extLst>
              <a:ext uri="{FF2B5EF4-FFF2-40B4-BE49-F238E27FC236}">
                <a16:creationId xmlns:a16="http://schemas.microsoft.com/office/drawing/2014/main" id="{0670E16F-0824-4B4F-801C-C7955E2F6A20}"/>
              </a:ext>
            </a:extLst>
          </p:cNvPr>
          <p:cNvCxnSpPr>
            <a:cxnSpLocks/>
            <a:stCxn id="39" idx="2"/>
            <a:endCxn id="4" idx="3"/>
          </p:cNvCxnSpPr>
          <p:nvPr/>
        </p:nvCxnSpPr>
        <p:spPr>
          <a:xfrm rot="5400000">
            <a:off x="7927549" y="4036413"/>
            <a:ext cx="242900" cy="1350586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1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D7CD7ACA-D65B-475B-813B-E5BA3536C089}"/>
              </a:ext>
            </a:extLst>
          </p:cNvPr>
          <p:cNvSpPr txBox="1"/>
          <p:nvPr/>
        </p:nvSpPr>
        <p:spPr>
          <a:xfrm>
            <a:off x="695400" y="620688"/>
            <a:ext cx="6577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/>
              <a:t> Chainlink.Request memory req = buildChainlinkRequest(stringToBytes32(oracle_jobid), address(this), this.fulfillDataRequest.selector );</a:t>
            </a:r>
          </a:p>
          <a:p>
            <a:r>
              <a:rPr lang="en-GB" sz="900"/>
              <a:t> req.add("spec", _spec);</a:t>
            </a:r>
          </a:p>
          <a:p>
            <a:r>
              <a:rPr lang="en-GB" sz="900"/>
              <a:t> req.add("id1", _id1);</a:t>
            </a:r>
          </a:p>
          <a:p>
            <a:r>
              <a:rPr lang="en-GB" sz="900"/>
              <a:t> sendChainlinkRequestTo(oracle_address, req, ORACLE_PAYMENT);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1E0627C-CB79-47EF-B9AE-2E504FB65700}"/>
              </a:ext>
            </a:extLst>
          </p:cNvPr>
          <p:cNvSpPr txBox="1"/>
          <p:nvPr/>
        </p:nvSpPr>
        <p:spPr>
          <a:xfrm>
            <a:off x="335360" y="1628800"/>
            <a:ext cx="777686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/>
              <a:t> function sendChainlinkRequestTo(address _oracle, Chainlink.Request memory _req, uint256 _payment) internal returns (bytes32 requestId) {</a:t>
            </a:r>
          </a:p>
          <a:p>
            <a:r>
              <a:rPr lang="en-GB" sz="900"/>
              <a:t>    requestId = keccak256(abi.encodePacked(this, requestCount));</a:t>
            </a:r>
          </a:p>
          <a:p>
            <a:r>
              <a:rPr lang="en-GB" sz="900"/>
              <a:t>    _req.nonce = requestCount;</a:t>
            </a:r>
          </a:p>
          <a:p>
            <a:r>
              <a:rPr lang="en-GB" sz="900"/>
              <a:t>    pendingRequests[requestId] = _oracle;</a:t>
            </a:r>
          </a:p>
          <a:p>
            <a:r>
              <a:rPr lang="en-GB" sz="900"/>
              <a:t>    emit ChainlinkRequested(requestId);</a:t>
            </a:r>
          </a:p>
          <a:p>
            <a:r>
              <a:rPr lang="en-GB" sz="900"/>
              <a:t>    require(link.transferAndCall(_oracle, _payment, encodeRequest(_req)), "unable to transferAndCall to oracle");</a:t>
            </a:r>
          </a:p>
          <a:p>
            <a:r>
              <a:rPr lang="en-GB" sz="900"/>
              <a:t>    requestCount += 1;</a:t>
            </a:r>
          </a:p>
          <a:p>
            <a:r>
              <a:rPr lang="en-GB" sz="900"/>
              <a:t>    return requestId;</a:t>
            </a:r>
          </a:p>
          <a:p>
            <a:r>
              <a:rPr lang="en-GB" sz="900"/>
              <a:t>  }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842BF84-5D2B-4C97-96F1-461A480A2EBD}"/>
              </a:ext>
            </a:extLst>
          </p:cNvPr>
          <p:cNvSpPr txBox="1"/>
          <p:nvPr/>
        </p:nvSpPr>
        <p:spPr>
          <a:xfrm>
            <a:off x="335360" y="332656"/>
            <a:ext cx="116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Consumer.sol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8332C7DA-1A08-4E1D-BC79-CA41D1492BB4}"/>
              </a:ext>
            </a:extLst>
          </p:cNvPr>
          <p:cNvCxnSpPr>
            <a:cxnSpLocks/>
          </p:cNvCxnSpPr>
          <p:nvPr/>
        </p:nvCxnSpPr>
        <p:spPr>
          <a:xfrm>
            <a:off x="2135560" y="1340768"/>
            <a:ext cx="288032" cy="360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2EE8C98-999B-4683-B377-A45641EB111E}"/>
              </a:ext>
            </a:extLst>
          </p:cNvPr>
          <p:cNvCxnSpPr>
            <a:cxnSpLocks/>
          </p:cNvCxnSpPr>
          <p:nvPr/>
        </p:nvCxnSpPr>
        <p:spPr>
          <a:xfrm>
            <a:off x="1775520" y="1052736"/>
            <a:ext cx="129614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4A809A6F-275F-4926-95BB-36ECC615B9C2}"/>
              </a:ext>
            </a:extLst>
          </p:cNvPr>
          <p:cNvCxnSpPr>
            <a:cxnSpLocks/>
          </p:cNvCxnSpPr>
          <p:nvPr/>
        </p:nvCxnSpPr>
        <p:spPr>
          <a:xfrm>
            <a:off x="2855640" y="1340768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35F94F10-5B50-48B1-9BAC-694B6E832044}"/>
              </a:ext>
            </a:extLst>
          </p:cNvPr>
          <p:cNvCxnSpPr>
            <a:cxnSpLocks/>
          </p:cNvCxnSpPr>
          <p:nvPr/>
        </p:nvCxnSpPr>
        <p:spPr>
          <a:xfrm>
            <a:off x="3503712" y="1268760"/>
            <a:ext cx="122413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4718455-3FBE-486B-B43E-716E5AC30234}"/>
              </a:ext>
            </a:extLst>
          </p:cNvPr>
          <p:cNvSpPr txBox="1"/>
          <p:nvPr/>
        </p:nvSpPr>
        <p:spPr>
          <a:xfrm>
            <a:off x="335360" y="3284984"/>
            <a:ext cx="345638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/>
              <a:t> function transferAndCall(address _to, uint _value, bytes _data)</a:t>
            </a:r>
          </a:p>
          <a:p>
            <a:r>
              <a:rPr lang="en-GB"/>
              <a:t>    public</a:t>
            </a:r>
          </a:p>
          <a:p>
            <a:r>
              <a:rPr lang="en-GB"/>
              <a:t>    returns (bool success)</a:t>
            </a:r>
          </a:p>
          <a:p>
            <a:r>
              <a:rPr lang="en-GB"/>
              <a:t>  {</a:t>
            </a:r>
          </a:p>
          <a:p>
            <a:r>
              <a:rPr lang="en-GB"/>
              <a:t>    super.transfer(_to, _value);</a:t>
            </a:r>
          </a:p>
          <a:p>
            <a:r>
              <a:rPr lang="en-GB"/>
              <a:t>    Transfer(msg.sender, _to, _value, _data);</a:t>
            </a:r>
          </a:p>
          <a:p>
            <a:r>
              <a:rPr lang="en-GB"/>
              <a:t>    if (isContract(_to)) {</a:t>
            </a:r>
          </a:p>
          <a:p>
            <a:r>
              <a:rPr lang="en-GB"/>
              <a:t>      contractFallback(_to, _value, _data);</a:t>
            </a:r>
          </a:p>
          <a:p>
            <a:r>
              <a:rPr lang="en-GB"/>
              <a:t>    }</a:t>
            </a:r>
          </a:p>
          <a:p>
            <a:r>
              <a:rPr lang="en-GB"/>
              <a:t>    return true;</a:t>
            </a:r>
          </a:p>
          <a:p>
            <a:r>
              <a:rPr lang="en-GB"/>
              <a:t>  }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9B490EF9-FBD6-4D5B-8F5A-E357EA0AB0AB}"/>
              </a:ext>
            </a:extLst>
          </p:cNvPr>
          <p:cNvCxnSpPr/>
          <p:nvPr/>
        </p:nvCxnSpPr>
        <p:spPr>
          <a:xfrm flipH="1">
            <a:off x="1847528" y="2492896"/>
            <a:ext cx="14401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E74FB5A0-AD7A-4096-B2E7-01C21701D576}"/>
              </a:ext>
            </a:extLst>
          </p:cNvPr>
          <p:cNvCxnSpPr/>
          <p:nvPr/>
        </p:nvCxnSpPr>
        <p:spPr>
          <a:xfrm>
            <a:off x="2423592" y="256490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5986571F-9CF6-4DB7-AA1A-C051A6FFB0C0}"/>
              </a:ext>
            </a:extLst>
          </p:cNvPr>
          <p:cNvCxnSpPr>
            <a:cxnSpLocks/>
          </p:cNvCxnSpPr>
          <p:nvPr/>
        </p:nvCxnSpPr>
        <p:spPr>
          <a:xfrm flipH="1">
            <a:off x="3215680" y="2492896"/>
            <a:ext cx="14401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kstfelt 33">
            <a:extLst>
              <a:ext uri="{FF2B5EF4-FFF2-40B4-BE49-F238E27FC236}">
                <a16:creationId xmlns:a16="http://schemas.microsoft.com/office/drawing/2014/main" id="{51C8B906-82FF-4B25-A382-0FA9ADB048A9}"/>
              </a:ext>
            </a:extLst>
          </p:cNvPr>
          <p:cNvSpPr txBox="1"/>
          <p:nvPr/>
        </p:nvSpPr>
        <p:spPr>
          <a:xfrm>
            <a:off x="191344" y="1340768"/>
            <a:ext cx="153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ChainlinkClient.sol</a:t>
            </a:r>
            <a:endParaRPr lang="en-GB" sz="1400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F48AB1FF-779E-4EF9-9539-84769F9765BB}"/>
              </a:ext>
            </a:extLst>
          </p:cNvPr>
          <p:cNvSpPr txBox="1"/>
          <p:nvPr/>
        </p:nvSpPr>
        <p:spPr>
          <a:xfrm>
            <a:off x="119336" y="2996952"/>
            <a:ext cx="1156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LinkToken.sol</a:t>
            </a:r>
            <a:endParaRPr lang="en-GB" sz="1400"/>
          </a:p>
        </p:txBody>
      </p: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31FAE9D1-DFCF-4886-9E02-0AEB2115FCF6}"/>
              </a:ext>
            </a:extLst>
          </p:cNvPr>
          <p:cNvCxnSpPr/>
          <p:nvPr/>
        </p:nvCxnSpPr>
        <p:spPr>
          <a:xfrm flipH="1">
            <a:off x="1703512" y="3501008"/>
            <a:ext cx="14401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AEF32447-8323-46DF-9931-064A30DF98BC}"/>
              </a:ext>
            </a:extLst>
          </p:cNvPr>
          <p:cNvCxnSpPr/>
          <p:nvPr/>
        </p:nvCxnSpPr>
        <p:spPr>
          <a:xfrm flipH="1">
            <a:off x="1991544" y="3501008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Lige pilforbindelse 40">
            <a:extLst>
              <a:ext uri="{FF2B5EF4-FFF2-40B4-BE49-F238E27FC236}">
                <a16:creationId xmlns:a16="http://schemas.microsoft.com/office/drawing/2014/main" id="{4F41C00B-69DE-4DAC-ABF5-13C76D3823D0}"/>
              </a:ext>
            </a:extLst>
          </p:cNvPr>
          <p:cNvCxnSpPr/>
          <p:nvPr/>
        </p:nvCxnSpPr>
        <p:spPr>
          <a:xfrm flipH="1">
            <a:off x="2351584" y="3573016"/>
            <a:ext cx="93610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kstfelt 42">
            <a:extLst>
              <a:ext uri="{FF2B5EF4-FFF2-40B4-BE49-F238E27FC236}">
                <a16:creationId xmlns:a16="http://schemas.microsoft.com/office/drawing/2014/main" id="{329604F8-BB17-44B1-89E1-A3E474866E98}"/>
              </a:ext>
            </a:extLst>
          </p:cNvPr>
          <p:cNvSpPr txBox="1"/>
          <p:nvPr/>
        </p:nvSpPr>
        <p:spPr>
          <a:xfrm>
            <a:off x="1847528" y="4509120"/>
            <a:ext cx="60939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 function encodeRequest(Chainlink.Request memory _req)</a:t>
            </a:r>
          </a:p>
          <a:p>
            <a:r>
              <a:rPr lang="en-GB" sz="1000"/>
              <a:t>    private</a:t>
            </a:r>
          </a:p>
          <a:p>
            <a:r>
              <a:rPr lang="en-GB" sz="1000"/>
              <a:t>    view</a:t>
            </a:r>
          </a:p>
          <a:p>
            <a:r>
              <a:rPr lang="en-GB" sz="1000"/>
              <a:t>    returns (bytes memory)</a:t>
            </a:r>
          </a:p>
          <a:p>
            <a:r>
              <a:rPr lang="en-GB" sz="1000"/>
              <a:t>  {</a:t>
            </a:r>
          </a:p>
          <a:p>
            <a:r>
              <a:rPr lang="en-GB" sz="1000"/>
              <a:t>    return abi.encodeWithSelector(</a:t>
            </a:r>
          </a:p>
          <a:p>
            <a:r>
              <a:rPr lang="en-GB" sz="1000"/>
              <a:t>      oracle.oracleRequest.selector,</a:t>
            </a:r>
          </a:p>
          <a:p>
            <a:r>
              <a:rPr lang="en-GB" sz="1000"/>
              <a:t>      SENDER_OVERRIDE, // Sender value - overridden by onTokenTransfer by the requesting contract's address</a:t>
            </a:r>
          </a:p>
          <a:p>
            <a:r>
              <a:rPr lang="en-GB" sz="1000"/>
              <a:t>      AMOUNT_OVERRIDE, // Amount value - overridden by onTokenTransfer by the actual amount of LINK sent</a:t>
            </a:r>
          </a:p>
          <a:p>
            <a:r>
              <a:rPr lang="en-GB" sz="1000"/>
              <a:t>      _req.id,</a:t>
            </a:r>
          </a:p>
          <a:p>
            <a:r>
              <a:rPr lang="en-GB" sz="1000"/>
              <a:t>      _req.callbackAddress,</a:t>
            </a:r>
          </a:p>
          <a:p>
            <a:r>
              <a:rPr lang="en-GB" sz="1000"/>
              <a:t>      _req.callbackFunctionId,</a:t>
            </a:r>
          </a:p>
          <a:p>
            <a:r>
              <a:rPr lang="en-GB" sz="1000"/>
              <a:t>      _req.nonce,</a:t>
            </a:r>
          </a:p>
          <a:p>
            <a:r>
              <a:rPr lang="en-GB" sz="1000"/>
              <a:t>      ARGS_VERSION,</a:t>
            </a:r>
          </a:p>
          <a:p>
            <a:r>
              <a:rPr lang="en-GB" sz="1000"/>
              <a:t>      _req.buf.buf);</a:t>
            </a:r>
          </a:p>
          <a:p>
            <a:r>
              <a:rPr lang="en-GB" sz="1000"/>
              <a:t>  }</a:t>
            </a:r>
          </a:p>
        </p:txBody>
      </p: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EDAFFC1-F58C-4F9D-8243-7B93287BAEA4}"/>
              </a:ext>
            </a:extLst>
          </p:cNvPr>
          <p:cNvCxnSpPr>
            <a:cxnSpLocks/>
          </p:cNvCxnSpPr>
          <p:nvPr/>
        </p:nvCxnSpPr>
        <p:spPr>
          <a:xfrm>
            <a:off x="3359696" y="2492896"/>
            <a:ext cx="936104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kstfelt 45">
            <a:extLst>
              <a:ext uri="{FF2B5EF4-FFF2-40B4-BE49-F238E27FC236}">
                <a16:creationId xmlns:a16="http://schemas.microsoft.com/office/drawing/2014/main" id="{5D3453AF-BF8E-4462-B494-1B0C2A319714}"/>
              </a:ext>
            </a:extLst>
          </p:cNvPr>
          <p:cNvSpPr txBox="1"/>
          <p:nvPr/>
        </p:nvSpPr>
        <p:spPr>
          <a:xfrm>
            <a:off x="479376" y="5229200"/>
            <a:ext cx="153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ChainlinkClient.sol</a:t>
            </a:r>
            <a:endParaRPr lang="en-GB" sz="1400"/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74DBB1BB-922D-4736-8EC9-240F286FE548}"/>
              </a:ext>
            </a:extLst>
          </p:cNvPr>
          <p:cNvSpPr txBox="1"/>
          <p:nvPr/>
        </p:nvSpPr>
        <p:spPr>
          <a:xfrm>
            <a:off x="7968208" y="578138"/>
            <a:ext cx="422379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 function oracleRequest(</a:t>
            </a:r>
          </a:p>
          <a:p>
            <a:r>
              <a:rPr lang="en-GB" sz="1000"/>
              <a:t>    address _sender,</a:t>
            </a:r>
          </a:p>
          <a:p>
            <a:r>
              <a:rPr lang="en-GB" sz="1000"/>
              <a:t>    uint256 _payment,</a:t>
            </a:r>
          </a:p>
          <a:p>
            <a:r>
              <a:rPr lang="en-GB" sz="1000"/>
              <a:t>    bytes32 _specId,</a:t>
            </a:r>
          </a:p>
          <a:p>
            <a:r>
              <a:rPr lang="en-GB" sz="1000"/>
              <a:t>    address _callbackAddress,</a:t>
            </a:r>
          </a:p>
          <a:p>
            <a:r>
              <a:rPr lang="en-GB" sz="1000"/>
              <a:t>    bytes4 _callbackFunctionId,</a:t>
            </a:r>
          </a:p>
          <a:p>
            <a:r>
              <a:rPr lang="en-GB" sz="1000"/>
              <a:t>    uint256 _nonce,</a:t>
            </a:r>
          </a:p>
          <a:p>
            <a:r>
              <a:rPr lang="en-GB" sz="1000"/>
              <a:t>    uint256 _dataVersion,</a:t>
            </a:r>
          </a:p>
          <a:p>
            <a:r>
              <a:rPr lang="en-GB" sz="1000"/>
              <a:t>    bytes calldata _data</a:t>
            </a:r>
          </a:p>
          <a:p>
            <a:r>
              <a:rPr lang="en-GB" sz="1000"/>
              <a:t>  )</a:t>
            </a:r>
          </a:p>
          <a:p>
            <a:r>
              <a:rPr lang="en-GB" sz="1000"/>
              <a:t>    external</a:t>
            </a:r>
          </a:p>
          <a:p>
            <a:r>
              <a:rPr lang="en-GB" sz="1000"/>
              <a:t>    override</a:t>
            </a:r>
          </a:p>
          <a:p>
            <a:r>
              <a:rPr lang="en-GB" sz="1000"/>
              <a:t>    onlyLINK()</a:t>
            </a:r>
          </a:p>
          <a:p>
            <a:r>
              <a:rPr lang="en-GB" sz="1000"/>
              <a:t>    checkCallbackAddress(_callbackAddress)</a:t>
            </a:r>
          </a:p>
          <a:p>
            <a:r>
              <a:rPr lang="en-GB" sz="1000"/>
              <a:t>  {</a:t>
            </a:r>
          </a:p>
          <a:p>
            <a:r>
              <a:rPr lang="en-GB" sz="1000"/>
              <a:t>    bytes32 requestId = keccak256(abi.encodePacked(_sender, _nonce));</a:t>
            </a:r>
          </a:p>
          <a:p>
            <a:r>
              <a:rPr lang="en-GB" sz="1000"/>
              <a:t>    require(commitments[requestId] == 0, "Must use a unique ID");</a:t>
            </a:r>
          </a:p>
          <a:p>
            <a:r>
              <a:rPr lang="en-GB" sz="1000"/>
              <a:t>    // solhint-disable-next-line not-rely-on-time</a:t>
            </a:r>
          </a:p>
          <a:p>
            <a:r>
              <a:rPr lang="en-GB" sz="1000"/>
              <a:t>    uint256 expiration = now.add(EXPIRY_TIME);</a:t>
            </a:r>
          </a:p>
          <a:p>
            <a:endParaRPr lang="en-GB" sz="1000"/>
          </a:p>
          <a:p>
            <a:r>
              <a:rPr lang="en-GB" sz="1000"/>
              <a:t>    commitments[requestId] = keccak256(</a:t>
            </a:r>
          </a:p>
          <a:p>
            <a:r>
              <a:rPr lang="en-GB" sz="1000"/>
              <a:t>      abi.encodePacked(</a:t>
            </a:r>
          </a:p>
          <a:p>
            <a:r>
              <a:rPr lang="en-GB" sz="1000"/>
              <a:t>        _payment,</a:t>
            </a:r>
          </a:p>
          <a:p>
            <a:r>
              <a:rPr lang="en-GB" sz="1000"/>
              <a:t>        _callbackAddress,</a:t>
            </a:r>
          </a:p>
          <a:p>
            <a:r>
              <a:rPr lang="en-GB" sz="1000"/>
              <a:t>        _callbackFunctionId,</a:t>
            </a:r>
          </a:p>
          <a:p>
            <a:r>
              <a:rPr lang="en-GB" sz="1000"/>
              <a:t>        expiration</a:t>
            </a:r>
          </a:p>
          <a:p>
            <a:r>
              <a:rPr lang="en-GB" sz="1000"/>
              <a:t>      )</a:t>
            </a:r>
          </a:p>
          <a:p>
            <a:r>
              <a:rPr lang="en-GB" sz="1000"/>
              <a:t>    );</a:t>
            </a:r>
          </a:p>
          <a:p>
            <a:endParaRPr lang="en-GB" sz="1000"/>
          </a:p>
          <a:p>
            <a:r>
              <a:rPr lang="en-GB" sz="1000"/>
              <a:t>    emit OracleRequest(</a:t>
            </a:r>
          </a:p>
          <a:p>
            <a:r>
              <a:rPr lang="en-GB" sz="1000"/>
              <a:t>      _specId,</a:t>
            </a:r>
          </a:p>
          <a:p>
            <a:r>
              <a:rPr lang="en-GB" sz="1000"/>
              <a:t>      _sender,</a:t>
            </a:r>
          </a:p>
          <a:p>
            <a:r>
              <a:rPr lang="en-GB" sz="1000"/>
              <a:t>      requestId,</a:t>
            </a:r>
          </a:p>
          <a:p>
            <a:r>
              <a:rPr lang="en-GB" sz="1000"/>
              <a:t>      _payment,</a:t>
            </a:r>
          </a:p>
          <a:p>
            <a:r>
              <a:rPr lang="en-GB" sz="1000"/>
              <a:t>      _callbackAddress,</a:t>
            </a:r>
          </a:p>
          <a:p>
            <a:r>
              <a:rPr lang="en-GB" sz="1000"/>
              <a:t>      _callbackFunctionId,</a:t>
            </a:r>
          </a:p>
          <a:p>
            <a:r>
              <a:rPr lang="en-GB" sz="1000"/>
              <a:t>      expiration,</a:t>
            </a:r>
          </a:p>
          <a:p>
            <a:r>
              <a:rPr lang="en-GB" sz="1000"/>
              <a:t>      _dataVersion,</a:t>
            </a:r>
          </a:p>
          <a:p>
            <a:r>
              <a:rPr lang="en-GB" sz="1000"/>
              <a:t>      _data);</a:t>
            </a:r>
          </a:p>
          <a:p>
            <a:r>
              <a:rPr lang="en-GB" sz="1000"/>
              <a:t>  }</a:t>
            </a: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D4962505-D55A-455F-A692-896179E6E1F2}"/>
              </a:ext>
            </a:extLst>
          </p:cNvPr>
          <p:cNvSpPr txBox="1"/>
          <p:nvPr/>
        </p:nvSpPr>
        <p:spPr>
          <a:xfrm>
            <a:off x="7896200" y="260648"/>
            <a:ext cx="907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Oracle.sol</a:t>
            </a:r>
            <a:endParaRPr lang="en-GB" sz="1400"/>
          </a:p>
        </p:txBody>
      </p: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9D8513F5-6F87-450D-905D-EBEDE4FF39CD}"/>
              </a:ext>
            </a:extLst>
          </p:cNvPr>
          <p:cNvCxnSpPr/>
          <p:nvPr/>
        </p:nvCxnSpPr>
        <p:spPr>
          <a:xfrm flipV="1">
            <a:off x="3071664" y="764704"/>
            <a:ext cx="5616624" cy="475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Lige pilforbindelse 53">
            <a:extLst>
              <a:ext uri="{FF2B5EF4-FFF2-40B4-BE49-F238E27FC236}">
                <a16:creationId xmlns:a16="http://schemas.microsoft.com/office/drawing/2014/main" id="{EBB55B72-5C9A-4248-BE00-52298BACDCC0}"/>
              </a:ext>
            </a:extLst>
          </p:cNvPr>
          <p:cNvCxnSpPr/>
          <p:nvPr/>
        </p:nvCxnSpPr>
        <p:spPr>
          <a:xfrm flipV="1">
            <a:off x="2711624" y="1916832"/>
            <a:ext cx="5472608" cy="482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Lige pilforbindelse 55">
            <a:extLst>
              <a:ext uri="{FF2B5EF4-FFF2-40B4-BE49-F238E27FC236}">
                <a16:creationId xmlns:a16="http://schemas.microsoft.com/office/drawing/2014/main" id="{57799363-AA53-465A-9998-C17AEBBF6556}"/>
              </a:ext>
            </a:extLst>
          </p:cNvPr>
          <p:cNvCxnSpPr>
            <a:cxnSpLocks/>
          </p:cNvCxnSpPr>
          <p:nvPr/>
        </p:nvCxnSpPr>
        <p:spPr>
          <a:xfrm flipH="1">
            <a:off x="8688288" y="1988840"/>
            <a:ext cx="216024" cy="453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2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84EF695-87F9-4511-818B-C4634EFD82C4}"/>
              </a:ext>
            </a:extLst>
          </p:cNvPr>
          <p:cNvSpPr/>
          <p:nvPr/>
        </p:nvSpPr>
        <p:spPr>
          <a:xfrm>
            <a:off x="4367808" y="4437112"/>
            <a:ext cx="1224136" cy="432048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/>
              <a:t>Chainlink Node</a:t>
            </a:r>
            <a:endParaRPr lang="en-GB" sz="110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D8A82816-EE2C-4D77-AF49-C46D7EAC43E6}"/>
              </a:ext>
            </a:extLst>
          </p:cNvPr>
          <p:cNvSpPr/>
          <p:nvPr/>
        </p:nvSpPr>
        <p:spPr>
          <a:xfrm>
            <a:off x="2351584" y="2204864"/>
            <a:ext cx="1656184" cy="2880320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423A75B-2FCC-4CEF-911F-8DCAB2946EA5}"/>
              </a:ext>
            </a:extLst>
          </p:cNvPr>
          <p:cNvSpPr/>
          <p:nvPr/>
        </p:nvSpPr>
        <p:spPr>
          <a:xfrm>
            <a:off x="2567608" y="2420888"/>
            <a:ext cx="1224136" cy="43204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/>
              <a:t>Exiguous-Node</a:t>
            </a:r>
            <a:endParaRPr lang="en-GB" sz="110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959568F-1572-4CAF-B2FF-BBEEB2FF60A8}"/>
              </a:ext>
            </a:extLst>
          </p:cNvPr>
          <p:cNvSpPr/>
          <p:nvPr/>
        </p:nvSpPr>
        <p:spPr>
          <a:xfrm>
            <a:off x="2567608" y="3429000"/>
            <a:ext cx="1224136" cy="432048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/>
              <a:t>EasyAdapter</a:t>
            </a:r>
            <a:endParaRPr lang="en-GB" sz="1100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1B491A55-E954-4179-A00D-63715F1E65EE}"/>
              </a:ext>
            </a:extLst>
          </p:cNvPr>
          <p:cNvCxnSpPr>
            <a:cxnSpLocks/>
            <a:stCxn id="2" idx="1"/>
            <a:endCxn id="41" idx="3"/>
          </p:cNvCxnSpPr>
          <p:nvPr/>
        </p:nvCxnSpPr>
        <p:spPr>
          <a:xfrm flipH="1">
            <a:off x="3791744" y="4653136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CE9D1138-154F-43C6-8866-257CD05AC839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3179676" y="2852936"/>
            <a:ext cx="0" cy="57606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ktangel 25">
            <a:extLst>
              <a:ext uri="{FF2B5EF4-FFF2-40B4-BE49-F238E27FC236}">
                <a16:creationId xmlns:a16="http://schemas.microsoft.com/office/drawing/2014/main" id="{681BBABE-D507-487E-B5F3-2EA64A08F912}"/>
              </a:ext>
            </a:extLst>
          </p:cNvPr>
          <p:cNvSpPr/>
          <p:nvPr/>
        </p:nvSpPr>
        <p:spPr>
          <a:xfrm>
            <a:off x="4367808" y="2420888"/>
            <a:ext cx="1224136" cy="432048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/>
              <a:t>Consumer Contract</a:t>
            </a: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70ABF941-7432-43F0-85A7-8803B23D0ADD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3791744" y="2636912"/>
            <a:ext cx="57606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FB7A0047-EB10-4EE9-B837-3A469AD486E7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>
            <a:off x="4979876" y="2852936"/>
            <a:ext cx="0" cy="158417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FC8DA23B-DF4E-4484-8252-63122C5DBB03}"/>
              </a:ext>
            </a:extLst>
          </p:cNvPr>
          <p:cNvSpPr txBox="1"/>
          <p:nvPr/>
        </p:nvSpPr>
        <p:spPr>
          <a:xfrm>
            <a:off x="2711624" y="1916832"/>
            <a:ext cx="11521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/>
              <a:t>node-exiguous</a:t>
            </a:r>
            <a:endParaRPr lang="en-GB" sz="900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E4368A75-04F9-47BF-99CE-A99F9754324C}"/>
              </a:ext>
            </a:extLst>
          </p:cNvPr>
          <p:cNvSpPr/>
          <p:nvPr/>
        </p:nvSpPr>
        <p:spPr>
          <a:xfrm>
            <a:off x="2567608" y="4437112"/>
            <a:ext cx="1224136" cy="432048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100"/>
              <a:t>EasyAdapter API</a:t>
            </a:r>
            <a:endParaRPr lang="en-GB" sz="1100"/>
          </a:p>
        </p:txBody>
      </p: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96A18B3B-0480-45C2-8F94-BCB398411137}"/>
              </a:ext>
            </a:extLst>
          </p:cNvPr>
          <p:cNvCxnSpPr>
            <a:cxnSpLocks/>
            <a:stCxn id="41" idx="0"/>
            <a:endCxn id="5" idx="2"/>
          </p:cNvCxnSpPr>
          <p:nvPr/>
        </p:nvCxnSpPr>
        <p:spPr>
          <a:xfrm flipV="1">
            <a:off x="3179676" y="3861048"/>
            <a:ext cx="0" cy="57606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8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/>
      </a:spPr>
      <a:bodyPr rtlCol="0" anchor="ctr"/>
      <a:lstStyle>
        <a:defPPr algn="ctr">
          <a:defRPr sz="110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765</Words>
  <Application>Microsoft Office PowerPoint</Application>
  <PresentationFormat>Widescreen</PresentationFormat>
  <Paragraphs>188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Cascadia Code ExtraLight</vt:lpstr>
      <vt:lpstr>Courier New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Jesper Christensen</dc:creator>
  <cp:lastModifiedBy>Jesper Christensen</cp:lastModifiedBy>
  <cp:revision>3</cp:revision>
  <dcterms:created xsi:type="dcterms:W3CDTF">2021-08-25T16:48:55Z</dcterms:created>
  <dcterms:modified xsi:type="dcterms:W3CDTF">2021-08-30T13:09:34Z</dcterms:modified>
</cp:coreProperties>
</file>