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sz="900">
                <a:solidFill>
                  <a:schemeClr val="dk1"/>
                </a:solidFill>
              </a:rPr>
              <a:t>So how is it then decided how the money is spend in the regions. </a:t>
            </a:r>
          </a:p>
          <a:p>
            <a:pPr lvl="0">
              <a:spcBef>
                <a:spcPts val="0"/>
              </a:spcBef>
              <a:buNone/>
            </a:pPr>
            <a:r>
              <a:t/>
            </a:r>
            <a:endParaRPr sz="900">
              <a:solidFill>
                <a:schemeClr val="dk1"/>
              </a:solidFill>
            </a:endParaRPr>
          </a:p>
          <a:p>
            <a:pPr lvl="0">
              <a:spcBef>
                <a:spcPts val="0"/>
              </a:spcBef>
              <a:buNone/>
            </a:pPr>
            <a:r>
              <a:rPr lang="en-GB" sz="900">
                <a:solidFill>
                  <a:schemeClr val="dk1"/>
                </a:solidFill>
              </a:rPr>
              <a:t>First of all the member states enter into partnership agreements with the European Commission to decide on the precise allocation of the money. You can find these partnership agreements here: </a:t>
            </a:r>
          </a:p>
          <a:p>
            <a:pPr indent="-285750" lvl="0" marL="457200" rtl="0">
              <a:spcBef>
                <a:spcPts val="0"/>
              </a:spcBef>
              <a:buClr>
                <a:schemeClr val="dk1"/>
              </a:buClr>
              <a:buSzPct val="100000"/>
              <a:buChar char="-"/>
            </a:pPr>
            <a:r>
              <a:rPr lang="en-GB" sz="900">
                <a:solidFill>
                  <a:schemeClr val="dk1"/>
                </a:solidFill>
              </a:rPr>
              <a:t>Partnership agreement</a:t>
            </a:r>
          </a:p>
          <a:p>
            <a:pPr indent="-285750" lvl="0" marL="457200" rtl="0">
              <a:spcBef>
                <a:spcPts val="0"/>
              </a:spcBef>
              <a:buClr>
                <a:schemeClr val="dk1"/>
              </a:buClr>
              <a:buSzPct val="100000"/>
              <a:buChar char="-"/>
            </a:pPr>
            <a:r>
              <a:rPr lang="en-GB" sz="900">
                <a:solidFill>
                  <a:schemeClr val="dk1"/>
                </a:solidFill>
              </a:rPr>
              <a:t>Programs</a:t>
            </a:r>
          </a:p>
          <a:p>
            <a:pPr indent="-285750" lvl="0" marL="457200" rtl="0">
              <a:spcBef>
                <a:spcPts val="0"/>
              </a:spcBef>
              <a:buClr>
                <a:schemeClr val="dk1"/>
              </a:buClr>
              <a:buSzPct val="100000"/>
              <a:buChar char="-"/>
            </a:pPr>
            <a:r>
              <a:rPr lang="en-GB" sz="900">
                <a:solidFill>
                  <a:schemeClr val="dk1"/>
                </a:solidFill>
              </a:rPr>
              <a:t>Management Authorities</a:t>
            </a:r>
          </a:p>
          <a:p>
            <a:pPr indent="-285750" lvl="0" marL="457200" rtl="0">
              <a:spcBef>
                <a:spcPts val="0"/>
              </a:spcBef>
              <a:buClr>
                <a:schemeClr val="dk1"/>
              </a:buClr>
              <a:buSzPct val="100000"/>
              <a:buChar char="-"/>
            </a:pPr>
            <a:r>
              <a:rPr lang="en-GB" sz="900">
                <a:solidFill>
                  <a:schemeClr val="dk1"/>
                </a:solidFill>
              </a:rPr>
              <a:t>Local Websites</a:t>
            </a:r>
          </a:p>
          <a:p>
            <a:pPr indent="-285750" lvl="0" marL="457200">
              <a:spcBef>
                <a:spcPts val="0"/>
              </a:spcBef>
              <a:buClr>
                <a:schemeClr val="dk1"/>
              </a:buClr>
              <a:buSzPct val="100000"/>
              <a:buChar char="-"/>
            </a:pPr>
            <a:r>
              <a:rPr lang="en-GB" sz="900">
                <a:solidFill>
                  <a:schemeClr val="dk1"/>
                </a:solidFill>
              </a:rPr>
              <a:t>And we want to have it all</a:t>
            </a:r>
          </a:p>
          <a:p>
            <a:pPr lvl="0">
              <a:spcBef>
                <a:spcPts val="0"/>
              </a:spcBef>
              <a:buNone/>
            </a:pPr>
            <a:r>
              <a:t/>
            </a:r>
            <a:endParaRPr sz="900">
              <a:solidFill>
                <a:schemeClr val="dk1"/>
              </a:solidFill>
            </a:endParaRPr>
          </a:p>
          <a:p>
            <a:pPr lvl="0" rtl="0">
              <a:spcBef>
                <a:spcPts val="0"/>
              </a:spcBef>
              <a:buNone/>
            </a:pPr>
            <a:r>
              <a:t/>
            </a:r>
            <a:endParaRPr sz="9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85750" lvl="0" marL="457200" rtl="0">
              <a:spcBef>
                <a:spcPts val="0"/>
              </a:spcBef>
              <a:buClr>
                <a:schemeClr val="dk1"/>
              </a:buClr>
              <a:buSzPct val="100000"/>
              <a:buChar char="-"/>
            </a:pPr>
            <a:r>
              <a:rPr lang="en-GB" sz="900">
                <a:solidFill>
                  <a:schemeClr val="dk1"/>
                </a:solidFill>
              </a:rPr>
              <a:t>If you want to know the nitty gritty behind all this: these are the links to the two regulations defining the rules around the ESIF and the Cohesion Funds. If we have time, we will soon do another talk on that. Or if there are EU law specialist amongst you, do contact us.</a:t>
            </a:r>
          </a:p>
          <a:p>
            <a:pPr indent="-285750" lvl="0" marL="457200" rtl="0">
              <a:spcBef>
                <a:spcPts val="0"/>
              </a:spcBef>
              <a:buClr>
                <a:schemeClr val="dk1"/>
              </a:buClr>
              <a:buSzPct val="100000"/>
              <a:buChar char="-"/>
            </a:pPr>
            <a:r>
              <a:rPr lang="en-GB" sz="900">
                <a:solidFill>
                  <a:schemeClr val="dk1"/>
                </a:solidFill>
              </a:rPr>
              <a:t>Another much more exsible and handy dandy link is the link to the glossary, you can find that here.</a:t>
            </a:r>
          </a:p>
          <a:p>
            <a:pPr lvl="0" rtl="0">
              <a:spcBef>
                <a:spcPts val="0"/>
              </a:spcBef>
              <a:buNone/>
            </a:pPr>
            <a:r>
              <a:t/>
            </a:r>
            <a:endParaRPr sz="900">
              <a:solidFill>
                <a:schemeClr val="dk1"/>
              </a:solidFill>
            </a:endParaRPr>
          </a:p>
          <a:p>
            <a:pPr lvl="0" rtl="0">
              <a:spcBef>
                <a:spcPts val="0"/>
              </a:spcBef>
              <a:buNone/>
            </a:pPr>
            <a:r>
              <a:t/>
            </a:r>
            <a:endParaRPr sz="900">
              <a:solidFill>
                <a:schemeClr val="dk1"/>
              </a:solidFill>
            </a:endParaRPr>
          </a:p>
          <a:p>
            <a:pPr lvl="0" rtl="0">
              <a:spcBef>
                <a:spcPts val="0"/>
              </a:spcBef>
              <a:buNone/>
            </a:pPr>
            <a:r>
              <a:t/>
            </a:r>
            <a:endParaRPr sz="9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How Johson thinks we spend it</a:t>
            </a:r>
          </a:p>
          <a:p>
            <a:pPr lvl="0">
              <a:spcBef>
                <a:spcPts val="0"/>
              </a:spcBef>
              <a:buNone/>
            </a:pPr>
            <a:r>
              <a:t/>
            </a:r>
            <a:endParaRPr/>
          </a:p>
          <a:p>
            <a:pPr lvl="0">
              <a:spcBef>
                <a:spcPts val="0"/>
              </a:spcBef>
              <a:buNone/>
            </a:pPr>
            <a:r>
              <a:rPr lang="en-GB"/>
              <a:t>Although the European Union is often portrayed as a money-slurping, obscure, and corrupt machine. </a:t>
            </a:r>
          </a:p>
          <a:p>
            <a:pPr lvl="0">
              <a:spcBef>
                <a:spcPts val="0"/>
              </a:spcBef>
              <a:buNone/>
            </a:pPr>
            <a:r>
              <a:rPr lang="en-GB"/>
              <a:t>It is surprisingly transparent about how it spends it’s money. </a:t>
            </a:r>
          </a:p>
          <a:p>
            <a:pPr lvl="0">
              <a:spcBef>
                <a:spcPts val="0"/>
              </a:spcBef>
              <a:buNone/>
            </a:pPr>
            <a:r>
              <a:t/>
            </a:r>
            <a:endParaRPr/>
          </a:p>
          <a:p>
            <a:pPr lvl="0">
              <a:spcBef>
                <a:spcPts val="0"/>
              </a:spcBef>
              <a:buNone/>
            </a:pPr>
            <a:r>
              <a:t/>
            </a:r>
            <a:endParaRPr/>
          </a:p>
          <a:p>
            <a:pPr lvl="0">
              <a:spcBef>
                <a:spcPts val="0"/>
              </a:spcBef>
              <a:buClr>
                <a:schemeClr val="dk1"/>
              </a:buClr>
              <a:buSzPct val="100000"/>
              <a:buFont typeface="Arial"/>
              <a:buNone/>
            </a:pPr>
            <a:r>
              <a:rPr lang="en-GB"/>
              <a:t>The EU spends most of its funds back in the Member States through a complex system of direct and indirect subsidies, grants and funds. </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GB"/>
              <a:t>Picture of slope graph to question mark. </a:t>
            </a:r>
          </a:p>
          <a:p>
            <a:pPr lvl="0">
              <a:spcBef>
                <a:spcPts val="0"/>
              </a:spcBef>
              <a:buClr>
                <a:schemeClr val="dk1"/>
              </a:buClr>
              <a:buSzPct val="100000"/>
              <a:buFont typeface="Arial"/>
              <a:buNone/>
            </a:pPr>
            <a:r>
              <a:rPr lang="en-GB"/>
              <a:t>National Politicians like to talk about how much we pay to the EU, the big question mark is how is this spend?</a:t>
            </a:r>
          </a:p>
          <a:p>
            <a:pPr lvl="0">
              <a:spcBef>
                <a:spcPts val="0"/>
              </a:spcBef>
              <a:buNone/>
            </a:pPr>
            <a:r>
              <a:t/>
            </a:r>
            <a:endParaRPr/>
          </a:p>
          <a:p>
            <a:pPr lvl="0">
              <a:spcBef>
                <a:spcPts val="0"/>
              </a:spcBef>
              <a:buNone/>
            </a:pPr>
            <a:r>
              <a:t/>
            </a:r>
            <a:endParaRPr/>
          </a:p>
          <a:p>
            <a:pPr lvl="0" rtl="0">
              <a:spcBef>
                <a:spcPts val="0"/>
              </a:spcBef>
              <a:buNone/>
            </a:pPr>
            <a:r>
              <a:rPr lang="en-GB"/>
              <a:t>Although the European Union is often portrayed as a money-slurping, obscure, and corrupt machine. </a:t>
            </a:r>
          </a:p>
          <a:p>
            <a:pPr lvl="0" rtl="0">
              <a:spcBef>
                <a:spcPts val="0"/>
              </a:spcBef>
              <a:buNone/>
            </a:pPr>
            <a:r>
              <a:rPr lang="en-GB"/>
              <a:t>It is surprisingly transparent about how it spends it’s money.  The EU spends most of its funds back in the Member States through a complex system of direct and indirect subsidies, grants and funds. We just can’t find in one place how the member states spend that money again. </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GB"/>
              <a:t>It turns out that the EU spends most of its money back in the member states. The problem is that this is done through such a complex system of funds and policies and budgets that it is hard to know how this is spend. </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GB"/>
              <a:t>Here is a not so clear graph of all the different posts in the Multi-Annual-Financial Framework. </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GB"/>
              <a:t>(picture of the funds)</a:t>
            </a:r>
          </a:p>
          <a:p>
            <a:pPr lvl="0">
              <a:spcBef>
                <a:spcPts val="0"/>
              </a:spcBef>
              <a:buClr>
                <a:schemeClr val="dk1"/>
              </a:buClr>
              <a:buSzPct val="100000"/>
              <a:buFont typeface="Arial"/>
              <a:buNone/>
            </a:pPr>
            <a:r>
              <a:rPr lang="en-GB"/>
              <a:t>What makes this really problematic to trace is that these funds are all registered and managed by different agencies, institutes etc. either at the EU level or at member state level.</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GB">
                <a:solidFill>
                  <a:schemeClr val="dk1"/>
                </a:solidFill>
              </a:rPr>
              <a:t>As you see here, there are five major funds, CAP, the fisheries funds, the cohesion funds, and the ERDF, and finally the social funds. These are together called the ESIF and divided by different DGs, together with member states.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GB">
                <a:solidFill>
                  <a:schemeClr val="dk1"/>
                </a:solidFill>
              </a:rPr>
              <a:t>For the funds we focus on, DG Regio and DG Empl are responsible.</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GB"/>
              <a:t>So the DGs divide the funds, based on strict rules per member state, or region.</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GB">
                <a:solidFill>
                  <a:schemeClr val="dk1"/>
                </a:solidFill>
              </a:rPr>
              <a:t>In these partnership agreements, negotiated by the parliaments and the Commission, it is defined how much money and for which priorities the funds will be spend. Also different authorities overseeing this money are appointed, a certifying authority, and audit authority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GB">
                <a:solidFill>
                  <a:schemeClr val="dk1"/>
                </a:solidFill>
              </a:rPr>
              <a:t>This is the level of the EU. This data they have also put online on the website: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GB">
                <a:solidFill>
                  <a:schemeClr val="dk1"/>
                </a:solidFill>
              </a:rPr>
              <a:t>One of the biggest funds are the “European Structural and Investment Funds”. These funds are incredibly hard to trace because they are managed by different authorities on EU, member state and on regional level. </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The first division that the EU makes is whether a country is eligible for money under the Cohesion Funds, a country then needs to have less than the EU </a:t>
            </a:r>
          </a:p>
          <a:p>
            <a:pPr lvl="0">
              <a:spcBef>
                <a:spcPts val="0"/>
              </a:spcBef>
              <a:buNone/>
            </a:pPr>
            <a:r>
              <a:t/>
            </a:r>
            <a:endParaRPr/>
          </a:p>
          <a:p>
            <a:pPr lvl="0">
              <a:spcBef>
                <a:spcPts val="0"/>
              </a:spcBef>
              <a:buNone/>
            </a:pPr>
            <a:r>
              <a:rPr lang="en-GB"/>
              <a:t>One of the division being made in the policy is based on regions. There are three different regions: </a:t>
            </a:r>
          </a:p>
          <a:p>
            <a:pPr lvl="0">
              <a:spcBef>
                <a:spcPts val="0"/>
              </a:spcBef>
              <a:buClr>
                <a:schemeClr val="dk1"/>
              </a:buClr>
              <a:buSzPct val="122222"/>
              <a:buFont typeface="Arial"/>
              <a:buNone/>
            </a:pPr>
            <a:r>
              <a:rPr lang="en-GB" sz="900">
                <a:solidFill>
                  <a:schemeClr val="dk1"/>
                </a:solidFill>
              </a:rPr>
              <a:t>A: &gt;90 % GNI EU av.</a:t>
            </a:r>
          </a:p>
          <a:p>
            <a:pPr lvl="0">
              <a:spcBef>
                <a:spcPts val="0"/>
              </a:spcBef>
              <a:buClr>
                <a:schemeClr val="dk1"/>
              </a:buClr>
              <a:buSzPct val="122222"/>
              <a:buFont typeface="Arial"/>
              <a:buNone/>
            </a:pPr>
            <a:r>
              <a:rPr lang="en-GB" sz="900">
                <a:solidFill>
                  <a:schemeClr val="dk1"/>
                </a:solidFill>
              </a:rPr>
              <a:t>B: 75 % - 90 % GNI EU av.</a:t>
            </a:r>
          </a:p>
          <a:p>
            <a:pPr lvl="0">
              <a:spcBef>
                <a:spcPts val="0"/>
              </a:spcBef>
              <a:buNone/>
            </a:pPr>
            <a:r>
              <a:rPr lang="en-GB" sz="900">
                <a:solidFill>
                  <a:schemeClr val="dk1"/>
                </a:solidFill>
              </a:rPr>
              <a:t>C: &lt; 60 % EU av. </a:t>
            </a:r>
          </a:p>
          <a:p>
            <a:pPr lvl="0">
              <a:spcBef>
                <a:spcPts val="0"/>
              </a:spcBef>
              <a:buNone/>
            </a:pPr>
            <a:r>
              <a:t/>
            </a:r>
            <a:endParaRPr sz="900">
              <a:solidFill>
                <a:schemeClr val="dk1"/>
              </a:solidFill>
            </a:endParaRPr>
          </a:p>
          <a:p>
            <a:pPr lvl="0">
              <a:spcBef>
                <a:spcPts val="0"/>
              </a:spcBef>
              <a:buNone/>
            </a:pPr>
            <a:r>
              <a:rPr lang="en-GB" sz="900">
                <a:solidFill>
                  <a:schemeClr val="dk1"/>
                </a:solidFill>
              </a:rPr>
              <a:t>These regional classifications are used to decide which country is eligible for which funds and priorities, and the amount of co-financing they receive.</a:t>
            </a:r>
          </a:p>
          <a:p>
            <a:pPr lvl="0">
              <a:spcBef>
                <a:spcPts val="0"/>
              </a:spcBef>
              <a:buNone/>
            </a:pPr>
            <a:r>
              <a:t/>
            </a:r>
            <a:endParaRPr sz="900">
              <a:solidFill>
                <a:schemeClr val="dk1"/>
              </a:solidFill>
            </a:endParaRPr>
          </a:p>
          <a:p>
            <a:pPr lvl="0">
              <a:spcBef>
                <a:spcPts val="0"/>
              </a:spcBef>
              <a:buNone/>
            </a:pPr>
            <a:r>
              <a:rPr lang="en-GB" sz="900">
                <a:solidFill>
                  <a:schemeClr val="dk1"/>
                </a:solidFill>
              </a:rPr>
              <a:t>So, first of all, not all regions are eligible for money under all the themes, if you are a region in Souther Italy, you do not get money from the Cohesion Funds, but you are eligible for ERDF money and ESF money, with co-financing rates up to 80 %, meaning that the region only has to add 20 % to that subsidy. But for example, all regions in Poland, except for Warsaw are eligible for all subsidies on the highest co-financing rates. </a:t>
            </a:r>
          </a:p>
          <a:p>
            <a:pPr lvl="0">
              <a:spcBef>
                <a:spcPts val="0"/>
              </a:spcBef>
              <a:buNone/>
            </a:pPr>
            <a:r>
              <a:t/>
            </a:r>
            <a:endParaRPr sz="900">
              <a:solidFill>
                <a:schemeClr val="dk1"/>
              </a:solidFill>
            </a:endParaRPr>
          </a:p>
          <a:p>
            <a:pPr lvl="0" rtl="0">
              <a:spcBef>
                <a:spcPts val="0"/>
              </a:spcBef>
              <a:buClr>
                <a:schemeClr val="dk1"/>
              </a:buClr>
              <a:buSzPct val="122222"/>
              <a:buFont typeface="Arial"/>
              <a:buNone/>
            </a:pPr>
            <a:r>
              <a:rPr lang="en-GB" sz="900">
                <a:solidFill>
                  <a:schemeClr val="dk1"/>
                </a:solidFill>
              </a:rPr>
              <a:t>You can clearly see this in the data on how to money is allocated that is put online by the EU.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So, how does this work. Once every 7 years, the EU decides the budget and the themes and priorities are set for the budgetary cycle. We are currently in the 2014-2020 cycle. They have decided on the following 11 objectives for example for this year.</a:t>
            </a:r>
          </a:p>
          <a:p>
            <a:pPr lvl="0">
              <a:spcBef>
                <a:spcPts val="0"/>
              </a:spcBef>
              <a:buNone/>
            </a:pPr>
            <a:r>
              <a:t/>
            </a:r>
            <a:endParaRPr/>
          </a:p>
          <a:p>
            <a:pPr lvl="0">
              <a:spcBef>
                <a:spcPts val="0"/>
              </a:spcBef>
              <a:buNone/>
            </a:pPr>
            <a:r>
              <a:rPr lang="en-GB"/>
              <a:t>Once these objectives are set, it is up to the DGs to divide the funds and negotiate the partnership agreements</a:t>
            </a:r>
          </a:p>
          <a:p>
            <a:pPr lvl="0">
              <a:spcBef>
                <a:spcPts val="0"/>
              </a:spcBef>
              <a:buNone/>
            </a:pPr>
            <a:r>
              <a:t/>
            </a:r>
            <a:endParaRPr/>
          </a:p>
          <a:p>
            <a:pPr lvl="0">
              <a:spcBef>
                <a:spcPts val="0"/>
              </a:spcBef>
              <a:buNone/>
            </a:pPr>
            <a:r>
              <a:t/>
            </a:r>
            <a:endParaRPr/>
          </a:p>
          <a:p>
            <a:pPr lv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GB"/>
              <a:t>This is the Cohesion Funds website, and here we find the example of Poland in the data and the different funds, and priorities they are eligible for.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4.png"/><Relationship Id="rId5"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hyperlink" Target="http://ec.europa.eu/regional_policy/en/" TargetMode="External"/><Relationship Id="rId5" Type="http://schemas.openxmlformats.org/officeDocument/2006/relationships/hyperlink" Target="http://ec.europa.eu/regional_policy/en/atlas/programmes/" TargetMode="External"/><Relationship Id="rId6" Type="http://schemas.openxmlformats.org/officeDocument/2006/relationships/hyperlink" Target="http://ec.europa.eu/regional_policy/en/atlas/managing-authorities/" TargetMode="External"/><Relationship Id="rId7" Type="http://schemas.openxmlformats.org/officeDocument/2006/relationships/hyperlink" Target="http://ec.europa.eu/regional_policy/en/atlas/beneficiaries/" TargetMode="External"/><Relationship Id="rId8" Type="http://schemas.openxmlformats.org/officeDocument/2006/relationships/hyperlink" Target="http://ec.europa.eu/regional_policy/en/policy/what/glossa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ec.europa.eu/contracts_grants/agreements/index_en.htm" TargetMode="External"/><Relationship Id="rId4" Type="http://schemas.openxmlformats.org/officeDocument/2006/relationships/hyperlink" Target="http://eur-lex.europa.eu/legal-content/EN/TXT/PDF/?uri=CELEX:32013R1303&amp;from=EN" TargetMode="External"/><Relationship Id="rId5" Type="http://schemas.openxmlformats.org/officeDocument/2006/relationships/hyperlink" Target="http://eur-lex.europa.eu/legal-content/EN/TXT/?uri=CELEX%3A32013R13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hyperlink" Target="https://cohesiondata.ec.europa.e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8675" y="-175"/>
            <a:ext cx="9152700" cy="4383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type="ctrTitle"/>
          </p:nvPr>
        </p:nvSpPr>
        <p:spPr>
          <a:xfrm>
            <a:off x="311708" y="355425"/>
            <a:ext cx="8520600" cy="2052600"/>
          </a:xfrm>
          <a:prstGeom prst="rect">
            <a:avLst/>
          </a:prstGeom>
        </p:spPr>
        <p:txBody>
          <a:bodyPr anchorCtr="0" anchor="b" bIns="91425" lIns="91425" rIns="91425" tIns="91425">
            <a:noAutofit/>
          </a:bodyPr>
          <a:lstStyle/>
          <a:p>
            <a:pPr lvl="0" rtl="0">
              <a:spcBef>
                <a:spcPts val="0"/>
              </a:spcBef>
              <a:buNone/>
            </a:pPr>
            <a:r>
              <a:rPr lang="en-GB"/>
              <a:t>Opening European Funds</a:t>
            </a:r>
          </a:p>
          <a:p>
            <a:pPr lvl="0" rtl="0">
              <a:spcBef>
                <a:spcPts val="0"/>
              </a:spcBef>
              <a:buNone/>
            </a:pPr>
            <a:r>
              <a:t/>
            </a:r>
            <a:endParaRPr sz="1800"/>
          </a:p>
        </p:txBody>
      </p:sp>
      <p:sp>
        <p:nvSpPr>
          <p:cNvPr id="56" name="Shape 56"/>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GB"/>
              <a:t>Anna Alberts</a:t>
            </a:r>
            <a:br>
              <a:rPr lang="en-GB"/>
            </a:br>
            <a:r>
              <a:rPr lang="en-GB"/>
              <a:t>Open Knowledge Foundation Germany</a:t>
            </a:r>
          </a:p>
        </p:txBody>
      </p:sp>
      <p:pic>
        <p:nvPicPr>
          <p:cNvPr descr="image00.png" id="57" name="Shape 57"/>
          <p:cNvPicPr preferRelativeResize="0"/>
          <p:nvPr/>
        </p:nvPicPr>
        <p:blipFill>
          <a:blip r:embed="rId3">
            <a:alphaModFix/>
          </a:blip>
          <a:stretch>
            <a:fillRect/>
          </a:stretch>
        </p:blipFill>
        <p:spPr>
          <a:xfrm>
            <a:off x="3812612" y="4535487"/>
            <a:ext cx="1510115" cy="439818"/>
          </a:xfrm>
          <a:prstGeom prst="rect">
            <a:avLst/>
          </a:prstGeom>
          <a:noFill/>
          <a:ln>
            <a:noFill/>
          </a:ln>
        </p:spPr>
      </p:pic>
      <p:pic>
        <p:nvPicPr>
          <p:cNvPr id="58" name="Shape 58"/>
          <p:cNvPicPr preferRelativeResize="0"/>
          <p:nvPr/>
        </p:nvPicPr>
        <p:blipFill>
          <a:blip r:embed="rId4">
            <a:alphaModFix/>
          </a:blip>
          <a:stretch>
            <a:fillRect/>
          </a:stretch>
        </p:blipFill>
        <p:spPr>
          <a:xfrm>
            <a:off x="2884482" y="4554133"/>
            <a:ext cx="928153" cy="402550"/>
          </a:xfrm>
          <a:prstGeom prst="rect">
            <a:avLst/>
          </a:prstGeom>
          <a:noFill/>
          <a:ln>
            <a:noFill/>
          </a:ln>
        </p:spPr>
      </p:pic>
      <p:pic>
        <p:nvPicPr>
          <p:cNvPr descr="landscape-rgb-936x244.png" id="59" name="Shape 59"/>
          <p:cNvPicPr preferRelativeResize="0"/>
          <p:nvPr/>
        </p:nvPicPr>
        <p:blipFill>
          <a:blip r:embed="rId5">
            <a:alphaModFix/>
          </a:blip>
          <a:stretch>
            <a:fillRect/>
          </a:stretch>
        </p:blipFill>
        <p:spPr>
          <a:xfrm>
            <a:off x="5322725" y="4554125"/>
            <a:ext cx="1544205" cy="402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0" y="439825"/>
            <a:ext cx="7296300" cy="457200"/>
          </a:xfrm>
          <a:prstGeom prst="rect">
            <a:avLst/>
          </a:prstGeom>
          <a:noFill/>
          <a:ln>
            <a:noFill/>
          </a:ln>
        </p:spPr>
        <p:txBody>
          <a:bodyPr anchorCtr="0" anchor="t" bIns="91425" lIns="91425" rIns="91425" tIns="91425">
            <a:noAutofit/>
          </a:bodyPr>
          <a:lstStyle/>
          <a:p>
            <a:pPr lvl="0">
              <a:spcBef>
                <a:spcPts val="0"/>
              </a:spcBef>
              <a:buNone/>
            </a:pPr>
            <a:r>
              <a:rPr lang="en-GB"/>
              <a:t>Partnership Agreements: </a:t>
            </a:r>
            <a:r>
              <a:rPr lang="en-GB"/>
              <a:t>http://ec.europa.eu/contracts_grants/agreements/index_en.htm</a:t>
            </a:r>
          </a:p>
        </p:txBody>
      </p:sp>
      <p:sp>
        <p:nvSpPr>
          <p:cNvPr id="174" name="Shape 174"/>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pic>
        <p:nvPicPr>
          <p:cNvPr descr="Screen Shot 2016-09-30 at 08.54.58.png" id="175" name="Shape 175"/>
          <p:cNvPicPr preferRelativeResize="0"/>
          <p:nvPr/>
        </p:nvPicPr>
        <p:blipFill>
          <a:blip r:embed="rId3">
            <a:alphaModFix/>
          </a:blip>
          <a:stretch>
            <a:fillRect/>
          </a:stretch>
        </p:blipFill>
        <p:spPr>
          <a:xfrm>
            <a:off x="3316172" y="439824"/>
            <a:ext cx="5827828" cy="4698300"/>
          </a:xfrm>
          <a:prstGeom prst="rect">
            <a:avLst/>
          </a:prstGeom>
          <a:noFill/>
          <a:ln>
            <a:noFill/>
          </a:ln>
        </p:spPr>
      </p:pic>
      <p:sp>
        <p:nvSpPr>
          <p:cNvPr id="176" name="Shape 176"/>
          <p:cNvSpPr txBox="1"/>
          <p:nvPr/>
        </p:nvSpPr>
        <p:spPr>
          <a:xfrm>
            <a:off x="167900" y="435000"/>
            <a:ext cx="3006600" cy="4273500"/>
          </a:xfrm>
          <a:prstGeom prst="rect">
            <a:avLst/>
          </a:prstGeom>
          <a:noFill/>
          <a:ln>
            <a:noFill/>
          </a:ln>
        </p:spPr>
        <p:txBody>
          <a:bodyPr anchorCtr="0" anchor="t" bIns="91425" lIns="91425" rIns="91425" tIns="91425">
            <a:noAutofit/>
          </a:bodyPr>
          <a:lstStyle/>
          <a:p>
            <a:pPr lvl="0">
              <a:spcBef>
                <a:spcPts val="0"/>
              </a:spcBef>
              <a:buNone/>
            </a:pPr>
            <a:r>
              <a:rPr lang="en-GB"/>
              <a:t>Regional Policy:</a:t>
            </a:r>
          </a:p>
          <a:p>
            <a:pPr lvl="0">
              <a:spcBef>
                <a:spcPts val="0"/>
              </a:spcBef>
              <a:buNone/>
            </a:pPr>
            <a:r>
              <a:rPr lang="en-GB" u="sng">
                <a:solidFill>
                  <a:schemeClr val="hlink"/>
                </a:solidFill>
                <a:hlinkClick r:id="rId4"/>
              </a:rPr>
              <a:t>http://ec.europa.eu/regional_policy/en/</a:t>
            </a:r>
          </a:p>
          <a:p>
            <a:pPr lvl="0">
              <a:spcBef>
                <a:spcPts val="0"/>
              </a:spcBef>
              <a:buNone/>
            </a:pPr>
            <a:r>
              <a:t/>
            </a:r>
            <a:endParaRPr/>
          </a:p>
          <a:p>
            <a:pPr lvl="0">
              <a:spcBef>
                <a:spcPts val="0"/>
              </a:spcBef>
              <a:buNone/>
            </a:pPr>
            <a:r>
              <a:rPr lang="en-GB"/>
              <a:t>Programs:</a:t>
            </a:r>
          </a:p>
          <a:p>
            <a:pPr lvl="0">
              <a:spcBef>
                <a:spcPts val="0"/>
              </a:spcBef>
              <a:buNone/>
            </a:pPr>
            <a:r>
              <a:rPr lang="en-GB" u="sng">
                <a:solidFill>
                  <a:schemeClr val="hlink"/>
                </a:solidFill>
                <a:hlinkClick r:id="rId5"/>
              </a:rPr>
              <a:t>http://ec.europa.eu/regional_policy/en/atlas/programmes/</a:t>
            </a:r>
          </a:p>
          <a:p>
            <a:pPr lvl="0">
              <a:spcBef>
                <a:spcPts val="0"/>
              </a:spcBef>
              <a:buNone/>
            </a:pPr>
            <a:r>
              <a:t/>
            </a:r>
            <a:endParaRPr/>
          </a:p>
          <a:p>
            <a:pPr lvl="0">
              <a:spcBef>
                <a:spcPts val="0"/>
              </a:spcBef>
              <a:buNone/>
            </a:pPr>
            <a:r>
              <a:rPr lang="en-GB"/>
              <a:t>Management Authorities:</a:t>
            </a:r>
          </a:p>
          <a:p>
            <a:pPr lvl="0">
              <a:spcBef>
                <a:spcPts val="0"/>
              </a:spcBef>
              <a:buNone/>
            </a:pPr>
            <a:r>
              <a:rPr lang="en-GB" u="sng">
                <a:solidFill>
                  <a:schemeClr val="hlink"/>
                </a:solidFill>
                <a:hlinkClick r:id="rId6"/>
              </a:rPr>
              <a:t>http://ec.europa.eu/regional_policy/en/atlas/managing-authorities/</a:t>
            </a:r>
          </a:p>
          <a:p>
            <a:pPr lvl="0">
              <a:spcBef>
                <a:spcPts val="0"/>
              </a:spcBef>
              <a:buNone/>
            </a:pPr>
            <a:r>
              <a:t/>
            </a:r>
            <a:endParaRPr/>
          </a:p>
          <a:p>
            <a:pPr lvl="0">
              <a:spcBef>
                <a:spcPts val="0"/>
              </a:spcBef>
              <a:buNone/>
            </a:pPr>
            <a:r>
              <a:rPr lang="en-GB"/>
              <a:t>Local Websites with Beneficiary Lists: </a:t>
            </a:r>
          </a:p>
          <a:p>
            <a:pPr lvl="0">
              <a:spcBef>
                <a:spcPts val="0"/>
              </a:spcBef>
              <a:buNone/>
            </a:pPr>
            <a:r>
              <a:rPr lang="en-GB" u="sng">
                <a:solidFill>
                  <a:schemeClr val="hlink"/>
                </a:solidFill>
                <a:hlinkClick r:id="rId7"/>
              </a:rPr>
              <a:t>http://ec.europa.eu/regional_policy/en/atlas/beneficiaries/</a:t>
            </a:r>
          </a:p>
          <a:p>
            <a:pPr lvl="0">
              <a:spcBef>
                <a:spcPts val="0"/>
              </a:spcBef>
              <a:buNone/>
            </a:pPr>
            <a:r>
              <a:t/>
            </a:r>
            <a:endParaRPr/>
          </a:p>
          <a:p>
            <a:pPr lvl="0">
              <a:spcBef>
                <a:spcPts val="0"/>
              </a:spcBef>
              <a:buClr>
                <a:schemeClr val="dk1"/>
              </a:buClr>
              <a:buFont typeface="Arial"/>
              <a:buNone/>
            </a:pPr>
            <a:r>
              <a:rPr lang="en-GB">
                <a:solidFill>
                  <a:schemeClr val="dk1"/>
                </a:solidFill>
              </a:rPr>
              <a:t>Glossary:</a:t>
            </a:r>
          </a:p>
          <a:p>
            <a:pPr lvl="0">
              <a:spcBef>
                <a:spcPts val="0"/>
              </a:spcBef>
              <a:buClr>
                <a:schemeClr val="dk1"/>
              </a:buClr>
              <a:buFont typeface="Arial"/>
              <a:buNone/>
            </a:pPr>
            <a:r>
              <a:rPr lang="en-GB" u="sng">
                <a:solidFill>
                  <a:schemeClr val="accent5"/>
                </a:solidFill>
                <a:hlinkClick r:id="rId8"/>
              </a:rPr>
              <a:t>http://ec.europa.eu/regional_policy/en/policy/what/glossary/</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0" y="439825"/>
            <a:ext cx="7296300" cy="457200"/>
          </a:xfrm>
          <a:prstGeom prst="rect">
            <a:avLst/>
          </a:prstGeom>
          <a:noFill/>
          <a:ln>
            <a:noFill/>
          </a:ln>
        </p:spPr>
        <p:txBody>
          <a:bodyPr anchorCtr="0" anchor="t" bIns="91425" lIns="91425" rIns="91425" tIns="91425">
            <a:noAutofit/>
          </a:bodyPr>
          <a:lstStyle/>
          <a:p>
            <a:pPr lvl="0" rtl="0">
              <a:spcBef>
                <a:spcPts val="0"/>
              </a:spcBef>
              <a:buNone/>
            </a:pPr>
            <a:r>
              <a:rPr lang="en-GB"/>
              <a:t>Partnership Agreements: http://ec.europa.eu/contracts_grants/agreements/index_en.htm</a:t>
            </a:r>
          </a:p>
        </p:txBody>
      </p:sp>
      <p:sp>
        <p:nvSpPr>
          <p:cNvPr id="183" name="Shape 183"/>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184" name="Shape 184"/>
          <p:cNvSpPr txBox="1"/>
          <p:nvPr/>
        </p:nvSpPr>
        <p:spPr>
          <a:xfrm>
            <a:off x="167900" y="579975"/>
            <a:ext cx="8745600" cy="4380300"/>
          </a:xfrm>
          <a:prstGeom prst="rect">
            <a:avLst/>
          </a:prstGeom>
          <a:noFill/>
          <a:ln>
            <a:noFill/>
          </a:ln>
        </p:spPr>
        <p:txBody>
          <a:bodyPr anchorCtr="0" anchor="t" bIns="91425" lIns="91425" rIns="91425" tIns="91425">
            <a:noAutofit/>
          </a:bodyPr>
          <a:lstStyle/>
          <a:p>
            <a:pPr lvl="0" rtl="0" algn="ctr">
              <a:spcBef>
                <a:spcPts val="0"/>
              </a:spcBef>
              <a:buNone/>
            </a:pPr>
            <a:r>
              <a:rPr b="1" lang="en-GB">
                <a:latin typeface="Open Sans"/>
                <a:ea typeface="Open Sans"/>
                <a:cs typeface="Open Sans"/>
                <a:sym typeface="Open Sans"/>
              </a:rPr>
              <a:t>More Links: </a:t>
            </a:r>
          </a:p>
          <a:p>
            <a:pPr lvl="0">
              <a:spcBef>
                <a:spcPts val="0"/>
              </a:spcBef>
              <a:buNone/>
            </a:pPr>
            <a:r>
              <a:t/>
            </a:r>
            <a:endParaRPr/>
          </a:p>
          <a:p>
            <a:pPr lvl="0">
              <a:spcBef>
                <a:spcPts val="0"/>
              </a:spcBef>
              <a:buClr>
                <a:schemeClr val="dk1"/>
              </a:buClr>
              <a:buFont typeface="Arial"/>
              <a:buNone/>
            </a:pPr>
            <a:r>
              <a:rPr lang="en-GB">
                <a:solidFill>
                  <a:schemeClr val="dk1"/>
                </a:solidFill>
              </a:rPr>
              <a:t>Partnership Agreements:</a:t>
            </a:r>
          </a:p>
          <a:p>
            <a:pPr lvl="0">
              <a:spcBef>
                <a:spcPts val="0"/>
              </a:spcBef>
              <a:buClr>
                <a:schemeClr val="dk1"/>
              </a:buClr>
              <a:buFont typeface="Arial"/>
              <a:buNone/>
            </a:pPr>
            <a:r>
              <a:rPr lang="en-GB" u="sng">
                <a:solidFill>
                  <a:schemeClr val="accent5"/>
                </a:solidFill>
                <a:hlinkClick r:id="rId3"/>
              </a:rPr>
              <a:t>http://ec.europa.eu/contracts_grants/agreements/index_en.htm</a:t>
            </a:r>
          </a:p>
          <a:p>
            <a:pPr lvl="0">
              <a:spcBef>
                <a:spcPts val="0"/>
              </a:spcBef>
              <a:buNone/>
            </a:pPr>
            <a:r>
              <a:t/>
            </a:r>
            <a:endParaRPr>
              <a:solidFill>
                <a:schemeClr val="dk1"/>
              </a:solidFill>
            </a:endParaRPr>
          </a:p>
          <a:p>
            <a:pPr lvl="0">
              <a:spcBef>
                <a:spcPts val="0"/>
              </a:spcBef>
              <a:buNone/>
            </a:pPr>
            <a:r>
              <a:t/>
            </a:r>
            <a:endParaRPr>
              <a:solidFill>
                <a:schemeClr val="dk1"/>
              </a:solidFill>
            </a:endParaRPr>
          </a:p>
          <a:p>
            <a:pPr lvl="0">
              <a:spcBef>
                <a:spcPts val="0"/>
              </a:spcBef>
              <a:buClr>
                <a:schemeClr val="dk1"/>
              </a:buClr>
              <a:buFont typeface="Arial"/>
              <a:buNone/>
            </a:pPr>
            <a:r>
              <a:rPr lang="en-GB">
                <a:solidFill>
                  <a:schemeClr val="dk1"/>
                </a:solidFill>
              </a:rPr>
              <a:t>The Regulation on Structural Funds:</a:t>
            </a:r>
          </a:p>
          <a:p>
            <a:pPr lvl="0">
              <a:spcBef>
                <a:spcPts val="0"/>
              </a:spcBef>
              <a:buClr>
                <a:schemeClr val="dk1"/>
              </a:buClr>
              <a:buFont typeface="Arial"/>
              <a:buNone/>
            </a:pPr>
            <a:r>
              <a:rPr lang="en-GB" u="sng">
                <a:solidFill>
                  <a:schemeClr val="accent5"/>
                </a:solidFill>
                <a:hlinkClick r:id="rId4"/>
              </a:rPr>
              <a:t>http://eur-lex.europa.eu/legal-content/EN/TXT/PDF/?uri=CELEX:32013R1303&amp;from=EN</a:t>
            </a:r>
          </a:p>
          <a:p>
            <a:pPr lvl="0">
              <a:spcBef>
                <a:spcPts val="0"/>
              </a:spcBef>
              <a:buNone/>
            </a:pPr>
            <a:r>
              <a:t/>
            </a:r>
            <a:endParaRPr/>
          </a:p>
          <a:p>
            <a:pPr lvl="0">
              <a:spcBef>
                <a:spcPts val="0"/>
              </a:spcBef>
              <a:buNone/>
            </a:pPr>
            <a:r>
              <a:t/>
            </a:r>
            <a:endParaRPr/>
          </a:p>
          <a:p>
            <a:pPr lvl="0">
              <a:spcBef>
                <a:spcPts val="0"/>
              </a:spcBef>
              <a:buNone/>
            </a:pPr>
            <a:r>
              <a:rPr lang="en-GB"/>
              <a:t>The Regulation on the Cohesion Funds:</a:t>
            </a:r>
          </a:p>
          <a:p>
            <a:pPr lvl="0">
              <a:spcBef>
                <a:spcPts val="0"/>
              </a:spcBef>
              <a:buNone/>
            </a:pPr>
            <a:r>
              <a:rPr lang="en-GB" u="sng">
                <a:solidFill>
                  <a:schemeClr val="hlink"/>
                </a:solidFill>
                <a:hlinkClick r:id="rId5"/>
              </a:rPr>
              <a:t>http://eur-lex.europa.eu/legal-content/EN/TXT/?uri=CELEX%3A32013R1300</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p:nvPr/>
        </p:nvSpPr>
        <p:spPr>
          <a:xfrm>
            <a:off x="-8675" y="4450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07375" y="676424"/>
            <a:ext cx="8520600" cy="572700"/>
          </a:xfrm>
          <a:prstGeom prst="rect">
            <a:avLst/>
          </a:prstGeom>
        </p:spPr>
        <p:txBody>
          <a:bodyPr anchorCtr="0" anchor="t" bIns="91425" lIns="91425" rIns="91425" tIns="91425">
            <a:noAutofit/>
          </a:bodyPr>
          <a:lstStyle/>
          <a:p>
            <a:pPr lvl="0" rtl="0" algn="ctr">
              <a:spcBef>
                <a:spcPts val="0"/>
              </a:spcBef>
              <a:buNone/>
            </a:pPr>
            <a:r>
              <a:rPr b="1" lang="en-GB">
                <a:latin typeface="Open Sans"/>
                <a:ea typeface="Open Sans"/>
                <a:cs typeface="Open Sans"/>
                <a:sym typeface="Open Sans"/>
              </a:rPr>
              <a:t>Money &amp; the EU</a:t>
            </a:r>
          </a:p>
        </p:txBody>
      </p:sp>
      <p:pic>
        <p:nvPicPr>
          <p:cNvPr descr="Battle-Bus.jpg" id="66" name="Shape 66"/>
          <p:cNvPicPr preferRelativeResize="0"/>
          <p:nvPr/>
        </p:nvPicPr>
        <p:blipFill>
          <a:blip r:embed="rId3">
            <a:alphaModFix/>
          </a:blip>
          <a:stretch>
            <a:fillRect/>
          </a:stretch>
        </p:blipFill>
        <p:spPr>
          <a:xfrm>
            <a:off x="0" y="1485725"/>
            <a:ext cx="9144000" cy="365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p:nvPr/>
        </p:nvSpPr>
        <p:spPr>
          <a:xfrm>
            <a:off x="-4350" y="222606"/>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idx="1" type="body"/>
          </p:nvPr>
        </p:nvSpPr>
        <p:spPr>
          <a:xfrm>
            <a:off x="311700" y="1152475"/>
            <a:ext cx="4121100" cy="3299100"/>
          </a:xfrm>
          <a:prstGeom prst="rect">
            <a:avLst/>
          </a:prstGeom>
        </p:spPr>
        <p:txBody>
          <a:bodyPr anchorCtr="0" anchor="t" bIns="91425" lIns="91425" rIns="91425" tIns="91425">
            <a:noAutofit/>
          </a:bodyPr>
          <a:lstStyle/>
          <a:p>
            <a:pPr lvl="0" rtl="0">
              <a:lnSpc>
                <a:spcPct val="150000"/>
              </a:lnSpc>
              <a:spcBef>
                <a:spcPts val="0"/>
              </a:spcBef>
              <a:buNone/>
            </a:pPr>
            <a:r>
              <a:t/>
            </a:r>
            <a:endParaRPr>
              <a:solidFill>
                <a:schemeClr val="dk1"/>
              </a:solidFill>
              <a:latin typeface="Open Sans"/>
              <a:ea typeface="Open Sans"/>
              <a:cs typeface="Open Sans"/>
              <a:sym typeface="Open Sans"/>
            </a:endParaRPr>
          </a:p>
          <a:p>
            <a:pPr lvl="0" rtl="0">
              <a:lnSpc>
                <a:spcPct val="150000"/>
              </a:lnSpc>
              <a:spcBef>
                <a:spcPts val="0"/>
              </a:spcBef>
              <a:buNone/>
            </a:pPr>
            <a:r>
              <a:t/>
            </a:r>
            <a:endParaRPr>
              <a:solidFill>
                <a:schemeClr val="dk1"/>
              </a:solidFill>
              <a:latin typeface="Open Sans"/>
              <a:ea typeface="Open Sans"/>
              <a:cs typeface="Open Sans"/>
              <a:sym typeface="Open Sans"/>
            </a:endParaRPr>
          </a:p>
          <a:p>
            <a:pPr lvl="0" rtl="0">
              <a:lnSpc>
                <a:spcPct val="150000"/>
              </a:lnSpc>
              <a:spcBef>
                <a:spcPts val="0"/>
              </a:spcBef>
              <a:buNone/>
            </a:pPr>
            <a:r>
              <a:t/>
            </a:r>
            <a:endParaRPr>
              <a:solidFill>
                <a:schemeClr val="dk1"/>
              </a:solidFill>
              <a:latin typeface="Open Sans"/>
              <a:ea typeface="Open Sans"/>
              <a:cs typeface="Open Sans"/>
              <a:sym typeface="Open Sans"/>
            </a:endParaRPr>
          </a:p>
        </p:txBody>
      </p:sp>
      <p:pic>
        <p:nvPicPr>
          <p:cNvPr descr="Screen Shot 2016-08-24 at 00.29.47.png" id="73" name="Shape 73"/>
          <p:cNvPicPr preferRelativeResize="0"/>
          <p:nvPr/>
        </p:nvPicPr>
        <p:blipFill>
          <a:blip r:embed="rId3">
            <a:alphaModFix/>
          </a:blip>
          <a:stretch>
            <a:fillRect/>
          </a:stretch>
        </p:blipFill>
        <p:spPr>
          <a:xfrm>
            <a:off x="341251" y="560800"/>
            <a:ext cx="4062000" cy="4205525"/>
          </a:xfrm>
          <a:prstGeom prst="rect">
            <a:avLst/>
          </a:prstGeom>
          <a:noFill/>
          <a:ln>
            <a:noFill/>
          </a:ln>
        </p:spPr>
      </p:pic>
      <p:sp>
        <p:nvSpPr>
          <p:cNvPr id="74" name="Shape 74"/>
          <p:cNvSpPr txBox="1"/>
          <p:nvPr/>
        </p:nvSpPr>
        <p:spPr>
          <a:xfrm>
            <a:off x="4629150" y="594350"/>
            <a:ext cx="4206300" cy="4023300"/>
          </a:xfrm>
          <a:prstGeom prst="rect">
            <a:avLst/>
          </a:prstGeom>
          <a:noFill/>
          <a:ln>
            <a:noFill/>
          </a:ln>
        </p:spPr>
        <p:txBody>
          <a:bodyPr anchorCtr="0" anchor="t" bIns="91425" lIns="91425" rIns="91425" tIns="91425">
            <a:noAutofit/>
          </a:bodyPr>
          <a:lstStyle/>
          <a:p>
            <a:pPr lvl="0" rtl="0" algn="ctr">
              <a:spcBef>
                <a:spcPts val="0"/>
              </a:spcBef>
              <a:buNone/>
            </a:pPr>
            <a:r>
              <a:t/>
            </a:r>
            <a:endParaRPr sz="7200"/>
          </a:p>
          <a:p>
            <a:pPr lvl="0" algn="ctr">
              <a:spcBef>
                <a:spcPts val="0"/>
              </a:spcBef>
              <a:buNone/>
            </a:pPr>
            <a:r>
              <a:rPr lang="en-GB" sz="9600"/>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p:nvPr/>
        </p:nvSpPr>
        <p:spPr>
          <a:xfrm>
            <a:off x="3847050" y="1518675"/>
            <a:ext cx="1449900" cy="1258800"/>
          </a:xfrm>
          <a:prstGeom prst="flowChartAlternateProcess">
            <a:avLst/>
          </a:prstGeom>
          <a:solidFill>
            <a:srgbClr val="8E7CC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txBox="1"/>
          <p:nvPr/>
        </p:nvSpPr>
        <p:spPr>
          <a:xfrm>
            <a:off x="3855900" y="1518680"/>
            <a:ext cx="1432200" cy="412800"/>
          </a:xfrm>
          <a:prstGeom prst="rect">
            <a:avLst/>
          </a:prstGeom>
          <a:noFill/>
          <a:ln>
            <a:noFill/>
          </a:ln>
        </p:spPr>
        <p:txBody>
          <a:bodyPr anchorCtr="0" anchor="ctr" bIns="91425" lIns="91425" rIns="91425" tIns="91425">
            <a:noAutofit/>
          </a:bodyPr>
          <a:lstStyle/>
          <a:p>
            <a:pPr lvl="0" rtl="0" algn="ctr">
              <a:spcBef>
                <a:spcPts val="0"/>
              </a:spcBef>
              <a:buNone/>
            </a:pPr>
            <a:r>
              <a:rPr lang="en-GB"/>
              <a:t>EU Budget</a:t>
            </a:r>
          </a:p>
        </p:txBody>
      </p:sp>
      <p:sp>
        <p:nvSpPr>
          <p:cNvPr id="81" name="Shape 81"/>
          <p:cNvSpPr txBox="1"/>
          <p:nvPr/>
        </p:nvSpPr>
        <p:spPr>
          <a:xfrm>
            <a:off x="3827275" y="1796475"/>
            <a:ext cx="1449600" cy="703200"/>
          </a:xfrm>
          <a:prstGeom prst="rect">
            <a:avLst/>
          </a:prstGeom>
          <a:noFill/>
          <a:ln>
            <a:noFill/>
          </a:ln>
        </p:spPr>
        <p:txBody>
          <a:bodyPr anchorCtr="0" anchor="ctr" bIns="91425" lIns="91425" rIns="91425" tIns="91425">
            <a:noAutofit/>
          </a:bodyPr>
          <a:lstStyle/>
          <a:p>
            <a:pPr lvl="0" rtl="0" algn="ctr">
              <a:spcBef>
                <a:spcPts val="0"/>
              </a:spcBef>
              <a:buNone/>
            </a:pPr>
            <a:r>
              <a:rPr lang="en-GB" sz="900"/>
              <a:t>Multiannual Financial Framework (MFF)</a:t>
            </a:r>
            <a:br>
              <a:rPr lang="en-GB" sz="900"/>
            </a:br>
            <a:r>
              <a:rPr lang="en-GB" sz="900"/>
              <a:t>2014-2020: €960bn</a:t>
            </a:r>
            <a:br>
              <a:rPr lang="en-GB" sz="900"/>
            </a:br>
            <a:r>
              <a:rPr lang="en-GB" sz="900"/>
              <a:t>2007-2013: €925.576bn</a:t>
            </a:r>
          </a:p>
        </p:txBody>
      </p:sp>
      <p:sp>
        <p:nvSpPr>
          <p:cNvPr id="82" name="Shape 82"/>
          <p:cNvSpPr/>
          <p:nvPr/>
        </p:nvSpPr>
        <p:spPr>
          <a:xfrm>
            <a:off x="138925" y="170977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Agricultural Guarantee Fund (EAGF)</a:t>
            </a:r>
            <a:br>
              <a:rPr lang="en-GB" sz="900"/>
            </a:br>
            <a:br>
              <a:rPr lang="en-GB" sz="900"/>
            </a:br>
            <a:r>
              <a:rPr lang="en-GB" sz="900"/>
              <a:t>2007-2013: €320.055bn</a:t>
            </a:r>
          </a:p>
        </p:txBody>
      </p:sp>
      <p:sp>
        <p:nvSpPr>
          <p:cNvPr id="83" name="Shape 83"/>
          <p:cNvSpPr/>
          <p:nvPr/>
        </p:nvSpPr>
        <p:spPr>
          <a:xfrm>
            <a:off x="138925" y="280357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Agricultural Fund for Rural Development (EAFRD)</a:t>
            </a:r>
            <a:br>
              <a:rPr lang="en-GB" sz="900"/>
            </a:br>
            <a:br>
              <a:rPr lang="en-GB" sz="900"/>
            </a:br>
            <a:r>
              <a:rPr lang="en-GB" sz="900"/>
              <a:t>2014-2020: 84.9bn</a:t>
            </a:r>
            <a:br>
              <a:rPr lang="en-GB" sz="900"/>
            </a:br>
            <a:r>
              <a:rPr lang="en-GB" sz="900"/>
              <a:t>2007-2013: €96.3bn</a:t>
            </a:r>
          </a:p>
        </p:txBody>
      </p:sp>
      <p:sp>
        <p:nvSpPr>
          <p:cNvPr id="84" name="Shape 84"/>
          <p:cNvSpPr/>
          <p:nvPr/>
        </p:nvSpPr>
        <p:spPr>
          <a:xfrm>
            <a:off x="7602225" y="515275"/>
            <a:ext cx="1406400" cy="876600"/>
          </a:xfrm>
          <a:prstGeom prst="rect">
            <a:avLst/>
          </a:prstGeom>
          <a:solidFill>
            <a:srgbClr val="D0E0E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(non-budget)</a:t>
            </a:r>
            <a:br>
              <a:rPr lang="en-GB" sz="900"/>
            </a:br>
            <a:r>
              <a:rPr lang="en-GB" sz="900"/>
              <a:t>European Development Fund (EDF)</a:t>
            </a:r>
            <a:br>
              <a:rPr lang="en-GB" sz="900"/>
            </a:br>
            <a:br>
              <a:rPr lang="en-GB" sz="900"/>
            </a:br>
            <a:r>
              <a:rPr lang="en-GB" sz="900"/>
              <a:t>2008-2013: €22bn</a:t>
            </a:r>
          </a:p>
        </p:txBody>
      </p:sp>
      <p:sp>
        <p:nvSpPr>
          <p:cNvPr id="85" name="Shape 85"/>
          <p:cNvSpPr/>
          <p:nvPr/>
        </p:nvSpPr>
        <p:spPr>
          <a:xfrm>
            <a:off x="335050" y="4091460"/>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GB" sz="900"/>
              <a:t>European Fisheries Fund (EFF)</a:t>
            </a:r>
            <a:br>
              <a:rPr lang="en-GB" sz="900"/>
            </a:br>
            <a:br>
              <a:rPr lang="en-GB" sz="900"/>
            </a:br>
            <a:r>
              <a:rPr lang="en-GB" sz="900"/>
              <a:t>2007-2013: €4.3bn</a:t>
            </a:r>
          </a:p>
        </p:txBody>
      </p:sp>
      <p:sp>
        <p:nvSpPr>
          <p:cNvPr id="86" name="Shape 86"/>
          <p:cNvSpPr/>
          <p:nvPr/>
        </p:nvSpPr>
        <p:spPr>
          <a:xfrm>
            <a:off x="2584087" y="42319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GB" sz="900"/>
              <a:t>Seventh Framework Programme (FP7)</a:t>
            </a:r>
            <a:br>
              <a:rPr lang="en-GB" sz="900"/>
            </a:br>
            <a:r>
              <a:rPr lang="en-GB" sz="900"/>
              <a:t>2007-2013: €50.521bn</a:t>
            </a:r>
          </a:p>
          <a:p>
            <a:pPr lvl="0" rtl="0" algn="l">
              <a:spcBef>
                <a:spcPts val="0"/>
              </a:spcBef>
              <a:buNone/>
            </a:pPr>
            <a:r>
              <a:t/>
            </a:r>
            <a:endParaRPr sz="900"/>
          </a:p>
          <a:p>
            <a:pPr lvl="0" rtl="0" algn="l">
              <a:spcBef>
                <a:spcPts val="0"/>
              </a:spcBef>
              <a:buNone/>
            </a:pPr>
            <a:r>
              <a:rPr lang="en-GB" sz="900"/>
              <a:t>H2020: </a:t>
            </a:r>
          </a:p>
        </p:txBody>
      </p:sp>
      <p:sp>
        <p:nvSpPr>
          <p:cNvPr id="87" name="Shape 87"/>
          <p:cNvSpPr/>
          <p:nvPr/>
        </p:nvSpPr>
        <p:spPr>
          <a:xfrm>
            <a:off x="4098712" y="42319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EURATOM</a:t>
            </a:r>
            <a:br>
              <a:rPr lang="en-GB" sz="900"/>
            </a:br>
            <a:br>
              <a:rPr lang="en-GB" sz="900"/>
            </a:br>
            <a:r>
              <a:rPr lang="en-GB" sz="900"/>
              <a:t>2007-2013: €2.7bn</a:t>
            </a:r>
          </a:p>
        </p:txBody>
      </p:sp>
      <p:sp>
        <p:nvSpPr>
          <p:cNvPr id="88" name="Shape 88"/>
          <p:cNvSpPr/>
          <p:nvPr/>
        </p:nvSpPr>
        <p:spPr>
          <a:xfrm>
            <a:off x="7558825" y="179617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Regional Development Fund (ERDF)</a:t>
            </a:r>
            <a:br>
              <a:rPr lang="en-GB" sz="900"/>
            </a:br>
          </a:p>
          <a:p>
            <a:pPr lvl="0" rtl="0" algn="ctr">
              <a:spcBef>
                <a:spcPts val="0"/>
              </a:spcBef>
              <a:buNone/>
            </a:pPr>
            <a:r>
              <a:rPr lang="en-GB" sz="900"/>
              <a:t>2014-2020: €187.4 bn</a:t>
            </a:r>
            <a:br>
              <a:rPr lang="en-GB" sz="900"/>
            </a:br>
            <a:r>
              <a:rPr lang="en-GB" sz="900"/>
              <a:t>2007-2013: €201bn</a:t>
            </a:r>
          </a:p>
        </p:txBody>
      </p:sp>
      <p:sp>
        <p:nvSpPr>
          <p:cNvPr id="89" name="Shape 89"/>
          <p:cNvSpPr/>
          <p:nvPr/>
        </p:nvSpPr>
        <p:spPr>
          <a:xfrm>
            <a:off x="7558825" y="296787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Social Fund (ESF)</a:t>
            </a:r>
            <a:br>
              <a:rPr lang="en-GB" sz="900"/>
            </a:br>
            <a:br>
              <a:rPr lang="en-GB" sz="900"/>
            </a:br>
            <a:r>
              <a:rPr lang="en-GB" sz="900"/>
              <a:t>2014-2020:  €84.4bn</a:t>
            </a:r>
          </a:p>
          <a:p>
            <a:pPr lvl="0" rtl="0" algn="ctr">
              <a:spcBef>
                <a:spcPts val="0"/>
              </a:spcBef>
              <a:buNone/>
            </a:pPr>
            <a:r>
              <a:rPr lang="en-GB" sz="900"/>
              <a:t>2007-2013: €76bn</a:t>
            </a:r>
            <a:br>
              <a:rPr lang="en-GB" sz="900"/>
            </a:br>
          </a:p>
        </p:txBody>
      </p:sp>
      <p:sp>
        <p:nvSpPr>
          <p:cNvPr id="90" name="Shape 90"/>
          <p:cNvSpPr/>
          <p:nvPr/>
        </p:nvSpPr>
        <p:spPr>
          <a:xfrm>
            <a:off x="7569075" y="413957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Cohesion Fund (CF)</a:t>
            </a:r>
            <a:br>
              <a:rPr lang="en-GB" sz="900"/>
            </a:br>
          </a:p>
          <a:p>
            <a:pPr lvl="0" rtl="0" algn="ctr">
              <a:spcBef>
                <a:spcPts val="0"/>
              </a:spcBef>
              <a:buNone/>
            </a:pPr>
            <a:r>
              <a:rPr lang="en-GB" sz="900"/>
              <a:t>2014-2020: €63bn </a:t>
            </a:r>
            <a:br>
              <a:rPr lang="en-GB" sz="900"/>
            </a:br>
            <a:r>
              <a:rPr lang="en-GB" sz="900"/>
              <a:t>2007-2013: €70bn</a:t>
            </a:r>
          </a:p>
        </p:txBody>
      </p:sp>
      <p:sp>
        <p:nvSpPr>
          <p:cNvPr id="91" name="Shape 91"/>
          <p:cNvSpPr/>
          <p:nvPr/>
        </p:nvSpPr>
        <p:spPr>
          <a:xfrm>
            <a:off x="1685300" y="2218515"/>
            <a:ext cx="1171800" cy="9204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Common Agricultural Policy (CAP)</a:t>
            </a:r>
          </a:p>
        </p:txBody>
      </p:sp>
      <p:sp>
        <p:nvSpPr>
          <p:cNvPr id="92" name="Shape 92"/>
          <p:cNvSpPr/>
          <p:nvPr/>
        </p:nvSpPr>
        <p:spPr>
          <a:xfrm>
            <a:off x="2135050" y="3138919"/>
            <a:ext cx="1171800" cy="920399"/>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Common Fisheries Policy (CFP)</a:t>
            </a:r>
          </a:p>
        </p:txBody>
      </p:sp>
      <p:sp>
        <p:nvSpPr>
          <p:cNvPr id="93" name="Shape 93"/>
          <p:cNvSpPr/>
          <p:nvPr/>
        </p:nvSpPr>
        <p:spPr>
          <a:xfrm>
            <a:off x="5866604" y="2672775"/>
            <a:ext cx="1301999" cy="10593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 Regional Policy</a:t>
            </a:r>
            <a:br>
              <a:rPr lang="en-GB" sz="900"/>
            </a:br>
            <a:r>
              <a:rPr lang="en-GB" sz="900"/>
              <a:t>(RP)</a:t>
            </a:r>
            <a:br>
              <a:rPr lang="en-GB" sz="900"/>
            </a:br>
            <a:r>
              <a:rPr lang="en-GB" sz="900"/>
              <a:t>2014-2020: </a:t>
            </a:r>
            <a:br>
              <a:rPr lang="en-GB" sz="900"/>
            </a:br>
            <a:r>
              <a:rPr lang="en-GB" sz="900"/>
              <a:t>2007-2013: €347bn</a:t>
            </a:r>
          </a:p>
        </p:txBody>
      </p:sp>
      <p:sp>
        <p:nvSpPr>
          <p:cNvPr id="94" name="Shape 94"/>
          <p:cNvSpPr/>
          <p:nvPr/>
        </p:nvSpPr>
        <p:spPr>
          <a:xfrm>
            <a:off x="3896575" y="2981925"/>
            <a:ext cx="1380300" cy="9204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Research and Technological Development</a:t>
            </a:r>
          </a:p>
        </p:txBody>
      </p:sp>
      <p:cxnSp>
        <p:nvCxnSpPr>
          <p:cNvPr id="95" name="Shape 95"/>
          <p:cNvCxnSpPr>
            <a:endCxn id="91" idx="7"/>
          </p:cNvCxnSpPr>
          <p:nvPr/>
        </p:nvCxnSpPr>
        <p:spPr>
          <a:xfrm flipH="1">
            <a:off x="2685493" y="2148104"/>
            <a:ext cx="1141800" cy="205200"/>
          </a:xfrm>
          <a:prstGeom prst="straightConnector1">
            <a:avLst/>
          </a:prstGeom>
          <a:noFill/>
          <a:ln cap="flat" cmpd="sng" w="19050">
            <a:solidFill>
              <a:srgbClr val="000000"/>
            </a:solidFill>
            <a:prstDash val="solid"/>
            <a:round/>
            <a:headEnd len="lg" w="lg" type="none"/>
            <a:tailEnd len="lg" w="lg" type="triangle"/>
          </a:ln>
        </p:spPr>
      </p:cxnSp>
      <p:cxnSp>
        <p:nvCxnSpPr>
          <p:cNvPr id="96" name="Shape 96"/>
          <p:cNvCxnSpPr>
            <a:stCxn id="91" idx="1"/>
            <a:endCxn id="82" idx="3"/>
          </p:cNvCxnSpPr>
          <p:nvPr/>
        </p:nvCxnSpPr>
        <p:spPr>
          <a:xfrm rot="10800000">
            <a:off x="1545206" y="2148104"/>
            <a:ext cx="311700" cy="205200"/>
          </a:xfrm>
          <a:prstGeom prst="straightConnector1">
            <a:avLst/>
          </a:prstGeom>
          <a:noFill/>
          <a:ln cap="flat" cmpd="sng" w="19050">
            <a:solidFill>
              <a:srgbClr val="000000"/>
            </a:solidFill>
            <a:prstDash val="solid"/>
            <a:round/>
            <a:headEnd len="lg" w="lg" type="none"/>
            <a:tailEnd len="lg" w="lg" type="triangle"/>
          </a:ln>
        </p:spPr>
      </p:cxnSp>
      <p:cxnSp>
        <p:nvCxnSpPr>
          <p:cNvPr id="97" name="Shape 97"/>
          <p:cNvCxnSpPr>
            <a:stCxn id="91" idx="3"/>
            <a:endCxn id="83" idx="3"/>
          </p:cNvCxnSpPr>
          <p:nvPr/>
        </p:nvCxnSpPr>
        <p:spPr>
          <a:xfrm flipH="1">
            <a:off x="1545206" y="3004125"/>
            <a:ext cx="311700" cy="237600"/>
          </a:xfrm>
          <a:prstGeom prst="straightConnector1">
            <a:avLst/>
          </a:prstGeom>
          <a:noFill/>
          <a:ln cap="flat" cmpd="sng" w="19050">
            <a:solidFill>
              <a:srgbClr val="000000"/>
            </a:solidFill>
            <a:prstDash val="solid"/>
            <a:round/>
            <a:headEnd len="lg" w="lg" type="none"/>
            <a:tailEnd len="lg" w="lg" type="triangle"/>
          </a:ln>
        </p:spPr>
      </p:cxnSp>
      <p:cxnSp>
        <p:nvCxnSpPr>
          <p:cNvPr id="98" name="Shape 98"/>
          <p:cNvCxnSpPr>
            <a:stCxn id="92" idx="3"/>
            <a:endCxn id="85" idx="3"/>
          </p:cNvCxnSpPr>
          <p:nvPr/>
        </p:nvCxnSpPr>
        <p:spPr>
          <a:xfrm flipH="1">
            <a:off x="1741456" y="3924529"/>
            <a:ext cx="565200" cy="605100"/>
          </a:xfrm>
          <a:prstGeom prst="straightConnector1">
            <a:avLst/>
          </a:prstGeom>
          <a:noFill/>
          <a:ln cap="flat" cmpd="sng" w="19050">
            <a:solidFill>
              <a:srgbClr val="000000"/>
            </a:solidFill>
            <a:prstDash val="solid"/>
            <a:round/>
            <a:headEnd len="lg" w="lg" type="none"/>
            <a:tailEnd len="lg" w="lg" type="triangle"/>
          </a:ln>
        </p:spPr>
      </p:cxnSp>
      <p:cxnSp>
        <p:nvCxnSpPr>
          <p:cNvPr id="99" name="Shape 99"/>
          <p:cNvCxnSpPr>
            <a:stCxn id="81" idx="1"/>
          </p:cNvCxnSpPr>
          <p:nvPr/>
        </p:nvCxnSpPr>
        <p:spPr>
          <a:xfrm flipH="1">
            <a:off x="2977375" y="2148075"/>
            <a:ext cx="849900" cy="1025400"/>
          </a:xfrm>
          <a:prstGeom prst="straightConnector1">
            <a:avLst/>
          </a:prstGeom>
          <a:noFill/>
          <a:ln cap="flat" cmpd="sng" w="19050">
            <a:solidFill>
              <a:srgbClr val="000000"/>
            </a:solidFill>
            <a:prstDash val="solid"/>
            <a:round/>
            <a:headEnd len="lg" w="lg" type="none"/>
            <a:tailEnd len="lg" w="lg" type="triangle"/>
          </a:ln>
        </p:spPr>
      </p:cxnSp>
      <p:cxnSp>
        <p:nvCxnSpPr>
          <p:cNvPr id="100" name="Shape 100"/>
          <p:cNvCxnSpPr>
            <a:stCxn id="79" idx="2"/>
            <a:endCxn id="94" idx="0"/>
          </p:cNvCxnSpPr>
          <p:nvPr/>
        </p:nvCxnSpPr>
        <p:spPr>
          <a:xfrm>
            <a:off x="4572000" y="2777475"/>
            <a:ext cx="14700" cy="204600"/>
          </a:xfrm>
          <a:prstGeom prst="straightConnector1">
            <a:avLst/>
          </a:prstGeom>
          <a:noFill/>
          <a:ln cap="flat" cmpd="sng" w="19050">
            <a:solidFill>
              <a:srgbClr val="000000"/>
            </a:solidFill>
            <a:prstDash val="solid"/>
            <a:round/>
            <a:headEnd len="lg" w="lg" type="none"/>
            <a:tailEnd len="lg" w="lg" type="triangle"/>
          </a:ln>
        </p:spPr>
      </p:cxnSp>
      <p:cxnSp>
        <p:nvCxnSpPr>
          <p:cNvPr id="101" name="Shape 101"/>
          <p:cNvCxnSpPr>
            <a:stCxn id="94" idx="3"/>
            <a:endCxn id="86" idx="0"/>
          </p:cNvCxnSpPr>
          <p:nvPr/>
        </p:nvCxnSpPr>
        <p:spPr>
          <a:xfrm flipH="1">
            <a:off x="3287215" y="3767535"/>
            <a:ext cx="811500" cy="464400"/>
          </a:xfrm>
          <a:prstGeom prst="straightConnector1">
            <a:avLst/>
          </a:prstGeom>
          <a:noFill/>
          <a:ln cap="flat" cmpd="sng" w="19050">
            <a:solidFill>
              <a:srgbClr val="000000"/>
            </a:solidFill>
            <a:prstDash val="solid"/>
            <a:round/>
            <a:headEnd len="lg" w="lg" type="none"/>
            <a:tailEnd len="lg" w="lg" type="triangle"/>
          </a:ln>
        </p:spPr>
      </p:cxnSp>
      <p:cxnSp>
        <p:nvCxnSpPr>
          <p:cNvPr id="102" name="Shape 102"/>
          <p:cNvCxnSpPr>
            <a:stCxn id="94" idx="4"/>
            <a:endCxn id="87" idx="0"/>
          </p:cNvCxnSpPr>
          <p:nvPr/>
        </p:nvCxnSpPr>
        <p:spPr>
          <a:xfrm>
            <a:off x="4586725" y="3902325"/>
            <a:ext cx="215100" cy="329700"/>
          </a:xfrm>
          <a:prstGeom prst="straightConnector1">
            <a:avLst/>
          </a:prstGeom>
          <a:noFill/>
          <a:ln cap="flat" cmpd="sng" w="19050">
            <a:solidFill>
              <a:srgbClr val="000000"/>
            </a:solidFill>
            <a:prstDash val="solid"/>
            <a:round/>
            <a:headEnd len="lg" w="lg" type="none"/>
            <a:tailEnd len="lg" w="lg" type="triangle"/>
          </a:ln>
        </p:spPr>
      </p:cxnSp>
      <p:cxnSp>
        <p:nvCxnSpPr>
          <p:cNvPr id="103" name="Shape 103"/>
          <p:cNvCxnSpPr>
            <a:stCxn id="81" idx="3"/>
          </p:cNvCxnSpPr>
          <p:nvPr/>
        </p:nvCxnSpPr>
        <p:spPr>
          <a:xfrm>
            <a:off x="5276875" y="2148075"/>
            <a:ext cx="694200" cy="769200"/>
          </a:xfrm>
          <a:prstGeom prst="straightConnector1">
            <a:avLst/>
          </a:prstGeom>
          <a:noFill/>
          <a:ln cap="flat" cmpd="sng" w="19050">
            <a:solidFill>
              <a:srgbClr val="000000"/>
            </a:solidFill>
            <a:prstDash val="solid"/>
            <a:round/>
            <a:headEnd len="lg" w="lg" type="none"/>
            <a:tailEnd len="lg" w="lg" type="triangle"/>
          </a:ln>
        </p:spPr>
      </p:cxnSp>
      <p:cxnSp>
        <p:nvCxnSpPr>
          <p:cNvPr id="104" name="Shape 104"/>
          <p:cNvCxnSpPr>
            <a:stCxn id="93" idx="7"/>
            <a:endCxn id="88" idx="1"/>
          </p:cNvCxnSpPr>
          <p:nvPr/>
        </p:nvCxnSpPr>
        <p:spPr>
          <a:xfrm flipH="1" rot="10800000">
            <a:off x="6977930" y="2234505"/>
            <a:ext cx="580800" cy="593400"/>
          </a:xfrm>
          <a:prstGeom prst="straightConnector1">
            <a:avLst/>
          </a:prstGeom>
          <a:noFill/>
          <a:ln cap="flat" cmpd="sng" w="19050">
            <a:solidFill>
              <a:srgbClr val="000000"/>
            </a:solidFill>
            <a:prstDash val="solid"/>
            <a:round/>
            <a:headEnd len="lg" w="lg" type="none"/>
            <a:tailEnd len="lg" w="lg" type="triangle"/>
          </a:ln>
        </p:spPr>
      </p:cxnSp>
      <p:cxnSp>
        <p:nvCxnSpPr>
          <p:cNvPr id="105" name="Shape 105"/>
          <p:cNvCxnSpPr>
            <a:stCxn id="93" idx="6"/>
            <a:endCxn id="89" idx="1"/>
          </p:cNvCxnSpPr>
          <p:nvPr/>
        </p:nvCxnSpPr>
        <p:spPr>
          <a:xfrm>
            <a:off x="7168604" y="3202425"/>
            <a:ext cx="390300" cy="203700"/>
          </a:xfrm>
          <a:prstGeom prst="straightConnector1">
            <a:avLst/>
          </a:prstGeom>
          <a:noFill/>
          <a:ln cap="flat" cmpd="sng" w="19050">
            <a:solidFill>
              <a:srgbClr val="000000"/>
            </a:solidFill>
            <a:prstDash val="solid"/>
            <a:round/>
            <a:headEnd len="lg" w="lg" type="none"/>
            <a:tailEnd len="lg" w="lg" type="triangle"/>
          </a:ln>
        </p:spPr>
      </p:cxnSp>
      <p:cxnSp>
        <p:nvCxnSpPr>
          <p:cNvPr id="106" name="Shape 106"/>
          <p:cNvCxnSpPr>
            <a:stCxn id="93" idx="5"/>
            <a:endCxn id="90" idx="1"/>
          </p:cNvCxnSpPr>
          <p:nvPr/>
        </p:nvCxnSpPr>
        <p:spPr>
          <a:xfrm>
            <a:off x="6977930" y="3576944"/>
            <a:ext cx="591000" cy="1000800"/>
          </a:xfrm>
          <a:prstGeom prst="straightConnector1">
            <a:avLst/>
          </a:prstGeom>
          <a:noFill/>
          <a:ln cap="flat" cmpd="sng" w="19050">
            <a:solidFill>
              <a:srgbClr val="000000"/>
            </a:solidFill>
            <a:prstDash val="solid"/>
            <a:round/>
            <a:headEnd len="lg" w="lg" type="none"/>
            <a:tailEnd len="lg" w="lg" type="triangle"/>
          </a:ln>
        </p:spPr>
      </p:cxnSp>
      <p:sp>
        <p:nvSpPr>
          <p:cNvPr id="107" name="Shape 107"/>
          <p:cNvSpPr txBox="1"/>
          <p:nvPr/>
        </p:nvSpPr>
        <p:spPr>
          <a:xfrm>
            <a:off x="76200" y="5490260"/>
            <a:ext cx="2421900" cy="963600"/>
          </a:xfrm>
          <a:prstGeom prst="rect">
            <a:avLst/>
          </a:prstGeom>
          <a:noFill/>
          <a:ln>
            <a:noFill/>
          </a:ln>
        </p:spPr>
        <p:txBody>
          <a:bodyPr anchorCtr="0" anchor="b" bIns="91425" lIns="91425" rIns="91425" tIns="91425">
            <a:noAutofit/>
          </a:bodyPr>
          <a:lstStyle/>
          <a:p>
            <a:pPr lvl="0" rtl="0" algn="l">
              <a:spcBef>
                <a:spcPts val="0"/>
              </a:spcBef>
              <a:buNone/>
            </a:pPr>
            <a:r>
              <a:t/>
            </a:r>
            <a:endParaRPr>
              <a:solidFill>
                <a:srgbClr val="FF0000"/>
              </a:solidFill>
            </a:endParaRPr>
          </a:p>
          <a:p>
            <a:pPr lvl="0" rtl="0" algn="l">
              <a:spcBef>
                <a:spcPts val="0"/>
              </a:spcBef>
              <a:buNone/>
            </a:pPr>
            <a:r>
              <a:t/>
            </a:r>
            <a:endParaRPr>
              <a:solidFill>
                <a:srgbClr val="FF0000"/>
              </a:solidFill>
            </a:endParaRPr>
          </a:p>
        </p:txBody>
      </p:sp>
      <p:sp>
        <p:nvSpPr>
          <p:cNvPr id="108" name="Shape 108"/>
          <p:cNvSpPr/>
          <p:nvPr/>
        </p:nvSpPr>
        <p:spPr>
          <a:xfrm>
            <a:off x="6200750" y="1219800"/>
            <a:ext cx="1171800" cy="9204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EuropeAid</a:t>
            </a:r>
          </a:p>
        </p:txBody>
      </p:sp>
      <p:cxnSp>
        <p:nvCxnSpPr>
          <p:cNvPr id="109" name="Shape 109"/>
          <p:cNvCxnSpPr>
            <a:stCxn id="84" idx="1"/>
            <a:endCxn id="108" idx="7"/>
          </p:cNvCxnSpPr>
          <p:nvPr/>
        </p:nvCxnSpPr>
        <p:spPr>
          <a:xfrm flipH="1">
            <a:off x="7200825" y="953575"/>
            <a:ext cx="401400" cy="401100"/>
          </a:xfrm>
          <a:prstGeom prst="straightConnector1">
            <a:avLst/>
          </a:prstGeom>
          <a:noFill/>
          <a:ln cap="flat" cmpd="sng" w="19050">
            <a:solidFill>
              <a:srgbClr val="000000"/>
            </a:solidFill>
            <a:prstDash val="solid"/>
            <a:round/>
            <a:headEnd len="lg" w="lg" type="none"/>
            <a:tailEnd len="lg" w="lg" type="triangle"/>
          </a:ln>
        </p:spPr>
      </p:cxnSp>
      <p:sp>
        <p:nvSpPr>
          <p:cNvPr id="110" name="Shape 110"/>
          <p:cNvSpPr txBox="1"/>
          <p:nvPr/>
        </p:nvSpPr>
        <p:spPr>
          <a:xfrm>
            <a:off x="-71300" y="-86550"/>
            <a:ext cx="4427400" cy="434100"/>
          </a:xfrm>
          <a:prstGeom prst="rect">
            <a:avLst/>
          </a:prstGeom>
          <a:noFill/>
          <a:ln>
            <a:noFill/>
          </a:ln>
        </p:spPr>
        <p:txBody>
          <a:bodyPr anchorCtr="0" anchor="t" bIns="91425" lIns="91425" rIns="91425" tIns="91425">
            <a:noAutofit/>
          </a:bodyPr>
          <a:lstStyle/>
          <a:p>
            <a:pPr lvl="0" rtl="0" algn="l">
              <a:spcBef>
                <a:spcPts val="0"/>
              </a:spcBef>
              <a:buNone/>
            </a:pPr>
            <a:r>
              <a:rPr lang="en-GB" sz="900"/>
              <a:t>See also: http://openspending.org/resources/eu/notes.html</a:t>
            </a:r>
            <a:br>
              <a:rPr lang="en-GB" sz="900"/>
            </a:br>
            <a:r>
              <a:rPr lang="en-GB" sz="900"/>
              <a:t>(esp. for sources on figures)</a:t>
            </a:r>
          </a:p>
        </p:txBody>
      </p:sp>
      <p:sp>
        <p:nvSpPr>
          <p:cNvPr id="111" name="Shape 111"/>
          <p:cNvSpPr/>
          <p:nvPr/>
        </p:nvSpPr>
        <p:spPr>
          <a:xfrm>
            <a:off x="5694350" y="2489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Neighbourhood &amp; Partnership Instrument (ENPI)</a:t>
            </a:r>
            <a:br>
              <a:rPr lang="en-GB" sz="900"/>
            </a:br>
            <a:br>
              <a:rPr lang="en-GB" sz="900"/>
            </a:br>
            <a:r>
              <a:rPr lang="en-GB" sz="900"/>
              <a:t>2007-2013: €11.2bn</a:t>
            </a:r>
          </a:p>
        </p:txBody>
      </p:sp>
      <p:sp>
        <p:nvSpPr>
          <p:cNvPr id="112" name="Shape 112"/>
          <p:cNvSpPr/>
          <p:nvPr/>
        </p:nvSpPr>
        <p:spPr>
          <a:xfrm>
            <a:off x="5760725" y="42319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Development Cooperation Instrument (DCI)</a:t>
            </a:r>
            <a:br>
              <a:rPr lang="en-GB" sz="900"/>
            </a:br>
            <a:br>
              <a:rPr lang="en-GB" sz="900"/>
            </a:br>
            <a:r>
              <a:rPr lang="en-GB" sz="900"/>
              <a:t>2007-2013: €16.9bn</a:t>
            </a:r>
            <a:br>
              <a:rPr lang="en-GB" sz="900"/>
            </a:br>
          </a:p>
        </p:txBody>
      </p:sp>
      <p:sp>
        <p:nvSpPr>
          <p:cNvPr id="113" name="Shape 113"/>
          <p:cNvSpPr/>
          <p:nvPr/>
        </p:nvSpPr>
        <p:spPr>
          <a:xfrm>
            <a:off x="1568000" y="248914"/>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Financial Stability Fund (EFSF)</a:t>
            </a:r>
            <a:br>
              <a:rPr lang="en-GB" sz="900"/>
            </a:br>
            <a:br>
              <a:rPr lang="en-GB" sz="900"/>
            </a:br>
            <a:r>
              <a:rPr lang="en-GB" sz="900"/>
              <a:t>2011-2013: €141.2 bn (loans)</a:t>
            </a:r>
          </a:p>
        </p:txBody>
      </p:sp>
      <p:cxnSp>
        <p:nvCxnSpPr>
          <p:cNvPr id="114" name="Shape 114"/>
          <p:cNvCxnSpPr>
            <a:endCxn id="112" idx="0"/>
          </p:cNvCxnSpPr>
          <p:nvPr/>
        </p:nvCxnSpPr>
        <p:spPr>
          <a:xfrm>
            <a:off x="5179025" y="2772425"/>
            <a:ext cx="1284900" cy="1459500"/>
          </a:xfrm>
          <a:prstGeom prst="straightConnector1">
            <a:avLst/>
          </a:prstGeom>
          <a:noFill/>
          <a:ln cap="flat" cmpd="sng" w="19050">
            <a:solidFill>
              <a:srgbClr val="000000"/>
            </a:solidFill>
            <a:prstDash val="solid"/>
            <a:round/>
            <a:headEnd len="lg" w="lg" type="none"/>
            <a:tailEnd len="lg" w="lg" type="triangle"/>
          </a:ln>
        </p:spPr>
      </p:cxnSp>
      <p:sp>
        <p:nvSpPr>
          <p:cNvPr id="115" name="Shape 115"/>
          <p:cNvSpPr/>
          <p:nvPr/>
        </p:nvSpPr>
        <p:spPr>
          <a:xfrm>
            <a:off x="3786475" y="2489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Other:</a:t>
            </a:r>
            <a:br>
              <a:rPr lang="en-GB" sz="900"/>
            </a:br>
            <a:r>
              <a:rPr lang="en-GB" sz="900"/>
              <a:t>Security and Citizenship: €15.7bn</a:t>
            </a:r>
            <a:br>
              <a:rPr lang="en-GB" sz="900"/>
            </a:br>
            <a:r>
              <a:rPr lang="en-GB" sz="900"/>
              <a:t>Global Europe: €58.8bn</a:t>
            </a:r>
            <a:br>
              <a:rPr lang="en-GB" sz="900"/>
            </a:br>
            <a:r>
              <a:rPr lang="en-GB" sz="900"/>
              <a:t>Administration: €62.6bn</a:t>
            </a:r>
            <a:br>
              <a:rPr lang="en-GB" sz="900"/>
            </a:br>
            <a:r>
              <a:rPr lang="en-GB" sz="900"/>
              <a:t>(2014-2020)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0" y="23808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Agricultural Guarantee Fund (EAGF)</a:t>
            </a:r>
            <a:br>
              <a:rPr lang="en-GB" sz="900"/>
            </a:br>
            <a:br>
              <a:rPr lang="en-GB" sz="900"/>
            </a:br>
            <a:r>
              <a:rPr lang="en-GB" sz="900"/>
              <a:t>2007-2013: €320.055bn</a:t>
            </a:r>
          </a:p>
          <a:p>
            <a:pPr lvl="0" rtl="0" algn="ctr">
              <a:spcBef>
                <a:spcPts val="0"/>
              </a:spcBef>
              <a:buNone/>
            </a:pPr>
            <a:r>
              <a:rPr lang="en-GB" sz="900"/>
              <a:t>2014-2020: €</a:t>
            </a:r>
          </a:p>
        </p:txBody>
      </p:sp>
      <p:sp>
        <p:nvSpPr>
          <p:cNvPr id="121" name="Shape 121"/>
          <p:cNvSpPr/>
          <p:nvPr/>
        </p:nvSpPr>
        <p:spPr>
          <a:xfrm>
            <a:off x="0" y="3489300"/>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Agricultural Fund for Rural Development (EAFRD)</a:t>
            </a:r>
            <a:br>
              <a:rPr lang="en-GB" sz="900"/>
            </a:br>
            <a:br>
              <a:rPr lang="en-GB" sz="900"/>
            </a:br>
            <a:r>
              <a:rPr lang="en-GB" sz="900"/>
              <a:t>2014-2020: 84.9bn</a:t>
            </a:r>
            <a:br>
              <a:rPr lang="en-GB" sz="900"/>
            </a:br>
            <a:r>
              <a:rPr lang="en-GB" sz="900"/>
              <a:t>2007-2013: €96.3bn</a:t>
            </a:r>
          </a:p>
        </p:txBody>
      </p:sp>
      <p:sp>
        <p:nvSpPr>
          <p:cNvPr id="122" name="Shape 122"/>
          <p:cNvSpPr/>
          <p:nvPr/>
        </p:nvSpPr>
        <p:spPr>
          <a:xfrm>
            <a:off x="1501650" y="2380823"/>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Fisheries Fund (EFF)</a:t>
            </a:r>
            <a:br>
              <a:rPr lang="en-GB" sz="900"/>
            </a:br>
            <a:br>
              <a:rPr lang="en-GB" sz="900"/>
            </a:br>
            <a:r>
              <a:rPr lang="en-GB" sz="900"/>
              <a:t>2007-2013: €4.3bn</a:t>
            </a:r>
          </a:p>
          <a:p>
            <a:pPr lvl="0" rtl="0" algn="ctr">
              <a:spcBef>
                <a:spcPts val="0"/>
              </a:spcBef>
              <a:buNone/>
            </a:pPr>
            <a:r>
              <a:rPr lang="en-GB" sz="900"/>
              <a:t>2014-2020: €7.4bn</a:t>
            </a:r>
          </a:p>
        </p:txBody>
      </p:sp>
      <p:sp>
        <p:nvSpPr>
          <p:cNvPr id="123" name="Shape 123"/>
          <p:cNvSpPr/>
          <p:nvPr/>
        </p:nvSpPr>
        <p:spPr>
          <a:xfrm>
            <a:off x="5313925" y="18964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Regional Development Fund (ERDF)</a:t>
            </a:r>
          </a:p>
          <a:p>
            <a:pPr lvl="0" rtl="0" algn="ctr">
              <a:spcBef>
                <a:spcPts val="0"/>
              </a:spcBef>
              <a:buNone/>
            </a:pPr>
            <a:r>
              <a:rPr lang="en-GB" sz="900"/>
              <a:t>2014-2020: €187.4 bn</a:t>
            </a:r>
          </a:p>
        </p:txBody>
      </p:sp>
      <p:sp>
        <p:nvSpPr>
          <p:cNvPr id="124" name="Shape 124"/>
          <p:cNvSpPr/>
          <p:nvPr/>
        </p:nvSpPr>
        <p:spPr>
          <a:xfrm>
            <a:off x="3692050" y="1896450"/>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Cohesion Fund (CF)</a:t>
            </a:r>
            <a:br>
              <a:rPr lang="en-GB" sz="900"/>
            </a:br>
            <a:br>
              <a:rPr lang="en-GB" sz="900"/>
            </a:br>
            <a:r>
              <a:rPr lang="en-GB" sz="900"/>
              <a:t>2014-2020: €63bn </a:t>
            </a:r>
          </a:p>
        </p:txBody>
      </p:sp>
      <p:sp>
        <p:nvSpPr>
          <p:cNvPr id="125" name="Shape 125"/>
          <p:cNvSpPr/>
          <p:nvPr/>
        </p:nvSpPr>
        <p:spPr>
          <a:xfrm>
            <a:off x="117300" y="1345352"/>
            <a:ext cx="1171800" cy="9204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Common Agricultural Policy (CAP)</a:t>
            </a:r>
          </a:p>
        </p:txBody>
      </p:sp>
      <p:sp>
        <p:nvSpPr>
          <p:cNvPr id="126" name="Shape 126"/>
          <p:cNvSpPr/>
          <p:nvPr/>
        </p:nvSpPr>
        <p:spPr>
          <a:xfrm>
            <a:off x="1618950" y="1345344"/>
            <a:ext cx="1171800" cy="920400"/>
          </a:xfrm>
          <a:prstGeom prst="ellipse">
            <a:avLst/>
          </a:prstGeom>
          <a:solidFill>
            <a:srgbClr val="F6B26B"/>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Common Fisheries Policy (CFP)</a:t>
            </a:r>
          </a:p>
        </p:txBody>
      </p:sp>
      <p:sp>
        <p:nvSpPr>
          <p:cNvPr id="127" name="Shape 127"/>
          <p:cNvSpPr txBox="1"/>
          <p:nvPr/>
        </p:nvSpPr>
        <p:spPr>
          <a:xfrm>
            <a:off x="76200" y="5490260"/>
            <a:ext cx="2421900" cy="963600"/>
          </a:xfrm>
          <a:prstGeom prst="rect">
            <a:avLst/>
          </a:prstGeom>
          <a:noFill/>
          <a:ln>
            <a:noFill/>
          </a:ln>
        </p:spPr>
        <p:txBody>
          <a:bodyPr anchorCtr="0" anchor="b" bIns="91425" lIns="91425" rIns="91425" tIns="91425">
            <a:noAutofit/>
          </a:bodyPr>
          <a:lstStyle/>
          <a:p>
            <a:pPr lvl="0" rtl="0" algn="l">
              <a:spcBef>
                <a:spcPts val="0"/>
              </a:spcBef>
              <a:buNone/>
            </a:pPr>
            <a:r>
              <a:t/>
            </a:r>
            <a:endParaRPr>
              <a:solidFill>
                <a:srgbClr val="FF0000"/>
              </a:solidFill>
            </a:endParaRPr>
          </a:p>
        </p:txBody>
      </p:sp>
      <p:sp>
        <p:nvSpPr>
          <p:cNvPr id="128" name="Shape 128"/>
          <p:cNvSpPr/>
          <p:nvPr/>
        </p:nvSpPr>
        <p:spPr>
          <a:xfrm>
            <a:off x="7335325" y="1839600"/>
            <a:ext cx="1406400" cy="963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Social Fund (ESF)</a:t>
            </a:r>
            <a:br>
              <a:rPr lang="en-GB" sz="900"/>
            </a:br>
            <a:br>
              <a:rPr lang="en-GB" sz="900"/>
            </a:br>
            <a:r>
              <a:rPr lang="en-GB" sz="900"/>
              <a:t>2014-2020:  €84.4bn</a:t>
            </a:r>
          </a:p>
        </p:txBody>
      </p:sp>
      <p:sp>
        <p:nvSpPr>
          <p:cNvPr id="129" name="Shape 129"/>
          <p:cNvSpPr/>
          <p:nvPr/>
        </p:nvSpPr>
        <p:spPr>
          <a:xfrm>
            <a:off x="3982700" y="379350"/>
            <a:ext cx="2191200" cy="11973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REGIO</a:t>
            </a:r>
          </a:p>
        </p:txBody>
      </p:sp>
      <p:sp>
        <p:nvSpPr>
          <p:cNvPr id="130" name="Shape 130"/>
          <p:cNvSpPr/>
          <p:nvPr/>
        </p:nvSpPr>
        <p:spPr>
          <a:xfrm>
            <a:off x="0" y="266675"/>
            <a:ext cx="1406400" cy="9636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AGRI</a:t>
            </a:r>
          </a:p>
        </p:txBody>
      </p:sp>
      <p:sp>
        <p:nvSpPr>
          <p:cNvPr id="131" name="Shape 131"/>
          <p:cNvSpPr/>
          <p:nvPr/>
        </p:nvSpPr>
        <p:spPr>
          <a:xfrm>
            <a:off x="1618950" y="266675"/>
            <a:ext cx="1406400" cy="9636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MARE</a:t>
            </a:r>
          </a:p>
        </p:txBody>
      </p:sp>
      <p:sp>
        <p:nvSpPr>
          <p:cNvPr id="132" name="Shape 132"/>
          <p:cNvSpPr/>
          <p:nvPr/>
        </p:nvSpPr>
        <p:spPr>
          <a:xfrm>
            <a:off x="7335325" y="613050"/>
            <a:ext cx="1406400" cy="9636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EMPL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p:nvPr/>
        </p:nvSpPr>
        <p:spPr>
          <a:xfrm>
            <a:off x="-4350" y="445206"/>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grpSp>
        <p:nvGrpSpPr>
          <p:cNvPr id="138" name="Shape 138"/>
          <p:cNvGrpSpPr/>
          <p:nvPr/>
        </p:nvGrpSpPr>
        <p:grpSpPr>
          <a:xfrm>
            <a:off x="2029929" y="421617"/>
            <a:ext cx="5265932" cy="4613659"/>
            <a:chOff x="3692050" y="379350"/>
            <a:chExt cx="5323425" cy="4808400"/>
          </a:xfrm>
        </p:grpSpPr>
        <p:sp>
          <p:nvSpPr>
            <p:cNvPr id="139" name="Shape 139"/>
            <p:cNvSpPr/>
            <p:nvPr/>
          </p:nvSpPr>
          <p:spPr>
            <a:xfrm>
              <a:off x="5313925" y="1896425"/>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Regional Development Fund (ERDF)</a:t>
              </a:r>
            </a:p>
            <a:p>
              <a:pPr lvl="0" rtl="0" algn="ctr">
                <a:spcBef>
                  <a:spcPts val="0"/>
                </a:spcBef>
                <a:buNone/>
              </a:pPr>
              <a:r>
                <a:rPr lang="en-GB" sz="900"/>
                <a:t>2014-2020: €187.4 bn</a:t>
              </a:r>
            </a:p>
          </p:txBody>
        </p:sp>
        <p:sp>
          <p:nvSpPr>
            <p:cNvPr id="140" name="Shape 140"/>
            <p:cNvSpPr/>
            <p:nvPr/>
          </p:nvSpPr>
          <p:spPr>
            <a:xfrm>
              <a:off x="3692050" y="1896450"/>
              <a:ext cx="1406400" cy="876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Cohesion Fund (CF)</a:t>
              </a:r>
              <a:br>
                <a:rPr lang="en-GB" sz="900"/>
              </a:br>
              <a:br>
                <a:rPr lang="en-GB" sz="900"/>
              </a:br>
              <a:r>
                <a:rPr lang="en-GB" sz="900"/>
                <a:t>2014-2020: €63bn </a:t>
              </a:r>
            </a:p>
          </p:txBody>
        </p:sp>
        <p:sp>
          <p:nvSpPr>
            <p:cNvPr id="141" name="Shape 141"/>
            <p:cNvSpPr/>
            <p:nvPr/>
          </p:nvSpPr>
          <p:spPr>
            <a:xfrm>
              <a:off x="7335325" y="1839600"/>
              <a:ext cx="1406400" cy="963600"/>
            </a:xfrm>
            <a:prstGeom prst="rect">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900"/>
                <a:t>European Social Fund (ESF)</a:t>
              </a:r>
              <a:br>
                <a:rPr lang="en-GB" sz="900"/>
              </a:br>
              <a:br>
                <a:rPr lang="en-GB" sz="900"/>
              </a:br>
              <a:r>
                <a:rPr lang="en-GB" sz="900"/>
                <a:t>2014-2020:  €84.4bn</a:t>
              </a:r>
            </a:p>
          </p:txBody>
        </p:sp>
        <p:sp>
          <p:nvSpPr>
            <p:cNvPr id="142" name="Shape 142"/>
            <p:cNvSpPr txBox="1"/>
            <p:nvPr/>
          </p:nvSpPr>
          <p:spPr>
            <a:xfrm>
              <a:off x="6552400" y="2803200"/>
              <a:ext cx="1406400" cy="327900"/>
            </a:xfrm>
            <a:prstGeom prst="rect">
              <a:avLst/>
            </a:prstGeom>
            <a:noFill/>
            <a:ln>
              <a:noFill/>
            </a:ln>
          </p:spPr>
          <p:txBody>
            <a:bodyPr anchorCtr="0" anchor="t" bIns="91425" lIns="91425" rIns="91425" tIns="91425">
              <a:noAutofit/>
            </a:bodyPr>
            <a:lstStyle/>
            <a:p>
              <a:pPr lvl="0" rtl="0" algn="l">
                <a:spcBef>
                  <a:spcPts val="0"/>
                </a:spcBef>
                <a:buNone/>
              </a:pPr>
              <a:r>
                <a:rPr lang="en-GB" sz="900"/>
                <a:t>Division per Region</a:t>
              </a:r>
            </a:p>
            <a:p>
              <a:pPr lvl="0" rtl="0" algn="l">
                <a:spcBef>
                  <a:spcPts val="0"/>
                </a:spcBef>
                <a:buNone/>
              </a:pPr>
              <a:r>
                <a:t/>
              </a:r>
              <a:endParaRPr/>
            </a:p>
          </p:txBody>
        </p:sp>
        <p:sp>
          <p:nvSpPr>
            <p:cNvPr id="143" name="Shape 143"/>
            <p:cNvSpPr/>
            <p:nvPr/>
          </p:nvSpPr>
          <p:spPr>
            <a:xfrm>
              <a:off x="3982700" y="379350"/>
              <a:ext cx="2191200" cy="11973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REGIO</a:t>
              </a:r>
            </a:p>
          </p:txBody>
        </p:sp>
        <p:sp>
          <p:nvSpPr>
            <p:cNvPr id="144" name="Shape 144"/>
            <p:cNvSpPr/>
            <p:nvPr/>
          </p:nvSpPr>
          <p:spPr>
            <a:xfrm>
              <a:off x="7335325" y="613050"/>
              <a:ext cx="1406400" cy="963600"/>
            </a:xfrm>
            <a:prstGeom prst="triangle">
              <a:avLst>
                <a:gd fmla="val 50000"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DG EMPL</a:t>
              </a:r>
            </a:p>
          </p:txBody>
        </p:sp>
        <p:sp>
          <p:nvSpPr>
            <p:cNvPr id="145" name="Shape 145"/>
            <p:cNvSpPr txBox="1"/>
            <p:nvPr/>
          </p:nvSpPr>
          <p:spPr>
            <a:xfrm>
              <a:off x="4020425" y="2912687"/>
              <a:ext cx="969000" cy="576600"/>
            </a:xfrm>
            <a:prstGeom prst="rect">
              <a:avLst/>
            </a:prstGeom>
            <a:noFill/>
            <a:ln>
              <a:noFill/>
            </a:ln>
          </p:spPr>
          <p:txBody>
            <a:bodyPr anchorCtr="0" anchor="t" bIns="91425" lIns="91425" rIns="91425" tIns="91425">
              <a:noAutofit/>
            </a:bodyPr>
            <a:lstStyle/>
            <a:p>
              <a:pPr lvl="0" rtl="0" algn="l">
                <a:spcBef>
                  <a:spcPts val="0"/>
                </a:spcBef>
                <a:buNone/>
              </a:pPr>
              <a:r>
                <a:rPr lang="en-GB" sz="900"/>
                <a:t>Member State</a:t>
              </a:r>
              <a:br>
                <a:rPr lang="en-GB" sz="900"/>
              </a:br>
              <a:r>
                <a:rPr lang="en-GB" sz="900"/>
                <a:t>GNI Per Capita</a:t>
              </a:r>
            </a:p>
            <a:p>
              <a:pPr lvl="0" rtl="0" algn="l">
                <a:spcBef>
                  <a:spcPts val="0"/>
                </a:spcBef>
                <a:buNone/>
              </a:pPr>
              <a:r>
                <a:rPr lang="en-GB" sz="900"/>
                <a:t> &lt;90 % EU av. </a:t>
              </a:r>
            </a:p>
          </p:txBody>
        </p:sp>
        <p:sp>
          <p:nvSpPr>
            <p:cNvPr id="146" name="Shape 146"/>
            <p:cNvSpPr txBox="1"/>
            <p:nvPr/>
          </p:nvSpPr>
          <p:spPr>
            <a:xfrm>
              <a:off x="6319850" y="3066150"/>
              <a:ext cx="1724100" cy="576600"/>
            </a:xfrm>
            <a:prstGeom prst="rect">
              <a:avLst/>
            </a:prstGeom>
            <a:noFill/>
            <a:ln>
              <a:noFill/>
            </a:ln>
          </p:spPr>
          <p:txBody>
            <a:bodyPr anchorCtr="0" anchor="t" bIns="91425" lIns="91425" rIns="91425" tIns="91425">
              <a:noAutofit/>
            </a:bodyPr>
            <a:lstStyle/>
            <a:p>
              <a:pPr lvl="0" rtl="0" algn="l">
                <a:spcBef>
                  <a:spcPts val="0"/>
                </a:spcBef>
                <a:buNone/>
              </a:pPr>
              <a:r>
                <a:rPr lang="en-GB" sz="900"/>
                <a:t>A: &gt;90 % GNI EU av.</a:t>
              </a:r>
            </a:p>
            <a:p>
              <a:pPr lvl="0" rtl="0" algn="l">
                <a:spcBef>
                  <a:spcPts val="0"/>
                </a:spcBef>
                <a:buNone/>
              </a:pPr>
              <a:r>
                <a:rPr lang="en-GB" sz="900"/>
                <a:t>B: 75 % - 90 % GNI EU av.</a:t>
              </a:r>
            </a:p>
            <a:p>
              <a:pPr lvl="0" rtl="0" algn="l">
                <a:spcBef>
                  <a:spcPts val="0"/>
                </a:spcBef>
                <a:buNone/>
              </a:pPr>
              <a:r>
                <a:rPr lang="en-GB" sz="900"/>
                <a:t>C: &lt; 60 % EU av. </a:t>
              </a:r>
            </a:p>
          </p:txBody>
        </p:sp>
        <p:sp>
          <p:nvSpPr>
            <p:cNvPr id="147" name="Shape 147"/>
            <p:cNvSpPr txBox="1"/>
            <p:nvPr/>
          </p:nvSpPr>
          <p:spPr>
            <a:xfrm>
              <a:off x="6154375" y="3642750"/>
              <a:ext cx="2861100" cy="1545000"/>
            </a:xfrm>
            <a:prstGeom prst="rect">
              <a:avLst/>
            </a:prstGeom>
            <a:noFill/>
            <a:ln>
              <a:noFill/>
            </a:ln>
          </p:spPr>
          <p:txBody>
            <a:bodyPr anchorCtr="0" anchor="t" bIns="91425" lIns="91425" rIns="91425" tIns="91425">
              <a:noAutofit/>
            </a:bodyPr>
            <a:lstStyle/>
            <a:p>
              <a:pPr lvl="0" rtl="0" algn="l">
                <a:spcBef>
                  <a:spcPts val="0"/>
                </a:spcBef>
                <a:buNone/>
              </a:pPr>
              <a:r>
                <a:rPr lang="en-GB" sz="1100"/>
                <a:t>Management Authorities:</a:t>
              </a:r>
            </a:p>
            <a:p>
              <a:pPr lvl="0" rtl="0" algn="l">
                <a:spcBef>
                  <a:spcPts val="0"/>
                </a:spcBef>
                <a:buNone/>
              </a:pPr>
              <a:r>
                <a:rPr lang="en-GB" sz="1100"/>
                <a:t>National/Regional</a:t>
              </a:r>
            </a:p>
            <a:p>
              <a:pPr lvl="0" rtl="0" algn="l">
                <a:spcBef>
                  <a:spcPts val="0"/>
                </a:spcBef>
                <a:buNone/>
              </a:pPr>
              <a:r>
                <a:rPr lang="en-GB" sz="1100"/>
                <a:t>For example: </a:t>
              </a:r>
            </a:p>
            <a:p>
              <a:pPr indent="-298450" lvl="0" marL="457200" rtl="0" algn="l">
                <a:spcBef>
                  <a:spcPts val="0"/>
                </a:spcBef>
                <a:buSzPct val="100000"/>
                <a:buChar char="●"/>
              </a:pPr>
              <a:r>
                <a:rPr lang="en-GB" sz="1100"/>
                <a:t>Ministry of Regional Development/Urban </a:t>
              </a:r>
            </a:p>
            <a:p>
              <a:pPr indent="-298450" lvl="0" marL="457200" rtl="0">
                <a:spcBef>
                  <a:spcPts val="0"/>
                </a:spcBef>
                <a:buSzPct val="100000"/>
                <a:buChar char="●"/>
              </a:pPr>
              <a:r>
                <a:rPr lang="en-GB" sz="1100"/>
                <a:t>Ministry of EU affairs</a:t>
              </a:r>
            </a:p>
            <a:p>
              <a:pPr indent="-298450" lvl="0" marL="457200" rtl="0" algn="l">
                <a:spcBef>
                  <a:spcPts val="0"/>
                </a:spcBef>
                <a:buSzPct val="100000"/>
                <a:buChar char="●"/>
              </a:pPr>
              <a:r>
                <a:rPr lang="en-GB" sz="1100"/>
                <a:t>Development</a:t>
              </a:r>
            </a:p>
            <a:p>
              <a:pPr indent="-298450" lvl="0" marL="457200" rtl="0" algn="l">
                <a:spcBef>
                  <a:spcPts val="0"/>
                </a:spcBef>
                <a:buSzPct val="100000"/>
                <a:buChar char="●"/>
              </a:pPr>
              <a:r>
                <a:rPr lang="en-GB" sz="1100"/>
                <a:t>Regional Agencies</a:t>
              </a:r>
            </a:p>
            <a:p>
              <a:pPr lvl="0" rtl="0" algn="l">
                <a:spcBef>
                  <a:spcPts val="0"/>
                </a:spcBef>
                <a:buNone/>
              </a:pPr>
              <a:r>
                <a:t/>
              </a:r>
              <a:endParaRPr sz="1100"/>
            </a:p>
          </p:txBody>
        </p:sp>
        <p:sp>
          <p:nvSpPr>
            <p:cNvPr id="148" name="Shape 148"/>
            <p:cNvSpPr txBox="1"/>
            <p:nvPr/>
          </p:nvSpPr>
          <p:spPr>
            <a:xfrm>
              <a:off x="4134000" y="3642737"/>
              <a:ext cx="1564500" cy="1059300"/>
            </a:xfrm>
            <a:prstGeom prst="rect">
              <a:avLst/>
            </a:prstGeom>
            <a:noFill/>
            <a:ln>
              <a:noFill/>
            </a:ln>
          </p:spPr>
          <p:txBody>
            <a:bodyPr anchorCtr="0" anchor="t" bIns="91425" lIns="91425" rIns="91425" tIns="91425">
              <a:noAutofit/>
            </a:bodyPr>
            <a:lstStyle/>
            <a:p>
              <a:pPr lvl="0" rtl="0" algn="l">
                <a:spcBef>
                  <a:spcPts val="0"/>
                </a:spcBef>
                <a:buNone/>
              </a:pPr>
              <a:r>
                <a:rPr lang="en-GB" sz="900"/>
                <a:t>Topics:</a:t>
              </a:r>
            </a:p>
            <a:p>
              <a:pPr indent="-285750" lvl="0" marL="457200" rtl="0" algn="l">
                <a:spcBef>
                  <a:spcPts val="0"/>
                </a:spcBef>
                <a:buSzPct val="100000"/>
                <a:buAutoNum type="arabicPeriod"/>
              </a:pPr>
              <a:r>
                <a:rPr lang="en-GB" sz="900"/>
                <a:t>Innovation &amp; Research</a:t>
              </a:r>
            </a:p>
            <a:p>
              <a:pPr indent="-285750" lvl="0" marL="457200" rtl="0" algn="l">
                <a:spcBef>
                  <a:spcPts val="0"/>
                </a:spcBef>
                <a:buSzPct val="100000"/>
                <a:buAutoNum type="arabicPeriod"/>
              </a:pPr>
              <a:r>
                <a:rPr lang="en-GB" sz="900"/>
                <a:t>The digital Agenda</a:t>
              </a:r>
            </a:p>
            <a:p>
              <a:pPr indent="-285750" lvl="0" marL="457200" rtl="0" algn="l">
                <a:spcBef>
                  <a:spcPts val="0"/>
                </a:spcBef>
                <a:buSzPct val="100000"/>
                <a:buAutoNum type="arabicPeriod"/>
              </a:pPr>
              <a:r>
                <a:rPr lang="en-GB" sz="900"/>
                <a:t>SME Support</a:t>
              </a:r>
            </a:p>
            <a:p>
              <a:pPr indent="-285750" lvl="0" marL="457200" rtl="0" algn="l">
                <a:spcBef>
                  <a:spcPts val="0"/>
                </a:spcBef>
                <a:buSzPct val="100000"/>
                <a:buAutoNum type="arabicPeriod"/>
              </a:pPr>
              <a:r>
                <a:rPr lang="en-GB" sz="900"/>
                <a:t>Low Carbon</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pic>
        <p:nvPicPr>
          <p:cNvPr descr="elig_1420.png" id="154" name="Shape 154"/>
          <p:cNvPicPr preferRelativeResize="0"/>
          <p:nvPr/>
        </p:nvPicPr>
        <p:blipFill>
          <a:blip r:embed="rId3">
            <a:alphaModFix/>
          </a:blip>
          <a:stretch>
            <a:fillRect/>
          </a:stretch>
        </p:blipFill>
        <p:spPr>
          <a:xfrm>
            <a:off x="4583674" y="0"/>
            <a:ext cx="4469825" cy="4757881"/>
          </a:xfrm>
          <a:prstGeom prst="rect">
            <a:avLst/>
          </a:prstGeom>
          <a:noFill/>
          <a:ln>
            <a:noFill/>
          </a:ln>
        </p:spPr>
      </p:pic>
      <p:pic>
        <p:nvPicPr>
          <p:cNvPr descr="eligibility20142020.gif" id="155" name="Shape 155"/>
          <p:cNvPicPr preferRelativeResize="0"/>
          <p:nvPr/>
        </p:nvPicPr>
        <p:blipFill>
          <a:blip r:embed="rId4">
            <a:alphaModFix/>
          </a:blip>
          <a:stretch>
            <a:fillRect/>
          </a:stretch>
        </p:blipFill>
        <p:spPr>
          <a:xfrm>
            <a:off x="0" y="0"/>
            <a:ext cx="4469825" cy="4698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p:nvPr/>
        </p:nvSpPr>
        <p:spPr>
          <a:xfrm>
            <a:off x="-4350" y="320524"/>
            <a:ext cx="9152700" cy="4817700"/>
          </a:xfrm>
          <a:prstGeom prst="rect">
            <a:avLst/>
          </a:prstGeom>
          <a:solidFill>
            <a:srgbClr val="F3F3F3"/>
          </a:solidFill>
          <a:ln>
            <a:noFill/>
          </a:ln>
        </p:spPr>
        <p:txBody>
          <a:bodyPr anchorCtr="0" anchor="ctr" bIns="91425" lIns="91425" rIns="91425" tIns="91425">
            <a:noAutofit/>
          </a:bodyPr>
          <a:lstStyle/>
          <a:p>
            <a:pPr lvl="0">
              <a:spcBef>
                <a:spcPts val="0"/>
              </a:spcBef>
              <a:buClr>
                <a:schemeClr val="dk1"/>
              </a:buClr>
              <a:buFont typeface="Arial"/>
              <a:buNone/>
            </a:pPr>
            <a:r>
              <a:rPr b="1" lang="en-GB">
                <a:solidFill>
                  <a:schemeClr val="dk1"/>
                </a:solidFill>
              </a:rPr>
              <a:t>Thematic objectives</a:t>
            </a:r>
          </a:p>
          <a:p>
            <a:pPr lvl="0">
              <a:spcBef>
                <a:spcPts val="0"/>
              </a:spcBef>
              <a:buClr>
                <a:schemeClr val="dk1"/>
              </a:buClr>
              <a:buFont typeface="Arial"/>
              <a:buNone/>
            </a:pPr>
            <a:r>
              <a:t/>
            </a:r>
            <a:endParaRPr b="1">
              <a:solidFill>
                <a:schemeClr val="dk1"/>
              </a:solidFill>
            </a:endParaRPr>
          </a:p>
          <a:p>
            <a:pPr lvl="0">
              <a:spcBef>
                <a:spcPts val="0"/>
              </a:spcBef>
              <a:buNone/>
            </a:pPr>
            <a:r>
              <a:rPr lang="en-GB">
                <a:solidFill>
                  <a:schemeClr val="dk1"/>
                </a:solidFill>
              </a:rPr>
              <a:t>In the 2014-2020 programming period, the European Structural and Investment Funds, in particular the European Regional Development Fund (ERDF), the European Social Fund (ESF) and the Cohesion Fund, will support 11 investment priorities, also known as thematic objectives:</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GB">
                <a:solidFill>
                  <a:schemeClr val="dk1"/>
                </a:solidFill>
              </a:rPr>
              <a:t>1. Strengthening research, technological development and innovation</a:t>
            </a:r>
          </a:p>
          <a:p>
            <a:pPr lvl="0">
              <a:spcBef>
                <a:spcPts val="0"/>
              </a:spcBef>
              <a:buClr>
                <a:schemeClr val="dk1"/>
              </a:buClr>
              <a:buFont typeface="Arial"/>
              <a:buNone/>
            </a:pPr>
            <a:r>
              <a:rPr lang="en-GB">
                <a:solidFill>
                  <a:schemeClr val="dk1"/>
                </a:solidFill>
              </a:rPr>
              <a:t>2. Enhancing access to, and use and quality of information and communication technologies (ICT)</a:t>
            </a:r>
          </a:p>
          <a:p>
            <a:pPr lvl="0">
              <a:spcBef>
                <a:spcPts val="0"/>
              </a:spcBef>
              <a:buClr>
                <a:schemeClr val="dk1"/>
              </a:buClr>
              <a:buFont typeface="Arial"/>
              <a:buNone/>
            </a:pPr>
            <a:r>
              <a:rPr lang="en-GB">
                <a:solidFill>
                  <a:schemeClr val="dk1"/>
                </a:solidFill>
              </a:rPr>
              <a:t>3. Enhancing the competitiveness of small and medium-sized enterprises (SMEs)</a:t>
            </a:r>
          </a:p>
          <a:p>
            <a:pPr lvl="0">
              <a:spcBef>
                <a:spcPts val="0"/>
              </a:spcBef>
              <a:buClr>
                <a:schemeClr val="dk1"/>
              </a:buClr>
              <a:buFont typeface="Arial"/>
              <a:buNone/>
            </a:pPr>
            <a:r>
              <a:rPr lang="en-GB">
                <a:solidFill>
                  <a:schemeClr val="dk1"/>
                </a:solidFill>
              </a:rPr>
              <a:t>4. Supporting the shift towards a low-carbon economy in all sectors</a:t>
            </a:r>
          </a:p>
          <a:p>
            <a:pPr lvl="0">
              <a:spcBef>
                <a:spcPts val="0"/>
              </a:spcBef>
              <a:buClr>
                <a:schemeClr val="dk1"/>
              </a:buClr>
              <a:buFont typeface="Arial"/>
              <a:buNone/>
            </a:pPr>
            <a:r>
              <a:rPr lang="en-GB">
                <a:solidFill>
                  <a:schemeClr val="dk1"/>
                </a:solidFill>
              </a:rPr>
              <a:t>5. Promoting climate change adaptation, risk prevention and management</a:t>
            </a:r>
          </a:p>
          <a:p>
            <a:pPr lvl="0">
              <a:spcBef>
                <a:spcPts val="0"/>
              </a:spcBef>
              <a:buClr>
                <a:schemeClr val="dk1"/>
              </a:buClr>
              <a:buFont typeface="Arial"/>
              <a:buNone/>
            </a:pPr>
            <a:r>
              <a:rPr lang="en-GB">
                <a:solidFill>
                  <a:schemeClr val="dk1"/>
                </a:solidFill>
              </a:rPr>
              <a:t>6. Preserving and protecting the environment and promoting resource efficiency</a:t>
            </a:r>
          </a:p>
          <a:p>
            <a:pPr lvl="0">
              <a:spcBef>
                <a:spcPts val="0"/>
              </a:spcBef>
              <a:buClr>
                <a:schemeClr val="dk1"/>
              </a:buClr>
              <a:buFont typeface="Arial"/>
              <a:buNone/>
            </a:pPr>
            <a:r>
              <a:rPr lang="en-GB">
                <a:solidFill>
                  <a:schemeClr val="dk1"/>
                </a:solidFill>
              </a:rPr>
              <a:t>7. Promoting sustainable transport and removing bottlenecks in key network infrastructures</a:t>
            </a:r>
          </a:p>
          <a:p>
            <a:pPr lvl="0">
              <a:spcBef>
                <a:spcPts val="0"/>
              </a:spcBef>
              <a:buClr>
                <a:schemeClr val="dk1"/>
              </a:buClr>
              <a:buFont typeface="Arial"/>
              <a:buNone/>
            </a:pPr>
            <a:r>
              <a:rPr lang="en-GB">
                <a:solidFill>
                  <a:schemeClr val="dk1"/>
                </a:solidFill>
              </a:rPr>
              <a:t>8. Promoting sustainable and quality employment and supporting labour mobility</a:t>
            </a:r>
          </a:p>
          <a:p>
            <a:pPr lvl="0">
              <a:spcBef>
                <a:spcPts val="0"/>
              </a:spcBef>
              <a:buClr>
                <a:schemeClr val="dk1"/>
              </a:buClr>
              <a:buFont typeface="Arial"/>
              <a:buNone/>
            </a:pPr>
            <a:r>
              <a:rPr lang="en-GB">
                <a:solidFill>
                  <a:schemeClr val="dk1"/>
                </a:solidFill>
              </a:rPr>
              <a:t>9. Promoting social inclusion, combating poverty and any discrimination</a:t>
            </a:r>
          </a:p>
          <a:p>
            <a:pPr lvl="0">
              <a:spcBef>
                <a:spcPts val="0"/>
              </a:spcBef>
              <a:buClr>
                <a:schemeClr val="dk1"/>
              </a:buClr>
              <a:buFont typeface="Arial"/>
              <a:buNone/>
            </a:pPr>
            <a:r>
              <a:rPr lang="en-GB">
                <a:solidFill>
                  <a:schemeClr val="dk1"/>
                </a:solidFill>
              </a:rPr>
              <a:t>10. Investing in education, training and vocational training for skills and lifelong learning</a:t>
            </a:r>
          </a:p>
          <a:p>
            <a:pPr lvl="0">
              <a:spcBef>
                <a:spcPts val="0"/>
              </a:spcBef>
              <a:buClr>
                <a:schemeClr val="dk1"/>
              </a:buClr>
              <a:buFont typeface="Arial"/>
              <a:buNone/>
            </a:pPr>
            <a:r>
              <a:rPr lang="en-GB">
                <a:solidFill>
                  <a:schemeClr val="dk1"/>
                </a:solidFill>
              </a:rPr>
              <a:t>11. Enhancing institutional capacity of public authorities and stakeholders and efficient public administration</a:t>
            </a:r>
          </a:p>
          <a:p>
            <a:pPr lvl="0">
              <a:spcBef>
                <a:spcPts val="0"/>
              </a:spcBef>
              <a:buNone/>
            </a:pPr>
            <a:r>
              <a:t/>
            </a:r>
            <a:endParaRPr>
              <a:solidFill>
                <a:schemeClr val="dk1"/>
              </a:solidFill>
            </a:endParaRPr>
          </a:p>
          <a:p>
            <a:pPr lvl="0">
              <a:spcBef>
                <a:spcPts val="0"/>
              </a:spcBef>
              <a:buClr>
                <a:schemeClr val="dk1"/>
              </a:buClr>
              <a:buFont typeface="Arial"/>
              <a:buNone/>
            </a:pPr>
            <a:r>
              <a:rPr lang="en-GB">
                <a:solidFill>
                  <a:schemeClr val="dk1"/>
                </a:solidFill>
              </a:rPr>
              <a:t>At the same time, the first four of these thematic objectives constitute key priorities for the ERDF, and a significant part of the investment will focus on these areas (between 50% and 80%, depending on the region’s level of development). The goal of these objectives is to focus regional policy funding on areas that deliver the highest benefits to citizens, creating synergies between the funded projects and avoiding an excessive fragmentation of funding.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4350" y="439831"/>
            <a:ext cx="9152700" cy="4698300"/>
          </a:xfrm>
          <a:prstGeom prst="rect">
            <a:avLst/>
          </a:prstGeom>
          <a:solidFill>
            <a:srgbClr val="F3F3F3"/>
          </a:solidFill>
          <a:ln>
            <a:noFill/>
          </a:ln>
        </p:spPr>
        <p:txBody>
          <a:bodyPr anchorCtr="0" anchor="ctr" bIns="91425" lIns="91425" rIns="91425" tIns="91425">
            <a:noAutofit/>
          </a:bodyPr>
          <a:lstStyle/>
          <a:p>
            <a:pPr lvl="0">
              <a:spcBef>
                <a:spcPts val="0"/>
              </a:spcBef>
              <a:buNone/>
            </a:pPr>
            <a:r>
              <a:t/>
            </a:r>
            <a:endParaRPr/>
          </a:p>
        </p:txBody>
      </p:sp>
      <p:pic>
        <p:nvPicPr>
          <p:cNvPr descr="Screen Shot 2016-09-30 at 01.55.48.png" id="166" name="Shape 166"/>
          <p:cNvPicPr preferRelativeResize="0"/>
          <p:nvPr/>
        </p:nvPicPr>
        <p:blipFill>
          <a:blip r:embed="rId3">
            <a:alphaModFix/>
          </a:blip>
          <a:stretch>
            <a:fillRect/>
          </a:stretch>
        </p:blipFill>
        <p:spPr>
          <a:xfrm>
            <a:off x="268337" y="0"/>
            <a:ext cx="8607327" cy="5143500"/>
          </a:xfrm>
          <a:prstGeom prst="rect">
            <a:avLst/>
          </a:prstGeom>
          <a:noFill/>
          <a:ln>
            <a:noFill/>
          </a:ln>
        </p:spPr>
      </p:pic>
      <p:sp>
        <p:nvSpPr>
          <p:cNvPr id="167" name="Shape 167"/>
          <p:cNvSpPr txBox="1"/>
          <p:nvPr/>
        </p:nvSpPr>
        <p:spPr>
          <a:xfrm>
            <a:off x="762000" y="3848100"/>
            <a:ext cx="8039100" cy="1028700"/>
          </a:xfrm>
          <a:prstGeom prst="rect">
            <a:avLst/>
          </a:prstGeom>
          <a:noFill/>
          <a:ln>
            <a:noFill/>
          </a:ln>
        </p:spPr>
        <p:txBody>
          <a:bodyPr anchorCtr="0" anchor="t" bIns="91425" lIns="91425" rIns="91425" tIns="91425">
            <a:noAutofit/>
          </a:bodyPr>
          <a:lstStyle/>
          <a:p>
            <a:pPr lvl="0">
              <a:spcBef>
                <a:spcPts val="0"/>
              </a:spcBef>
              <a:buNone/>
            </a:pPr>
            <a:r>
              <a:rPr lang="en-GB" sz="3600" u="sng">
                <a:solidFill>
                  <a:schemeClr val="hlink"/>
                </a:solidFill>
                <a:hlinkClick r:id="rId4"/>
              </a:rPr>
              <a:t>https://cohesiondata.ec.europa.eu/</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