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99" r:id="rId4"/>
    <p:sldId id="300" r:id="rId5"/>
    <p:sldId id="301" r:id="rId6"/>
    <p:sldId id="302" r:id="rId7"/>
    <p:sldId id="305" r:id="rId8"/>
    <p:sldId id="303" r:id="rId9"/>
    <p:sldId id="306" r:id="rId10"/>
    <p:sldId id="30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1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583698-68C3-4377-B01F-A6145C0B08DF}" type="datetimeFigureOut">
              <a:rPr lang="en-US" smtClean="0"/>
              <a:pPr/>
              <a:t>1/15/2025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9DCF51-8246-4A31-A43F-4A1E04EE557F}" type="slidenum">
              <a:rPr lang="en-US" smtClean="0"/>
              <a:pPr/>
              <a:t>‹#›</a:t>
            </a:fld>
            <a:endParaRPr lang="en-US"/>
          </a:p>
        </p:txBody>
      </p:sp>
    </p:spTree>
    <p:extLst>
      <p:ext uri="{BB962C8B-B14F-4D97-AF65-F5344CB8AC3E}">
        <p14:creationId xmlns:p14="http://schemas.microsoft.com/office/powerpoint/2010/main" val="766936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1FA7601-6813-46CE-BEED-A9A27EA454C2}" type="datetimeFigureOut">
              <a:rPr lang="en-US" smtClean="0"/>
              <a:pPr/>
              <a:t>1/15/2025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822D622-6D25-48D1-B78E-908B5E0C1B7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FA7601-6813-46CE-BEED-A9A27EA454C2}"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2D622-6D25-48D1-B78E-908B5E0C1B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822D622-6D25-48D1-B78E-908B5E0C1B7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FA7601-6813-46CE-BEED-A9A27EA454C2}"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1FA7601-6813-46CE-BEED-A9A27EA454C2}"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822D622-6D25-48D1-B78E-908B5E0C1B7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1FA7601-6813-46CE-BEED-A9A27EA454C2}" type="datetimeFigureOut">
              <a:rPr lang="en-US" smtClean="0"/>
              <a:pPr/>
              <a:t>1/15/2025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822D622-6D25-48D1-B78E-908B5E0C1B7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1FA7601-6813-46CE-BEED-A9A27EA454C2}"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2D622-6D25-48D1-B78E-908B5E0C1B7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1FA7601-6813-46CE-BEED-A9A27EA454C2}" type="datetimeFigureOut">
              <a:rPr lang="en-US" smtClean="0"/>
              <a:pPr/>
              <a:t>1/15/2025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822D622-6D25-48D1-B78E-908B5E0C1B7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FA7601-6813-46CE-BEED-A9A27EA454C2}" type="datetimeFigureOut">
              <a:rPr lang="en-US" smtClean="0"/>
              <a:pPr/>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822D622-6D25-48D1-B78E-908B5E0C1B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1FA7601-6813-46CE-BEED-A9A27EA454C2}" type="datetimeFigureOut">
              <a:rPr lang="en-US" smtClean="0"/>
              <a:pPr/>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822D622-6D25-48D1-B78E-908B5E0C1B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822D622-6D25-48D1-B78E-908B5E0C1B7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1FA7601-6813-46CE-BEED-A9A27EA454C2}" type="datetimeFigureOut">
              <a:rPr lang="en-US" smtClean="0"/>
              <a:pPr/>
              <a:t>1/15/2025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822D622-6D25-48D1-B78E-908B5E0C1B7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1FA7601-6813-46CE-BEED-A9A27EA454C2}" type="datetimeFigureOut">
              <a:rPr lang="en-US" smtClean="0"/>
              <a:pPr/>
              <a:t>1/15/2025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1FA7601-6813-46CE-BEED-A9A27EA454C2}" type="datetimeFigureOut">
              <a:rPr lang="en-US" smtClean="0"/>
              <a:pPr/>
              <a:t>1/15/2025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822D622-6D25-48D1-B78E-908B5E0C1B7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908720"/>
            <a:ext cx="6048672" cy="707886"/>
          </a:xfrm>
          <a:prstGeom prst="rect">
            <a:avLst/>
          </a:prstGeom>
          <a:noFill/>
        </p:spPr>
        <p:txBody>
          <a:bodyPr wrap="square" rtlCol="0">
            <a:spAutoFit/>
          </a:bodyPr>
          <a:lstStyle/>
          <a:p>
            <a:r>
              <a:rPr lang="en-US" sz="4000" b="1" dirty="0" smtClean="0">
                <a:solidFill>
                  <a:schemeClr val="accent5">
                    <a:lumMod val="50000"/>
                  </a:schemeClr>
                </a:solidFill>
                <a:latin typeface="+mj-lt"/>
              </a:rPr>
              <a:t>Python Programming</a:t>
            </a:r>
            <a:endParaRPr lang="en-US" sz="4000" b="1" dirty="0">
              <a:solidFill>
                <a:schemeClr val="accent5">
                  <a:lumMod val="50000"/>
                </a:schemeClr>
              </a:solidFill>
              <a:latin typeface="+mj-lt"/>
            </a:endParaRPr>
          </a:p>
        </p:txBody>
      </p:sp>
      <p:sp>
        <p:nvSpPr>
          <p:cNvPr id="4" name="TextBox 3"/>
          <p:cNvSpPr txBox="1"/>
          <p:nvPr/>
        </p:nvSpPr>
        <p:spPr>
          <a:xfrm>
            <a:off x="3995936" y="3932279"/>
            <a:ext cx="4464496" cy="461665"/>
          </a:xfrm>
          <a:prstGeom prst="rect">
            <a:avLst/>
          </a:prstGeom>
          <a:noFill/>
        </p:spPr>
        <p:txBody>
          <a:bodyPr wrap="square" rtlCol="0">
            <a:spAutoFit/>
          </a:bodyPr>
          <a:lstStyle/>
          <a:p>
            <a:r>
              <a:rPr lang="en-US" sz="2400" b="1" dirty="0"/>
              <a:t>CS 492</a:t>
            </a:r>
            <a:endParaRPr lang="en-US" sz="2400" b="1" dirty="0">
              <a:solidFill>
                <a:schemeClr val="accent2">
                  <a:lumMod val="75000"/>
                </a:schemeClr>
              </a:solidFill>
            </a:endParaRPr>
          </a:p>
        </p:txBody>
      </p:sp>
      <p:sp>
        <p:nvSpPr>
          <p:cNvPr id="5" name="TextBox 4"/>
          <p:cNvSpPr txBox="1"/>
          <p:nvPr/>
        </p:nvSpPr>
        <p:spPr>
          <a:xfrm>
            <a:off x="1619672" y="2774438"/>
            <a:ext cx="6048672" cy="523220"/>
          </a:xfrm>
          <a:prstGeom prst="rect">
            <a:avLst/>
          </a:prstGeom>
          <a:noFill/>
        </p:spPr>
        <p:txBody>
          <a:bodyPr wrap="square" rtlCol="0">
            <a:spAutoFit/>
          </a:bodyPr>
          <a:lstStyle/>
          <a:p>
            <a:pPr algn="ctr"/>
            <a:r>
              <a:rPr lang="en-US" sz="2800" dirty="0" smtClean="0">
                <a:solidFill>
                  <a:schemeClr val="accent1">
                    <a:lumMod val="50000"/>
                  </a:schemeClr>
                </a:solidFill>
                <a:latin typeface="Aharoni" panose="02010803020104030203" pitchFamily="2" charset="-79"/>
                <a:cs typeface="Aharoni" panose="02010803020104030203" pitchFamily="2" charset="-79"/>
              </a:rPr>
              <a:t>Database (SQLite) </a:t>
            </a:r>
            <a:endParaRPr lang="en-US" sz="2800" dirty="0">
              <a:solidFill>
                <a:schemeClr val="accent1">
                  <a:lumMod val="50000"/>
                </a:schemeClr>
              </a:solidFill>
              <a:latin typeface="Aharoni" panose="02010803020104030203" pitchFamily="2" charset="-79"/>
              <a:cs typeface="Aharoni" panose="02010803020104030203"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3" y="659534"/>
            <a:ext cx="5443790" cy="519147"/>
          </a:xfrm>
          <a:prstGeom prst="rect">
            <a:avLst/>
          </a:prstGeom>
        </p:spPr>
        <p:txBody>
          <a:bodyPr vert="horz" wrap="square" lIns="0" tIns="11206" rIns="0" bIns="0" rtlCol="0" anchor="b">
            <a:spAutoFit/>
          </a:bodyPr>
          <a:lstStyle/>
          <a:p>
            <a:pPr marL="11206" marR="4483" algn="l">
              <a:spcBef>
                <a:spcPts val="88"/>
              </a:spcBef>
            </a:pPr>
            <a:r>
              <a:rPr lang="en-US" spc="-66" dirty="0" smtClean="0"/>
              <a:t>SQLite: Example</a:t>
            </a:r>
            <a:endParaRPr spc="-97" dirty="0"/>
          </a:p>
        </p:txBody>
      </p:sp>
      <p:sp>
        <p:nvSpPr>
          <p:cNvPr id="3" name="object 3"/>
          <p:cNvSpPr txBox="1"/>
          <p:nvPr/>
        </p:nvSpPr>
        <p:spPr>
          <a:xfrm>
            <a:off x="537883" y="1344960"/>
            <a:ext cx="8426605" cy="5133645"/>
          </a:xfrm>
          <a:prstGeom prst="rect">
            <a:avLst/>
          </a:prstGeom>
        </p:spPr>
        <p:txBody>
          <a:bodyPr vert="horz" wrap="square" lIns="0" tIns="70037" rIns="0" bIns="0" rtlCol="0">
            <a:spAutoFit/>
          </a:bodyPr>
          <a:lstStyle/>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import sqlite3</a:t>
            </a:r>
          </a:p>
          <a:p>
            <a:pPr marL="11207" marR="22972">
              <a:buClr>
                <a:srgbClr val="93A29A"/>
              </a:buClr>
              <a:buSzPct val="84090"/>
              <a:tabLst>
                <a:tab pos="172580" algn="l"/>
              </a:tabLst>
            </a:pPr>
            <a:endParaRPr lang="en-US" sz="700" dirty="0">
              <a:latin typeface="Arial" panose="020B0604020202020204" pitchFamily="34" charset="0"/>
              <a:cs typeface="Arial" panose="020B0604020202020204" pitchFamily="34" charset="0"/>
            </a:endParaRP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conn = sqlite3.connect('</a:t>
            </a:r>
            <a:r>
              <a:rPr lang="en-US" sz="900" dirty="0" err="1">
                <a:latin typeface="Arial" panose="020B0604020202020204" pitchFamily="34" charset="0"/>
                <a:cs typeface="Arial" panose="020B0604020202020204" pitchFamily="34" charset="0"/>
              </a:rPr>
              <a:t>University.db</a:t>
            </a:r>
            <a:r>
              <a:rPr lang="en-US" sz="900" dirty="0">
                <a:latin typeface="Arial" panose="020B0604020202020204" pitchFamily="34" charset="0"/>
                <a:cs typeface="Arial" panose="020B0604020202020204" pitchFamily="34" charset="0"/>
              </a:rPr>
              <a:t>')</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print("Opened database successfully")</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cur = </a:t>
            </a:r>
            <a:r>
              <a:rPr lang="en-US" sz="900" dirty="0" err="1">
                <a:latin typeface="Arial" panose="020B0604020202020204" pitchFamily="34" charset="0"/>
                <a:cs typeface="Arial" panose="020B0604020202020204" pitchFamily="34" charset="0"/>
              </a:rPr>
              <a:t>conn.cursor</a:t>
            </a:r>
            <a:r>
              <a:rPr lang="en-US" sz="900" dirty="0">
                <a:latin typeface="Arial" panose="020B0604020202020204" pitchFamily="34" charset="0"/>
                <a:cs typeface="Arial" panose="020B0604020202020204" pitchFamily="34" charset="0"/>
              </a:rPr>
              <a:t>()</a:t>
            </a: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cur.execute</a:t>
            </a:r>
            <a:r>
              <a:rPr lang="en-US" sz="900" dirty="0">
                <a:latin typeface="Arial" panose="020B0604020202020204" pitchFamily="34" charset="0"/>
                <a:cs typeface="Arial" panose="020B0604020202020204" pitchFamily="34" charset="0"/>
              </a:rPr>
              <a:t>('''CREATE TABLE IF NOT EXISTS Students</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         (ID INT PRIMARY KEY     NOT NULL,</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         NAME           TEXT    NOT NULL,</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         DEPARTMENT        CHAR(50),</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         GPA         REAL);''')</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print("Table created successfully")</a:t>
            </a:r>
          </a:p>
          <a:p>
            <a:pPr marL="11207" marR="22972">
              <a:buClr>
                <a:srgbClr val="93A29A"/>
              </a:buClr>
              <a:buSzPct val="84090"/>
              <a:tabLst>
                <a:tab pos="172580" algn="l"/>
              </a:tabLst>
            </a:pPr>
            <a:endParaRPr lang="en-US" sz="900" dirty="0">
              <a:latin typeface="Arial" panose="020B0604020202020204" pitchFamily="34" charset="0"/>
              <a:cs typeface="Arial" panose="020B0604020202020204" pitchFamily="34" charset="0"/>
            </a:endParaRP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cur.execute</a:t>
            </a:r>
            <a:r>
              <a:rPr lang="en-US" sz="900" dirty="0">
                <a:latin typeface="Arial" panose="020B0604020202020204" pitchFamily="34" charset="0"/>
                <a:cs typeface="Arial" panose="020B0604020202020204" pitchFamily="34" charset="0"/>
              </a:rPr>
              <a:t>("INSERT INTO Students (ID,NAME,DEPARTMENT,GPA) </a:t>
            </a:r>
            <a:r>
              <a:rPr lang="en-US" sz="900" dirty="0" smtClean="0">
                <a:latin typeface="Arial" panose="020B0604020202020204" pitchFamily="34" charset="0"/>
                <a:cs typeface="Arial" panose="020B0604020202020204" pitchFamily="34" charset="0"/>
              </a:rPr>
              <a:t> VALUES </a:t>
            </a:r>
            <a:r>
              <a:rPr lang="en-US" sz="900" dirty="0">
                <a:latin typeface="Arial" panose="020B0604020202020204" pitchFamily="34" charset="0"/>
                <a:cs typeface="Arial" panose="020B0604020202020204" pitchFamily="34" charset="0"/>
              </a:rPr>
              <a:t>(323145275, 'Adel', 'CS', 4.50 )")</a:t>
            </a: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cur.execute</a:t>
            </a:r>
            <a:r>
              <a:rPr lang="en-US" sz="900" dirty="0">
                <a:latin typeface="Arial" panose="020B0604020202020204" pitchFamily="34" charset="0"/>
                <a:cs typeface="Arial" panose="020B0604020202020204" pitchFamily="34" charset="0"/>
              </a:rPr>
              <a:t>("INSERT INTO Students (ID,NAME,DEPARTMENT,GPA) </a:t>
            </a:r>
            <a:r>
              <a:rPr lang="en-US" sz="900" dirty="0" smtClean="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VALUES (323145274, 'Ali', 'IT', 4.00 )")</a:t>
            </a: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cur.execute</a:t>
            </a:r>
            <a:r>
              <a:rPr lang="en-US" sz="900" dirty="0">
                <a:latin typeface="Arial" panose="020B0604020202020204" pitchFamily="34" charset="0"/>
                <a:cs typeface="Arial" panose="020B0604020202020204" pitchFamily="34" charset="0"/>
              </a:rPr>
              <a:t>("INSERT INTO Students (ID,NAME,DEPARTMENT,GPA) </a:t>
            </a:r>
            <a:r>
              <a:rPr lang="en-US" sz="900" dirty="0" smtClean="0">
                <a:latin typeface="Arial" panose="020B0604020202020204" pitchFamily="34" charset="0"/>
                <a:cs typeface="Arial" panose="020B0604020202020204" pitchFamily="34" charset="0"/>
              </a:rPr>
              <a:t> VALUES </a:t>
            </a:r>
            <a:r>
              <a:rPr lang="en-US" sz="900" dirty="0">
                <a:latin typeface="Arial" panose="020B0604020202020204" pitchFamily="34" charset="0"/>
                <a:cs typeface="Arial" panose="020B0604020202020204" pitchFamily="34" charset="0"/>
              </a:rPr>
              <a:t>(323145271, 'Ahmad', 'CEN', 3.50 )")</a:t>
            </a: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conn.commit</a:t>
            </a:r>
            <a:r>
              <a:rPr lang="en-US" sz="900" dirty="0">
                <a:latin typeface="Arial" panose="020B0604020202020204" pitchFamily="34" charset="0"/>
                <a:cs typeface="Arial" panose="020B0604020202020204" pitchFamily="34" charset="0"/>
              </a:rPr>
              <a:t>()</a:t>
            </a:r>
          </a:p>
          <a:p>
            <a:pPr marL="11207" marR="22972">
              <a:buClr>
                <a:srgbClr val="93A29A"/>
              </a:buClr>
              <a:buSzPct val="84090"/>
              <a:tabLst>
                <a:tab pos="172580" algn="l"/>
              </a:tabLst>
            </a:pPr>
            <a:endParaRPr lang="en-US" sz="900" dirty="0">
              <a:latin typeface="Arial" panose="020B0604020202020204" pitchFamily="34" charset="0"/>
              <a:cs typeface="Arial" panose="020B0604020202020204" pitchFamily="34" charset="0"/>
            </a:endParaRP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cur.execute</a:t>
            </a:r>
            <a:r>
              <a:rPr lang="en-US" sz="900" dirty="0">
                <a:latin typeface="Arial" panose="020B0604020202020204" pitchFamily="34" charset="0"/>
                <a:cs typeface="Arial" panose="020B0604020202020204" pitchFamily="34" charset="0"/>
              </a:rPr>
              <a:t>("SELECT * from Students")</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data = </a:t>
            </a:r>
            <a:r>
              <a:rPr lang="en-US" sz="900" dirty="0" err="1">
                <a:latin typeface="Arial" panose="020B0604020202020204" pitchFamily="34" charset="0"/>
                <a:cs typeface="Arial" panose="020B0604020202020204" pitchFamily="34" charset="0"/>
              </a:rPr>
              <a:t>cur.fetchall</a:t>
            </a:r>
            <a:r>
              <a:rPr lang="en-US" sz="900" dirty="0">
                <a:latin typeface="Arial" panose="020B0604020202020204" pitchFamily="34" charset="0"/>
                <a:cs typeface="Arial" panose="020B0604020202020204" pitchFamily="34" charset="0"/>
              </a:rPr>
              <a:t>()</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for row in data:</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    print(row)</a:t>
            </a:r>
          </a:p>
          <a:p>
            <a:pPr marL="11207" marR="22972">
              <a:buClr>
                <a:srgbClr val="93A29A"/>
              </a:buClr>
              <a:buSzPct val="84090"/>
              <a:tabLst>
                <a:tab pos="172580" algn="l"/>
              </a:tabLst>
            </a:pPr>
            <a:endParaRPr lang="en-US" sz="900" dirty="0">
              <a:latin typeface="Arial" panose="020B0604020202020204" pitchFamily="34" charset="0"/>
              <a:cs typeface="Arial" panose="020B0604020202020204" pitchFamily="34" charset="0"/>
            </a:endParaRP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cur.execute</a:t>
            </a:r>
            <a:r>
              <a:rPr lang="en-US" sz="900" dirty="0">
                <a:latin typeface="Arial" panose="020B0604020202020204" pitchFamily="34" charset="0"/>
                <a:cs typeface="Arial" panose="020B0604020202020204" pitchFamily="34" charset="0"/>
              </a:rPr>
              <a:t>("SELECT </a:t>
            </a:r>
            <a:r>
              <a:rPr lang="en-US" sz="900" dirty="0" err="1">
                <a:latin typeface="Arial" panose="020B0604020202020204" pitchFamily="34" charset="0"/>
                <a:cs typeface="Arial" panose="020B0604020202020204" pitchFamily="34" charset="0"/>
              </a:rPr>
              <a:t>gpa</a:t>
            </a:r>
            <a:r>
              <a:rPr lang="en-US" sz="900" dirty="0">
                <a:latin typeface="Arial" panose="020B0604020202020204" pitchFamily="34" charset="0"/>
                <a:cs typeface="Arial" panose="020B0604020202020204" pitchFamily="34" charset="0"/>
              </a:rPr>
              <a:t> FROM Students WHERE ID=323145274")</a:t>
            </a: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gpa</a:t>
            </a:r>
            <a:r>
              <a:rPr lang="en-US" sz="900" dirty="0">
                <a:latin typeface="Arial" panose="020B0604020202020204" pitchFamily="34" charset="0"/>
                <a:cs typeface="Arial" panose="020B0604020202020204" pitchFamily="34" charset="0"/>
              </a:rPr>
              <a:t> = </a:t>
            </a:r>
            <a:r>
              <a:rPr lang="en-US" sz="900" dirty="0" err="1">
                <a:latin typeface="Arial" panose="020B0604020202020204" pitchFamily="34" charset="0"/>
                <a:cs typeface="Arial" panose="020B0604020202020204" pitchFamily="34" charset="0"/>
              </a:rPr>
              <a:t>cur.fetchall</a:t>
            </a:r>
            <a:r>
              <a:rPr lang="en-US" sz="900" dirty="0">
                <a:latin typeface="Arial" panose="020B0604020202020204" pitchFamily="34" charset="0"/>
                <a:cs typeface="Arial" panose="020B0604020202020204" pitchFamily="34" charset="0"/>
              </a:rPr>
              <a:t>()</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for row in </a:t>
            </a:r>
            <a:r>
              <a:rPr lang="en-US" sz="900" dirty="0" err="1">
                <a:latin typeface="Arial" panose="020B0604020202020204" pitchFamily="34" charset="0"/>
                <a:cs typeface="Arial" panose="020B0604020202020204" pitchFamily="34" charset="0"/>
              </a:rPr>
              <a:t>gpa</a:t>
            </a:r>
            <a:r>
              <a:rPr lang="en-US" sz="900" dirty="0">
                <a:latin typeface="Arial" panose="020B0604020202020204" pitchFamily="34" charset="0"/>
                <a:cs typeface="Arial" panose="020B0604020202020204" pitchFamily="34" charset="0"/>
              </a:rPr>
              <a:t>:</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    print(row[0])</a:t>
            </a:r>
          </a:p>
          <a:p>
            <a:pPr marL="11207" marR="22972">
              <a:buClr>
                <a:srgbClr val="93A29A"/>
              </a:buClr>
              <a:buSzPct val="84090"/>
              <a:tabLst>
                <a:tab pos="172580" algn="l"/>
              </a:tabLst>
            </a:pPr>
            <a:endParaRPr lang="en-US" sz="700" dirty="0">
              <a:latin typeface="Arial" panose="020B0604020202020204" pitchFamily="34" charset="0"/>
              <a:cs typeface="Arial" panose="020B0604020202020204" pitchFamily="34" charset="0"/>
            </a:endParaRP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std_id</a:t>
            </a:r>
            <a:r>
              <a:rPr lang="en-US" sz="900" dirty="0">
                <a:latin typeface="Arial" panose="020B0604020202020204" pitchFamily="34" charset="0"/>
                <a:cs typeface="Arial" panose="020B0604020202020204" pitchFamily="34" charset="0"/>
              </a:rPr>
              <a:t> = 323145271</a:t>
            </a: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cur.execute</a:t>
            </a:r>
            <a:r>
              <a:rPr lang="en-US" sz="900" dirty="0">
                <a:latin typeface="Arial" panose="020B0604020202020204" pitchFamily="34" charset="0"/>
                <a:cs typeface="Arial" panose="020B0604020202020204" pitchFamily="34" charset="0"/>
              </a:rPr>
              <a:t>("DELETE FROM Students WHERE ID=?", (</a:t>
            </a:r>
            <a:r>
              <a:rPr lang="en-US" sz="900" dirty="0" err="1">
                <a:latin typeface="Arial" panose="020B0604020202020204" pitchFamily="34" charset="0"/>
                <a:cs typeface="Arial" panose="020B0604020202020204" pitchFamily="34" charset="0"/>
              </a:rPr>
              <a:t>std_id</a:t>
            </a:r>
            <a:r>
              <a:rPr lang="en-US" sz="900" dirty="0" smtClean="0">
                <a:latin typeface="Arial" panose="020B0604020202020204" pitchFamily="34" charset="0"/>
                <a:cs typeface="Arial" panose="020B0604020202020204" pitchFamily="34" charset="0"/>
              </a:rPr>
              <a:t>,))  #make sure that you add comma [</a:t>
            </a:r>
            <a:r>
              <a:rPr lang="en-US" sz="900" dirty="0" err="1">
                <a:latin typeface="Arial" panose="020B0604020202020204" pitchFamily="34" charset="0"/>
                <a:cs typeface="Arial" panose="020B0604020202020204" pitchFamily="34" charset="0"/>
              </a:rPr>
              <a:t>std_id</a:t>
            </a:r>
            <a:r>
              <a:rPr lang="en-US" sz="1600" dirty="0">
                <a:solidFill>
                  <a:srgbClr val="FF0000"/>
                </a:solidFill>
                <a:latin typeface="Arial" panose="020B0604020202020204" pitchFamily="34" charset="0"/>
                <a:cs typeface="Arial" panose="020B0604020202020204" pitchFamily="34" charset="0"/>
              </a:rPr>
              <a:t>,</a:t>
            </a:r>
            <a:r>
              <a:rPr lang="en-US" sz="900" dirty="0" smtClean="0">
                <a:latin typeface="Arial" panose="020B0604020202020204" pitchFamily="34" charset="0"/>
                <a:cs typeface="Arial" panose="020B0604020202020204" pitchFamily="34" charset="0"/>
              </a:rPr>
              <a:t>]if it is a single variable</a:t>
            </a:r>
            <a:endParaRPr lang="en-US" sz="900" dirty="0">
              <a:latin typeface="Arial" panose="020B0604020202020204" pitchFamily="34" charset="0"/>
              <a:cs typeface="Arial" panose="020B0604020202020204" pitchFamily="34" charset="0"/>
            </a:endParaRPr>
          </a:p>
          <a:p>
            <a:pPr marL="11207" marR="22972">
              <a:buClr>
                <a:srgbClr val="93A29A"/>
              </a:buClr>
              <a:buSzPct val="84090"/>
              <a:tabLst>
                <a:tab pos="172580" algn="l"/>
              </a:tabLst>
            </a:pPr>
            <a:endParaRPr lang="en-US" sz="900" dirty="0">
              <a:latin typeface="Arial" panose="020B0604020202020204" pitchFamily="34" charset="0"/>
              <a:cs typeface="Arial" panose="020B0604020202020204" pitchFamily="34" charset="0"/>
            </a:endParaRPr>
          </a:p>
          <a:p>
            <a:pPr marL="11207" marR="22972">
              <a:buClr>
                <a:srgbClr val="93A29A"/>
              </a:buClr>
              <a:buSzPct val="84090"/>
              <a:tabLst>
                <a:tab pos="172580" algn="l"/>
              </a:tabLst>
            </a:pPr>
            <a:r>
              <a:rPr lang="en-US" sz="900" dirty="0" err="1" smtClean="0">
                <a:latin typeface="Arial" panose="020B0604020202020204" pitchFamily="34" charset="0"/>
                <a:cs typeface="Arial" panose="020B0604020202020204" pitchFamily="34" charset="0"/>
              </a:rPr>
              <a:t>cur.execute</a:t>
            </a:r>
            <a:r>
              <a:rPr lang="en-US" sz="900" dirty="0">
                <a:latin typeface="Arial" panose="020B0604020202020204" pitchFamily="34" charset="0"/>
                <a:cs typeface="Arial" panose="020B0604020202020204" pitchFamily="34" charset="0"/>
              </a:rPr>
              <a:t>("SELECT * from Students")</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data = </a:t>
            </a:r>
            <a:r>
              <a:rPr lang="en-US" sz="900" dirty="0" err="1">
                <a:latin typeface="Arial" panose="020B0604020202020204" pitchFamily="34" charset="0"/>
                <a:cs typeface="Arial" panose="020B0604020202020204" pitchFamily="34" charset="0"/>
              </a:rPr>
              <a:t>cur.fetchall</a:t>
            </a:r>
            <a:r>
              <a:rPr lang="en-US" sz="900" dirty="0">
                <a:latin typeface="Arial" panose="020B0604020202020204" pitchFamily="34" charset="0"/>
                <a:cs typeface="Arial" panose="020B0604020202020204" pitchFamily="34" charset="0"/>
              </a:rPr>
              <a:t>()</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for row in data:</a:t>
            </a:r>
          </a:p>
          <a:p>
            <a:pPr marL="11207" marR="22972">
              <a:buClr>
                <a:srgbClr val="93A29A"/>
              </a:buClr>
              <a:buSzPct val="84090"/>
              <a:tabLst>
                <a:tab pos="172580" algn="l"/>
              </a:tabLst>
            </a:pPr>
            <a:r>
              <a:rPr lang="en-US" sz="900" dirty="0">
                <a:latin typeface="Arial" panose="020B0604020202020204" pitchFamily="34" charset="0"/>
                <a:cs typeface="Arial" panose="020B0604020202020204" pitchFamily="34" charset="0"/>
              </a:rPr>
              <a:t>    print(row)</a:t>
            </a:r>
          </a:p>
          <a:p>
            <a:pPr marL="11207" marR="22972">
              <a:buClr>
                <a:srgbClr val="93A29A"/>
              </a:buClr>
              <a:buSzPct val="84090"/>
              <a:tabLst>
                <a:tab pos="172580" algn="l"/>
              </a:tabLst>
            </a:pPr>
            <a:endParaRPr lang="en-US" sz="900" dirty="0">
              <a:latin typeface="Arial" panose="020B0604020202020204" pitchFamily="34" charset="0"/>
              <a:cs typeface="Arial" panose="020B0604020202020204" pitchFamily="34" charset="0"/>
            </a:endParaRPr>
          </a:p>
          <a:p>
            <a:pPr marL="11207" marR="22972">
              <a:buClr>
                <a:srgbClr val="93A29A"/>
              </a:buClr>
              <a:buSzPct val="84090"/>
              <a:tabLst>
                <a:tab pos="172580" algn="l"/>
              </a:tabLst>
            </a:pPr>
            <a:r>
              <a:rPr lang="en-US" sz="900" dirty="0" err="1">
                <a:latin typeface="Arial" panose="020B0604020202020204" pitchFamily="34" charset="0"/>
                <a:cs typeface="Arial" panose="020B0604020202020204" pitchFamily="34" charset="0"/>
              </a:rPr>
              <a:t>conn.close</a:t>
            </a:r>
            <a:r>
              <a:rPr lang="en-US" sz="900" dirty="0">
                <a:latin typeface="Arial" panose="020B0604020202020204" pitchFamily="34" charset="0"/>
                <a:cs typeface="Arial" panose="020B0604020202020204" pitchFamily="34" charset="0"/>
              </a:rPr>
              <a:t>()</a:t>
            </a:r>
            <a:endParaRPr lang="en-US" sz="900" dirty="0" smtClean="0">
              <a:latin typeface="Arial" panose="020B0604020202020204" pitchFamily="34" charset="0"/>
              <a:cs typeface="Arial" panose="020B0604020202020204" pitchFamily="34" charset="0"/>
            </a:endParaRPr>
          </a:p>
        </p:txBody>
      </p:sp>
      <p:sp>
        <p:nvSpPr>
          <p:cNvPr id="4" name="object 4"/>
          <p:cNvSpPr txBox="1"/>
          <p:nvPr/>
        </p:nvSpPr>
        <p:spPr>
          <a:xfrm>
            <a:off x="537883" y="403412"/>
            <a:ext cx="8068235" cy="253418"/>
          </a:xfrm>
          <a:prstGeom prst="rect">
            <a:avLst/>
          </a:prstGeom>
          <a:solidFill>
            <a:srgbClr val="93A299"/>
          </a:solidFill>
        </p:spPr>
        <p:txBody>
          <a:bodyPr vert="horz" wrap="square" lIns="0" tIns="62753" rIns="0" bIns="0" rtlCol="0">
            <a:spAutoFit/>
          </a:bodyPr>
          <a:lstStyle/>
          <a:p>
            <a:pPr marR="1169957" algn="r">
              <a:spcBef>
                <a:spcPts val="494"/>
              </a:spcBef>
            </a:pPr>
            <a:r>
              <a:rPr sz="1235" b="1" spc="-4" dirty="0">
                <a:solidFill>
                  <a:srgbClr val="FFFFFF"/>
                </a:solidFill>
                <a:latin typeface="Arial"/>
                <a:cs typeface="Arial"/>
              </a:rPr>
              <a:t>8</a:t>
            </a:r>
            <a:endParaRPr sz="1235">
              <a:latin typeface="Arial"/>
              <a:cs typeface="Arial"/>
            </a:endParaRPr>
          </a:p>
        </p:txBody>
      </p:sp>
    </p:spTree>
    <p:extLst>
      <p:ext uri="{BB962C8B-B14F-4D97-AF65-F5344CB8AC3E}">
        <p14:creationId xmlns:p14="http://schemas.microsoft.com/office/powerpoint/2010/main" val="115082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3" y="659534"/>
            <a:ext cx="5443790" cy="519147"/>
          </a:xfrm>
          <a:prstGeom prst="rect">
            <a:avLst/>
          </a:prstGeom>
        </p:spPr>
        <p:txBody>
          <a:bodyPr vert="horz" wrap="square" lIns="0" tIns="11206" rIns="0" bIns="0" rtlCol="0" anchor="b">
            <a:spAutoFit/>
          </a:bodyPr>
          <a:lstStyle/>
          <a:p>
            <a:pPr marL="11206" marR="4483" algn="l">
              <a:spcBef>
                <a:spcPts val="88"/>
              </a:spcBef>
            </a:pPr>
            <a:r>
              <a:rPr lang="en-US" spc="-66" dirty="0" smtClean="0"/>
              <a:t>SQLite</a:t>
            </a:r>
            <a:endParaRPr spc="-97" dirty="0"/>
          </a:p>
        </p:txBody>
      </p:sp>
      <p:sp>
        <p:nvSpPr>
          <p:cNvPr id="3" name="object 3"/>
          <p:cNvSpPr txBox="1"/>
          <p:nvPr/>
        </p:nvSpPr>
        <p:spPr>
          <a:xfrm>
            <a:off x="537882" y="1772816"/>
            <a:ext cx="8426605" cy="4071816"/>
          </a:xfrm>
          <a:prstGeom prst="rect">
            <a:avLst/>
          </a:prstGeom>
        </p:spPr>
        <p:txBody>
          <a:bodyPr vert="horz" wrap="square" lIns="0" tIns="70037" rIns="0" bIns="0" rtlCol="0">
            <a:spAutoFit/>
          </a:bodyPr>
          <a:lstStyle/>
          <a:p>
            <a:pPr marL="172580" marR="22972" indent="-161373">
              <a:lnSpc>
                <a:spcPct val="150000"/>
              </a:lnSpc>
              <a:spcBef>
                <a:spcPts val="600"/>
              </a:spcBef>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Free</a:t>
            </a:r>
          </a:p>
          <a:p>
            <a:pPr marL="172580" marR="22972" indent="-161373">
              <a:lnSpc>
                <a:spcPct val="150000"/>
              </a:lnSpc>
              <a:spcBef>
                <a:spcPts val="600"/>
              </a:spcBef>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Simple </a:t>
            </a:r>
            <a:r>
              <a:rPr lang="en-US" sz="2000" dirty="0">
                <a:latin typeface="Arial" panose="020B0604020202020204" pitchFamily="34" charset="0"/>
                <a:cs typeface="Arial" panose="020B0604020202020204" pitchFamily="34" charset="0"/>
              </a:rPr>
              <a:t>to </a:t>
            </a:r>
            <a:r>
              <a:rPr lang="en-US" sz="2000" dirty="0" smtClean="0">
                <a:latin typeface="Arial" panose="020B0604020202020204" pitchFamily="34" charset="0"/>
                <a:cs typeface="Arial" panose="020B0604020202020204" pitchFamily="34" charset="0"/>
              </a:rPr>
              <a:t>use</a:t>
            </a:r>
          </a:p>
          <a:p>
            <a:pPr marL="172580" marR="22972" indent="-161373">
              <a:lnSpc>
                <a:spcPct val="150000"/>
              </a:lnSpc>
              <a:spcBef>
                <a:spcPts val="600"/>
              </a:spcBef>
              <a:buClr>
                <a:srgbClr val="93A29A"/>
              </a:buClr>
              <a:buSzPct val="84090"/>
              <a:buChar char="•"/>
              <a:tabLst>
                <a:tab pos="172580" algn="l"/>
              </a:tabLst>
            </a:pPr>
            <a:r>
              <a:rPr lang="en-US" sz="2000" dirty="0">
                <a:latin typeface="Arial" panose="020B0604020202020204" pitchFamily="34" charset="0"/>
                <a:cs typeface="Arial" panose="020B0604020202020204" pitchFamily="34" charset="0"/>
              </a:rPr>
              <a:t>provides a lightweight disk-based database that doesn’t require a separate </a:t>
            </a:r>
            <a:r>
              <a:rPr lang="en-US" sz="2000" dirty="0" err="1" smtClean="0">
                <a:latin typeface="Arial" panose="020B0604020202020204" pitchFamily="34" charset="0"/>
                <a:cs typeface="Arial" panose="020B0604020202020204" pitchFamily="34" charset="0"/>
              </a:rPr>
              <a:t>db</a:t>
            </a:r>
            <a:r>
              <a:rPr lang="en-US" sz="2000" dirty="0" smtClean="0">
                <a:latin typeface="Arial" panose="020B0604020202020204" pitchFamily="34" charset="0"/>
                <a:cs typeface="Arial" panose="020B0604020202020204" pitchFamily="34" charset="0"/>
              </a:rPr>
              <a:t> server process (</a:t>
            </a:r>
            <a:r>
              <a:rPr lang="en-US" sz="2000" dirty="0" err="1" smtClean="0">
                <a:latin typeface="Arial" panose="020B0604020202020204" pitchFamily="34" charset="0"/>
                <a:cs typeface="Arial" panose="020B0604020202020204" pitchFamily="34" charset="0"/>
              </a:rPr>
              <a:t>serverless</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172580" marR="22972" indent="-161373">
              <a:lnSpc>
                <a:spcPct val="150000"/>
              </a:lnSpc>
              <a:spcBef>
                <a:spcPts val="600"/>
              </a:spcBef>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In Python 3, the standard library includes a </a:t>
            </a:r>
            <a:r>
              <a:rPr lang="en-US" sz="2000" dirty="0">
                <a:latin typeface="Arial" panose="020B0604020202020204" pitchFamily="34" charset="0"/>
                <a:cs typeface="Arial" panose="020B0604020202020204" pitchFamily="34" charset="0"/>
              </a:rPr>
              <a:t>module called </a:t>
            </a:r>
            <a:r>
              <a:rPr lang="en-US" sz="2000" b="1" i="1" dirty="0" smtClean="0">
                <a:latin typeface="Arial" panose="020B0604020202020204" pitchFamily="34" charset="0"/>
                <a:cs typeface="Arial" panose="020B0604020202020204" pitchFamily="34" charset="0"/>
              </a:rPr>
              <a:t>sqlite3</a:t>
            </a:r>
          </a:p>
          <a:p>
            <a:pPr marL="172580" marR="22972" indent="-161373">
              <a:lnSpc>
                <a:spcPct val="150000"/>
              </a:lnSpc>
              <a:spcBef>
                <a:spcPts val="600"/>
              </a:spcBef>
              <a:buClr>
                <a:srgbClr val="93A29A"/>
              </a:buClr>
              <a:buSzPct val="84090"/>
              <a:buFontTx/>
              <a:buChar char="•"/>
              <a:tabLst>
                <a:tab pos="172580" algn="l"/>
              </a:tabLst>
            </a:pPr>
            <a:r>
              <a:rPr lang="en-US" sz="2000" dirty="0">
                <a:latin typeface="Arial" panose="020B0604020202020204" pitchFamily="34" charset="0"/>
                <a:cs typeface="Arial" panose="020B0604020202020204" pitchFamily="34" charset="0"/>
              </a:rPr>
              <a:t>to use </a:t>
            </a:r>
            <a:r>
              <a:rPr lang="en-US" sz="2000" dirty="0" smtClean="0">
                <a:latin typeface="Arial" panose="020B0604020202020204" pitchFamily="34" charset="0"/>
                <a:cs typeface="Arial" panose="020B0604020202020204" pitchFamily="34" charset="0"/>
              </a:rPr>
              <a:t>sqlite3, start by telling </a:t>
            </a:r>
            <a:r>
              <a:rPr lang="en-US" sz="2000" dirty="0">
                <a:latin typeface="Arial" panose="020B0604020202020204" pitchFamily="34" charset="0"/>
                <a:cs typeface="Arial" panose="020B0604020202020204" pitchFamily="34" charset="0"/>
              </a:rPr>
              <a:t>Python that we </a:t>
            </a:r>
            <a:r>
              <a:rPr lang="en-US" sz="2000" dirty="0" smtClean="0">
                <a:latin typeface="Arial" panose="020B0604020202020204" pitchFamily="34" charset="0"/>
                <a:cs typeface="Arial" panose="020B0604020202020204" pitchFamily="34" charset="0"/>
              </a:rPr>
              <a:t>want</a:t>
            </a:r>
          </a:p>
          <a:p>
            <a:pPr marL="11207" marR="22972">
              <a:buClr>
                <a:srgbClr val="93A29A"/>
              </a:buClr>
              <a:buSzPct val="84090"/>
              <a:tabLst>
                <a:tab pos="172580" algn="l"/>
              </a:tabLst>
            </a:pPr>
            <a:r>
              <a:rPr lang="en-US" sz="2000" dirty="0">
                <a:latin typeface="+mj-lt"/>
                <a:cs typeface="Arial" panose="020B0604020202020204" pitchFamily="34" charset="0"/>
              </a:rPr>
              <a:t> </a:t>
            </a:r>
            <a:r>
              <a:rPr lang="en-US" sz="2000" dirty="0" smtClean="0">
                <a:latin typeface="+mj-lt"/>
                <a:cs typeface="Arial" panose="020B0604020202020204" pitchFamily="34" charset="0"/>
              </a:rPr>
              <a:t>		</a:t>
            </a:r>
            <a:r>
              <a:rPr lang="en-US" sz="2000" b="1" dirty="0" smtClean="0">
                <a:latin typeface="+mj-lt"/>
                <a:cs typeface="Arial" panose="020B0604020202020204" pitchFamily="34" charset="0"/>
              </a:rPr>
              <a:t>import sqlite3</a:t>
            </a:r>
          </a:p>
          <a:p>
            <a:pPr marL="11207" marR="22972">
              <a:buClr>
                <a:srgbClr val="93A29A"/>
              </a:buClr>
              <a:buSzPct val="84090"/>
              <a:tabLst>
                <a:tab pos="172580" algn="l"/>
              </a:tabLst>
            </a:pPr>
            <a:r>
              <a:rPr lang="en-US" sz="2000" dirty="0" smtClean="0">
                <a:latin typeface="Arial" panose="020B0604020202020204" pitchFamily="34" charset="0"/>
                <a:cs typeface="Arial" panose="020B0604020202020204" pitchFamily="34" charset="0"/>
              </a:rPr>
              <a:t>Or</a:t>
            </a:r>
          </a:p>
          <a:p>
            <a:pPr marL="11207" marR="22972">
              <a:buClr>
                <a:srgbClr val="93A29A"/>
              </a:buClr>
              <a:buSzPct val="84090"/>
              <a:tabLst>
                <a:tab pos="172580" algn="l"/>
              </a:tabLst>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b="1" dirty="0" smtClean="0">
                <a:latin typeface="+mj-lt"/>
                <a:cs typeface="Arial" panose="020B0604020202020204" pitchFamily="34" charset="0"/>
              </a:rPr>
              <a:t>from sqlite3 import *</a:t>
            </a:r>
          </a:p>
        </p:txBody>
      </p:sp>
      <p:sp>
        <p:nvSpPr>
          <p:cNvPr id="4" name="object 4"/>
          <p:cNvSpPr txBox="1"/>
          <p:nvPr/>
        </p:nvSpPr>
        <p:spPr>
          <a:xfrm>
            <a:off x="537883" y="403412"/>
            <a:ext cx="8068235" cy="253418"/>
          </a:xfrm>
          <a:prstGeom prst="rect">
            <a:avLst/>
          </a:prstGeom>
          <a:solidFill>
            <a:srgbClr val="93A299"/>
          </a:solidFill>
        </p:spPr>
        <p:txBody>
          <a:bodyPr vert="horz" wrap="square" lIns="0" tIns="62753" rIns="0" bIns="0" rtlCol="0">
            <a:spAutoFit/>
          </a:bodyPr>
          <a:lstStyle/>
          <a:p>
            <a:pPr marR="1169957" algn="r">
              <a:spcBef>
                <a:spcPts val="494"/>
              </a:spcBef>
            </a:pPr>
            <a:endParaRPr sz="1235" dirty="0">
              <a:latin typeface="Arial"/>
              <a:cs typeface="Arial"/>
            </a:endParaRPr>
          </a:p>
        </p:txBody>
      </p:sp>
    </p:spTree>
    <p:extLst>
      <p:ext uri="{BB962C8B-B14F-4D97-AF65-F5344CB8AC3E}">
        <p14:creationId xmlns:p14="http://schemas.microsoft.com/office/powerpoint/2010/main" val="320054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3" y="659534"/>
            <a:ext cx="5443790" cy="519147"/>
          </a:xfrm>
          <a:prstGeom prst="rect">
            <a:avLst/>
          </a:prstGeom>
        </p:spPr>
        <p:txBody>
          <a:bodyPr vert="horz" wrap="square" lIns="0" tIns="11206" rIns="0" bIns="0" rtlCol="0" anchor="b">
            <a:spAutoFit/>
          </a:bodyPr>
          <a:lstStyle/>
          <a:p>
            <a:pPr marL="11206" marR="4483" algn="l">
              <a:spcBef>
                <a:spcPts val="88"/>
              </a:spcBef>
            </a:pPr>
            <a:r>
              <a:rPr lang="en-US" spc="-66" dirty="0" smtClean="0"/>
              <a:t>SQLite: DB Connection</a:t>
            </a:r>
            <a:endParaRPr spc="-97" dirty="0"/>
          </a:p>
        </p:txBody>
      </p:sp>
      <p:sp>
        <p:nvSpPr>
          <p:cNvPr id="3" name="object 3"/>
          <p:cNvSpPr txBox="1"/>
          <p:nvPr/>
        </p:nvSpPr>
        <p:spPr>
          <a:xfrm>
            <a:off x="537882" y="1772816"/>
            <a:ext cx="8426605" cy="4553423"/>
          </a:xfrm>
          <a:prstGeom prst="rect">
            <a:avLst/>
          </a:prstGeom>
        </p:spPr>
        <p:txBody>
          <a:bodyPr vert="horz" wrap="square" lIns="0" tIns="70037" rIns="0" bIns="0" rtlCol="0">
            <a:spAutoFit/>
          </a:bodyPr>
          <a:lstStyle/>
          <a:p>
            <a:pPr marL="172580" marR="22972" indent="-161373">
              <a:lnSpc>
                <a:spcPct val="150000"/>
              </a:lnSpc>
              <a:spcBef>
                <a:spcPts val="600"/>
              </a:spcBef>
              <a:buClr>
                <a:srgbClr val="93A29A"/>
              </a:buClr>
              <a:buSzPct val="84090"/>
              <a:buChar char="•"/>
              <a:tabLst>
                <a:tab pos="172580" algn="l"/>
              </a:tabLst>
            </a:pPr>
            <a:r>
              <a:rPr lang="en-US" sz="2000" dirty="0">
                <a:latin typeface="Arial" panose="020B0604020202020204" pitchFamily="34" charset="0"/>
                <a:cs typeface="Arial" panose="020B0604020202020204" pitchFamily="34" charset="0"/>
              </a:rPr>
              <a:t>The first step is to make a connection to </a:t>
            </a: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database by calling the </a:t>
            </a:r>
            <a:r>
              <a:rPr lang="en-US" sz="2000" b="1" i="1" dirty="0" smtClean="0">
                <a:latin typeface="Arial" panose="020B0604020202020204" pitchFamily="34" charset="0"/>
                <a:cs typeface="Arial" panose="020B0604020202020204" pitchFamily="34" charset="0"/>
              </a:rPr>
              <a:t>connect</a:t>
            </a:r>
            <a:r>
              <a:rPr lang="en-US" sz="2000" dirty="0" smtClean="0">
                <a:latin typeface="Arial" panose="020B0604020202020204" pitchFamily="34" charset="0"/>
                <a:cs typeface="Arial" panose="020B0604020202020204" pitchFamily="34" charset="0"/>
              </a:rPr>
              <a:t> method</a:t>
            </a:r>
          </a:p>
          <a:p>
            <a:pPr marL="11207" marR="22972">
              <a:lnSpc>
                <a:spcPct val="150000"/>
              </a:lnSpc>
              <a:spcBef>
                <a:spcPts val="600"/>
              </a:spcBef>
              <a:buClr>
                <a:srgbClr val="93A29A"/>
              </a:buClr>
              <a:buSzPct val="84090"/>
              <a:tabLst>
                <a:tab pos="172580" algn="l"/>
              </a:tabLst>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b="1" dirty="0" smtClean="0"/>
              <a:t>conn </a:t>
            </a:r>
            <a:r>
              <a:rPr lang="en-US" sz="2000" b="1" dirty="0"/>
              <a:t>= sqlite3.connect</a:t>
            </a:r>
            <a:r>
              <a:rPr lang="en-US" sz="2000" b="1" dirty="0" smtClean="0"/>
              <a:t>(‘</a:t>
            </a:r>
            <a:r>
              <a:rPr lang="en-US" sz="2000" b="1" dirty="0" err="1" smtClean="0"/>
              <a:t>mydatabase.db</a:t>
            </a:r>
            <a:r>
              <a:rPr lang="en-US" sz="2000" b="1" dirty="0"/>
              <a:t>')</a:t>
            </a:r>
            <a:endParaRPr lang="en-US" sz="2000" dirty="0" smtClean="0">
              <a:latin typeface="Arial" panose="020B0604020202020204" pitchFamily="34" charset="0"/>
              <a:cs typeface="Arial" panose="020B0604020202020204" pitchFamily="34" charset="0"/>
            </a:endParaRPr>
          </a:p>
          <a:p>
            <a:pPr marL="172580" marR="22972" indent="-161373">
              <a:lnSpc>
                <a:spcPct val="150000"/>
              </a:lnSpc>
              <a:spcBef>
                <a:spcPts val="600"/>
              </a:spcBef>
              <a:buClr>
                <a:srgbClr val="93A29A"/>
              </a:buClr>
              <a:buSzPct val="84090"/>
              <a:buChar char="•"/>
              <a:tabLst>
                <a:tab pos="172580" algn="l"/>
              </a:tabLst>
            </a:pPr>
            <a:r>
              <a:rPr lang="en-US" sz="2000" b="1" i="1" dirty="0" smtClean="0">
                <a:latin typeface="Arial" panose="020B0604020202020204" pitchFamily="34" charset="0"/>
                <a:cs typeface="Arial" panose="020B0604020202020204" pitchFamily="34" charset="0"/>
              </a:rPr>
              <a:t>conn</a:t>
            </a:r>
            <a:r>
              <a:rPr lang="en-US" sz="2000" dirty="0" smtClean="0">
                <a:latin typeface="Arial" panose="020B0604020202020204" pitchFamily="34" charset="0"/>
                <a:cs typeface="Arial" panose="020B0604020202020204" pitchFamily="34" charset="0"/>
              </a:rPr>
              <a:t> becomes a </a:t>
            </a:r>
            <a:r>
              <a:rPr lang="en-US" sz="2000" dirty="0">
                <a:latin typeface="Arial" panose="020B0604020202020204" pitchFamily="34" charset="0"/>
                <a:cs typeface="Arial" panose="020B0604020202020204" pitchFamily="34" charset="0"/>
              </a:rPr>
              <a:t>Connection object that represents the database</a:t>
            </a:r>
          </a:p>
          <a:p>
            <a:pPr marL="172580" marR="22972" indent="-161373">
              <a:lnSpc>
                <a:spcPct val="150000"/>
              </a:lnSpc>
              <a:spcBef>
                <a:spcPts val="600"/>
              </a:spcBef>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The connect </a:t>
            </a:r>
            <a:r>
              <a:rPr lang="en-US" sz="2000" dirty="0">
                <a:latin typeface="Arial" panose="020B0604020202020204" pitchFamily="34" charset="0"/>
                <a:cs typeface="Arial" panose="020B0604020202020204" pitchFamily="34" charset="0"/>
              </a:rPr>
              <a:t>method takes one </a:t>
            </a:r>
            <a:r>
              <a:rPr lang="en-US" sz="2000" dirty="0" smtClean="0">
                <a:latin typeface="Arial" panose="020B0604020202020204" pitchFamily="34" charset="0"/>
                <a:cs typeface="Arial" panose="020B0604020202020204" pitchFamily="34" charset="0"/>
              </a:rPr>
              <a:t>argument which is a string that identifies </a:t>
            </a:r>
            <a:r>
              <a:rPr lang="en-US" sz="2000" dirty="0">
                <a:latin typeface="Arial" panose="020B0604020202020204" pitchFamily="34" charset="0"/>
                <a:cs typeface="Arial" panose="020B0604020202020204" pitchFamily="34" charset="0"/>
              </a:rPr>
              <a:t>the </a:t>
            </a:r>
            <a:r>
              <a:rPr lang="en-US" sz="2000" dirty="0" smtClean="0">
                <a:latin typeface="Arial" panose="020B0604020202020204" pitchFamily="34" charset="0"/>
                <a:cs typeface="Arial" panose="020B0604020202020204" pitchFamily="34" charset="0"/>
              </a:rPr>
              <a:t>database </a:t>
            </a:r>
            <a:r>
              <a:rPr lang="en-US" sz="2000" dirty="0">
                <a:latin typeface="Arial" panose="020B0604020202020204" pitchFamily="34" charset="0"/>
                <a:cs typeface="Arial" panose="020B0604020202020204" pitchFamily="34" charset="0"/>
              </a:rPr>
              <a:t>to connect </a:t>
            </a:r>
            <a:r>
              <a:rPr lang="en-US" sz="2000" dirty="0" smtClean="0">
                <a:latin typeface="Arial" panose="020B0604020202020204" pitchFamily="34" charset="0"/>
                <a:cs typeface="Arial" panose="020B0604020202020204" pitchFamily="34" charset="0"/>
              </a:rPr>
              <a:t>to</a:t>
            </a:r>
          </a:p>
          <a:p>
            <a:pPr marL="629780" marR="22972" lvl="1" indent="-161373">
              <a:lnSpc>
                <a:spcPct val="150000"/>
              </a:lnSpc>
              <a:spcBef>
                <a:spcPts val="600"/>
              </a:spcBef>
              <a:buClr>
                <a:srgbClr val="93A29A"/>
              </a:buClr>
              <a:buSzPct val="84090"/>
              <a:buChar char="•"/>
              <a:tabLst>
                <a:tab pos="172580" algn="l"/>
              </a:tabLst>
            </a:pPr>
            <a:r>
              <a:rPr lang="en-US" sz="1600" dirty="0" smtClean="0">
                <a:latin typeface="Arial" panose="020B0604020202020204" pitchFamily="34" charset="0"/>
                <a:cs typeface="Arial" panose="020B0604020202020204" pitchFamily="34" charset="0"/>
              </a:rPr>
              <a:t>Since </a:t>
            </a:r>
            <a:r>
              <a:rPr lang="en-US" sz="1600" dirty="0">
                <a:latin typeface="Arial" panose="020B0604020202020204" pitchFamily="34" charset="0"/>
                <a:cs typeface="Arial" panose="020B0604020202020204" pitchFamily="34" charset="0"/>
              </a:rPr>
              <a:t>SQLite stores each entire </a:t>
            </a:r>
            <a:r>
              <a:rPr lang="en-US" sz="1600" dirty="0" smtClean="0">
                <a:latin typeface="Arial" panose="020B0604020202020204" pitchFamily="34" charset="0"/>
                <a:cs typeface="Arial" panose="020B0604020202020204" pitchFamily="34" charset="0"/>
              </a:rPr>
              <a:t>database in </a:t>
            </a:r>
            <a:r>
              <a:rPr lang="en-US" sz="1600" dirty="0">
                <a:latin typeface="Arial" panose="020B0604020202020204" pitchFamily="34" charset="0"/>
                <a:cs typeface="Arial" panose="020B0604020202020204" pitchFamily="34" charset="0"/>
              </a:rPr>
              <a:t>a single file on disk, </a:t>
            </a:r>
            <a:r>
              <a:rPr lang="en-US" sz="1600" dirty="0" smtClean="0">
                <a:latin typeface="Arial" panose="020B0604020202020204" pitchFamily="34" charset="0"/>
                <a:cs typeface="Arial" panose="020B0604020202020204" pitchFamily="34" charset="0"/>
              </a:rPr>
              <a:t>the string </a:t>
            </a:r>
            <a:r>
              <a:rPr lang="en-US" sz="1600" dirty="0">
                <a:latin typeface="Arial" panose="020B0604020202020204" pitchFamily="34" charset="0"/>
                <a:cs typeface="Arial" panose="020B0604020202020204" pitchFamily="34" charset="0"/>
              </a:rPr>
              <a:t>is just the path to the </a:t>
            </a:r>
            <a:r>
              <a:rPr lang="en-US" sz="1600" dirty="0" smtClean="0">
                <a:latin typeface="Arial" panose="020B0604020202020204" pitchFamily="34" charset="0"/>
                <a:cs typeface="Arial" panose="020B0604020202020204" pitchFamily="34" charset="0"/>
              </a:rPr>
              <a:t>file</a:t>
            </a:r>
          </a:p>
          <a:p>
            <a:pPr marL="172580" marR="22972" indent="-161373">
              <a:lnSpc>
                <a:spcPct val="150000"/>
              </a:lnSpc>
              <a:spcBef>
                <a:spcPts val="600"/>
              </a:spcBef>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If the database doesn’t </a:t>
            </a:r>
            <a:r>
              <a:rPr lang="en-US" sz="2000" dirty="0">
                <a:latin typeface="Arial" panose="020B0604020202020204" pitchFamily="34" charset="0"/>
                <a:cs typeface="Arial" panose="020B0604020202020204" pitchFamily="34" charset="0"/>
              </a:rPr>
              <a:t>exist, it will be </a:t>
            </a:r>
            <a:r>
              <a:rPr lang="en-US" sz="2000" dirty="0" smtClean="0">
                <a:latin typeface="Arial" panose="020B0604020202020204" pitchFamily="34" charset="0"/>
                <a:cs typeface="Arial" panose="020B0604020202020204" pitchFamily="34" charset="0"/>
              </a:rPr>
              <a:t>created</a:t>
            </a:r>
          </a:p>
        </p:txBody>
      </p:sp>
      <p:sp>
        <p:nvSpPr>
          <p:cNvPr id="4" name="object 4"/>
          <p:cNvSpPr txBox="1"/>
          <p:nvPr/>
        </p:nvSpPr>
        <p:spPr>
          <a:xfrm>
            <a:off x="537883" y="403412"/>
            <a:ext cx="8068235" cy="253418"/>
          </a:xfrm>
          <a:prstGeom prst="rect">
            <a:avLst/>
          </a:prstGeom>
          <a:solidFill>
            <a:srgbClr val="93A299"/>
          </a:solidFill>
        </p:spPr>
        <p:txBody>
          <a:bodyPr vert="horz" wrap="square" lIns="0" tIns="62753" rIns="0" bIns="0" rtlCol="0">
            <a:spAutoFit/>
          </a:bodyPr>
          <a:lstStyle/>
          <a:p>
            <a:pPr marR="1169957" algn="r">
              <a:spcBef>
                <a:spcPts val="494"/>
              </a:spcBef>
            </a:pPr>
            <a:endParaRPr sz="1235" dirty="0">
              <a:latin typeface="Arial"/>
              <a:cs typeface="Arial"/>
            </a:endParaRPr>
          </a:p>
        </p:txBody>
      </p:sp>
    </p:spTree>
    <p:extLst>
      <p:ext uri="{BB962C8B-B14F-4D97-AF65-F5344CB8AC3E}">
        <p14:creationId xmlns:p14="http://schemas.microsoft.com/office/powerpoint/2010/main" val="221952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3" y="659534"/>
            <a:ext cx="5443790" cy="519147"/>
          </a:xfrm>
          <a:prstGeom prst="rect">
            <a:avLst/>
          </a:prstGeom>
        </p:spPr>
        <p:txBody>
          <a:bodyPr vert="horz" wrap="square" lIns="0" tIns="11206" rIns="0" bIns="0" rtlCol="0" anchor="b">
            <a:spAutoFit/>
          </a:bodyPr>
          <a:lstStyle/>
          <a:p>
            <a:pPr marL="11206" marR="4483" algn="l">
              <a:spcBef>
                <a:spcPts val="88"/>
              </a:spcBef>
            </a:pPr>
            <a:r>
              <a:rPr lang="en-US" spc="-66" dirty="0" smtClean="0"/>
              <a:t>SQLite</a:t>
            </a:r>
            <a:endParaRPr spc="-97" dirty="0"/>
          </a:p>
        </p:txBody>
      </p:sp>
      <p:sp>
        <p:nvSpPr>
          <p:cNvPr id="3" name="object 3"/>
          <p:cNvSpPr txBox="1"/>
          <p:nvPr/>
        </p:nvSpPr>
        <p:spPr>
          <a:xfrm>
            <a:off x="537882" y="1772816"/>
            <a:ext cx="8426605" cy="4579648"/>
          </a:xfrm>
          <a:prstGeom prst="rect">
            <a:avLst/>
          </a:prstGeom>
        </p:spPr>
        <p:txBody>
          <a:bodyPr vert="horz" wrap="square" lIns="0" tIns="70037" rIns="0" bIns="0" rtlCol="0">
            <a:spAutoFit/>
          </a:bodyPr>
          <a:lstStyle/>
          <a:p>
            <a:pPr marL="172580" marR="22972" indent="-161373">
              <a:lnSpc>
                <a:spcPct val="150000"/>
              </a:lnSpc>
              <a:spcBef>
                <a:spcPts val="1200"/>
              </a:spcBef>
              <a:buClr>
                <a:srgbClr val="93A29A"/>
              </a:buClr>
              <a:buSzPct val="84090"/>
              <a:buChar char="•"/>
              <a:tabLst>
                <a:tab pos="172580" algn="l"/>
              </a:tabLst>
            </a:pPr>
            <a:r>
              <a:rPr lang="en-US" sz="2000" dirty="0">
                <a:latin typeface="Arial" panose="020B0604020202020204" pitchFamily="34" charset="0"/>
                <a:cs typeface="Arial" panose="020B0604020202020204" pitchFamily="34" charset="0"/>
              </a:rPr>
              <a:t>After connecting to the database, </a:t>
            </a:r>
            <a:r>
              <a:rPr lang="en-US" sz="2000" dirty="0" smtClean="0">
                <a:latin typeface="Arial" panose="020B0604020202020204" pitchFamily="34" charset="0"/>
                <a:cs typeface="Arial" panose="020B0604020202020204" pitchFamily="34" charset="0"/>
              </a:rPr>
              <a:t>a cursor for the database needs to be obtained </a:t>
            </a:r>
            <a:r>
              <a:rPr lang="en-US" sz="1600" dirty="0" smtClean="0">
                <a:latin typeface="Arial" panose="020B0604020202020204" pitchFamily="34" charset="0"/>
                <a:cs typeface="Arial" panose="020B0604020202020204" pitchFamily="34" charset="0"/>
              </a:rPr>
              <a:t>			</a:t>
            </a:r>
          </a:p>
          <a:p>
            <a:pPr marL="1840007" marR="22972" lvl="4">
              <a:lnSpc>
                <a:spcPct val="150000"/>
              </a:lnSpc>
              <a:spcBef>
                <a:spcPts val="1200"/>
              </a:spcBef>
              <a:buClr>
                <a:srgbClr val="93A29A"/>
              </a:buClr>
              <a:buSzPct val="84090"/>
              <a:tabLst>
                <a:tab pos="172580" algn="l"/>
              </a:tabLst>
            </a:pPr>
            <a:r>
              <a:rPr lang="en-US" b="1" dirty="0" smtClean="0"/>
              <a:t>cur </a:t>
            </a:r>
            <a:r>
              <a:rPr lang="en-US" b="1" dirty="0"/>
              <a:t>= </a:t>
            </a:r>
            <a:r>
              <a:rPr lang="en-US" b="1" dirty="0" err="1" smtClean="0"/>
              <a:t>conn.cursor</a:t>
            </a:r>
            <a:r>
              <a:rPr lang="en-US" b="1" dirty="0"/>
              <a:t>()</a:t>
            </a:r>
            <a:endParaRPr lang="en-US" sz="1600" dirty="0" smtClean="0">
              <a:latin typeface="Arial" panose="020B0604020202020204" pitchFamily="34" charset="0"/>
              <a:cs typeface="Arial" panose="020B0604020202020204" pitchFamily="34" charset="0"/>
            </a:endParaRPr>
          </a:p>
          <a:p>
            <a:pPr marL="172580" marR="22972" indent="-161373">
              <a:lnSpc>
                <a:spcPct val="150000"/>
              </a:lnSpc>
              <a:spcBef>
                <a:spcPts val="1200"/>
              </a:spcBef>
              <a:buClr>
                <a:srgbClr val="93A29A"/>
              </a:buClr>
              <a:buSzPct val="84090"/>
              <a:buFontTx/>
              <a:buChar char="•"/>
              <a:tabLst>
                <a:tab pos="172580" algn="l"/>
              </a:tabLst>
            </a:pPr>
            <a:r>
              <a:rPr lang="en-US" sz="2000" b="1" i="1" dirty="0" smtClean="0">
                <a:latin typeface="Arial" panose="020B0604020202020204" pitchFamily="34" charset="0"/>
                <a:cs typeface="Arial" panose="020B0604020202020204" pitchFamily="34" charset="0"/>
              </a:rPr>
              <a:t>cur</a:t>
            </a:r>
            <a:r>
              <a:rPr lang="en-US" sz="2000" dirty="0" smtClean="0">
                <a:latin typeface="Arial" panose="020B0604020202020204" pitchFamily="34" charset="0"/>
                <a:cs typeface="Arial" panose="020B0604020202020204" pitchFamily="34" charset="0"/>
              </a:rPr>
              <a:t> becomes a Cursor object which provides the </a:t>
            </a:r>
            <a:r>
              <a:rPr lang="en-US" sz="2000" b="1" i="1" dirty="0" smtClean="0">
                <a:latin typeface="Arial" panose="020B0604020202020204" pitchFamily="34" charset="0"/>
                <a:cs typeface="Arial" panose="020B0604020202020204" pitchFamily="34" charset="0"/>
              </a:rPr>
              <a:t>execute()</a:t>
            </a:r>
            <a:r>
              <a:rPr lang="en-US" sz="2000" dirty="0" smtClean="0">
                <a:latin typeface="Arial" panose="020B0604020202020204" pitchFamily="34" charset="0"/>
                <a:cs typeface="Arial" panose="020B0604020202020204" pitchFamily="34" charset="0"/>
              </a:rPr>
              <a:t> method to perform SQL commands</a:t>
            </a:r>
          </a:p>
          <a:p>
            <a:pPr marL="172580" marR="22972" indent="-161373">
              <a:lnSpc>
                <a:spcPct val="150000"/>
              </a:lnSpc>
              <a:spcBef>
                <a:spcPts val="1200"/>
              </a:spcBef>
              <a:buClr>
                <a:srgbClr val="93A29A"/>
              </a:buClr>
              <a:buSzPct val="84090"/>
              <a:buFontTx/>
              <a:buChar char="•"/>
              <a:tabLst>
                <a:tab pos="172580" algn="l"/>
              </a:tabLst>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cursor keeps track of where we are in the database so that if several programs are accessing the database at the same time, the database can keep track of who is trying to do </a:t>
            </a:r>
            <a:r>
              <a:rPr lang="en-US" sz="2000" dirty="0" smtClean="0">
                <a:latin typeface="Arial" panose="020B0604020202020204" pitchFamily="34" charset="0"/>
                <a:cs typeface="Arial" panose="020B0604020202020204" pitchFamily="34" charset="0"/>
              </a:rPr>
              <a:t>what </a:t>
            </a:r>
          </a:p>
          <a:p>
            <a:pPr marL="172580" marR="22972" indent="-161373">
              <a:spcBef>
                <a:spcPts val="1200"/>
              </a:spcBef>
              <a:buClr>
                <a:srgbClr val="93A29A"/>
              </a:buClr>
              <a:buSzPct val="84090"/>
              <a:buChar char="•"/>
              <a:tabLst>
                <a:tab pos="172580" algn="l"/>
              </a:tabLst>
            </a:pPr>
            <a:endParaRPr lang="en-US" sz="1600" dirty="0" smtClean="0">
              <a:latin typeface="Arial" panose="020B0604020202020204" pitchFamily="34" charset="0"/>
              <a:cs typeface="Arial" panose="020B0604020202020204" pitchFamily="34" charset="0"/>
            </a:endParaRPr>
          </a:p>
        </p:txBody>
      </p:sp>
      <p:sp>
        <p:nvSpPr>
          <p:cNvPr id="4" name="object 4"/>
          <p:cNvSpPr txBox="1"/>
          <p:nvPr/>
        </p:nvSpPr>
        <p:spPr>
          <a:xfrm>
            <a:off x="537883" y="403412"/>
            <a:ext cx="8068235" cy="253418"/>
          </a:xfrm>
          <a:prstGeom prst="rect">
            <a:avLst/>
          </a:prstGeom>
          <a:solidFill>
            <a:srgbClr val="93A299"/>
          </a:solidFill>
        </p:spPr>
        <p:txBody>
          <a:bodyPr vert="horz" wrap="square" lIns="0" tIns="62753" rIns="0" bIns="0" rtlCol="0">
            <a:spAutoFit/>
          </a:bodyPr>
          <a:lstStyle/>
          <a:p>
            <a:pPr marR="1169957" algn="r">
              <a:spcBef>
                <a:spcPts val="494"/>
              </a:spcBef>
            </a:pPr>
            <a:endParaRPr sz="1235" dirty="0">
              <a:latin typeface="Arial"/>
              <a:cs typeface="Arial"/>
            </a:endParaRPr>
          </a:p>
        </p:txBody>
      </p:sp>
    </p:spTree>
    <p:extLst>
      <p:ext uri="{BB962C8B-B14F-4D97-AF65-F5344CB8AC3E}">
        <p14:creationId xmlns:p14="http://schemas.microsoft.com/office/powerpoint/2010/main" val="267988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3" y="659534"/>
            <a:ext cx="5443790" cy="519147"/>
          </a:xfrm>
          <a:prstGeom prst="rect">
            <a:avLst/>
          </a:prstGeom>
        </p:spPr>
        <p:txBody>
          <a:bodyPr vert="horz" wrap="square" lIns="0" tIns="11206" rIns="0" bIns="0" rtlCol="0" anchor="b">
            <a:spAutoFit/>
          </a:bodyPr>
          <a:lstStyle/>
          <a:p>
            <a:pPr marL="11206" marR="4483" algn="l">
              <a:spcBef>
                <a:spcPts val="88"/>
              </a:spcBef>
            </a:pPr>
            <a:r>
              <a:rPr lang="en-US" spc="-66" dirty="0" smtClean="0"/>
              <a:t>SQLite</a:t>
            </a:r>
            <a:endParaRPr spc="-97" dirty="0"/>
          </a:p>
        </p:txBody>
      </p:sp>
      <p:sp>
        <p:nvSpPr>
          <p:cNvPr id="3" name="object 3"/>
          <p:cNvSpPr txBox="1"/>
          <p:nvPr/>
        </p:nvSpPr>
        <p:spPr>
          <a:xfrm>
            <a:off x="537882" y="1772816"/>
            <a:ext cx="8426605" cy="3917928"/>
          </a:xfrm>
          <a:prstGeom prst="rect">
            <a:avLst/>
          </a:prstGeom>
        </p:spPr>
        <p:txBody>
          <a:bodyPr vert="horz" wrap="square" lIns="0" tIns="70037" rIns="0" bIns="0" rtlCol="0">
            <a:spAutoFit/>
          </a:bodyPr>
          <a:lstStyle/>
          <a:p>
            <a:pPr marL="172580" marR="22972" indent="-161373">
              <a:lnSpc>
                <a:spcPct val="150000"/>
              </a:lnSpc>
              <a:spcBef>
                <a:spcPts val="1200"/>
              </a:spcBef>
              <a:buClr>
                <a:srgbClr val="93A29A"/>
              </a:buClr>
              <a:buSzPct val="84090"/>
              <a:buChar char="•"/>
              <a:tabLst>
                <a:tab pos="172580" algn="l"/>
              </a:tabLst>
            </a:pPr>
            <a:r>
              <a:rPr lang="en-US" sz="2000" dirty="0">
                <a:latin typeface="Arial" panose="020B0604020202020204" pitchFamily="34" charset="0"/>
                <a:cs typeface="Arial" panose="020B0604020202020204" pitchFamily="34" charset="0"/>
              </a:rPr>
              <a:t>After having a cursor, </a:t>
            </a:r>
            <a:r>
              <a:rPr lang="en-US" sz="2000" dirty="0" smtClean="0">
                <a:latin typeface="Arial" panose="020B0604020202020204" pitchFamily="34" charset="0"/>
                <a:cs typeface="Arial" panose="020B0604020202020204" pitchFamily="34" charset="0"/>
              </a:rPr>
              <a:t>it is possible to work </a:t>
            </a:r>
            <a:r>
              <a:rPr lang="en-US" sz="2000" dirty="0">
                <a:latin typeface="Arial" panose="020B0604020202020204" pitchFamily="34" charset="0"/>
                <a:cs typeface="Arial" panose="020B0604020202020204" pitchFamily="34" charset="0"/>
              </a:rPr>
              <a:t>with the </a:t>
            </a:r>
            <a:r>
              <a:rPr lang="en-US" sz="2000" dirty="0" smtClean="0">
                <a:latin typeface="Arial" panose="020B0604020202020204" pitchFamily="34" charset="0"/>
                <a:cs typeface="Arial" panose="020B0604020202020204" pitchFamily="34" charset="0"/>
              </a:rPr>
              <a:t>database</a:t>
            </a:r>
          </a:p>
          <a:p>
            <a:pPr marL="172580" marR="22972" indent="-161373">
              <a:lnSpc>
                <a:spcPct val="150000"/>
              </a:lnSpc>
              <a:spcBef>
                <a:spcPts val="1200"/>
              </a:spcBef>
              <a:buClr>
                <a:srgbClr val="93A29A"/>
              </a:buClr>
              <a:buSzPct val="84090"/>
              <a:buChar char="•"/>
              <a:tabLst>
                <a:tab pos="172580" algn="l"/>
              </a:tabLst>
            </a:pPr>
            <a:r>
              <a:rPr lang="en-US" sz="2000" dirty="0">
                <a:latin typeface="Arial" panose="020B0604020202020204" pitchFamily="34" charset="0"/>
                <a:cs typeface="Arial" panose="020B0604020202020204" pitchFamily="34" charset="0"/>
              </a:rPr>
              <a:t>we have </a:t>
            </a:r>
            <a:r>
              <a:rPr lang="en-US" sz="2000" dirty="0" smtClean="0">
                <a:latin typeface="Arial" panose="020B0604020202020204" pitchFamily="34" charset="0"/>
                <a:cs typeface="Arial" panose="020B0604020202020204" pitchFamily="34" charset="0"/>
              </a:rPr>
              <a:t>to describe </a:t>
            </a:r>
            <a:r>
              <a:rPr lang="en-US" sz="2000" dirty="0">
                <a:latin typeface="Arial" panose="020B0604020202020204" pitchFamily="34" charset="0"/>
                <a:cs typeface="Arial" panose="020B0604020202020204" pitchFamily="34" charset="0"/>
              </a:rPr>
              <a:t>the operation </a:t>
            </a:r>
            <a:r>
              <a:rPr lang="en-US" sz="2000" dirty="0" smtClean="0">
                <a:latin typeface="Arial" panose="020B0604020202020204" pitchFamily="34" charset="0"/>
                <a:cs typeface="Arial" panose="020B0604020202020204" pitchFamily="34" charset="0"/>
              </a:rPr>
              <a:t>to be performed on the database </a:t>
            </a:r>
            <a:r>
              <a:rPr lang="en-US" sz="2000" dirty="0">
                <a:latin typeface="Arial" panose="020B0604020202020204" pitchFamily="34" charset="0"/>
                <a:cs typeface="Arial" panose="020B0604020202020204" pitchFamily="34" charset="0"/>
              </a:rPr>
              <a:t>using Structured Query Language (SQL)</a:t>
            </a:r>
            <a:endParaRPr lang="en-US" sz="2000" dirty="0" smtClean="0">
              <a:latin typeface="Arial" panose="020B0604020202020204" pitchFamily="34" charset="0"/>
              <a:cs typeface="Arial" panose="020B0604020202020204" pitchFamily="34" charset="0"/>
            </a:endParaRPr>
          </a:p>
          <a:p>
            <a:pPr marL="172580" marR="22972" indent="-161373">
              <a:lnSpc>
                <a:spcPct val="150000"/>
              </a:lnSpc>
              <a:spcBef>
                <a:spcPts val="1200"/>
              </a:spcBef>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For this, the execute method of the cursor object is used</a:t>
            </a:r>
          </a:p>
          <a:p>
            <a:pPr marL="11207" marR="22972">
              <a:lnSpc>
                <a:spcPct val="150000"/>
              </a:lnSpc>
              <a:spcBef>
                <a:spcPts val="1200"/>
              </a:spcBef>
              <a:buClr>
                <a:srgbClr val="93A29A"/>
              </a:buClr>
              <a:buSzPct val="84090"/>
              <a:tabLst>
                <a:tab pos="172580" algn="l"/>
              </a:tabLst>
            </a:pPr>
            <a:r>
              <a:rPr lang="en-US" sz="2000" dirty="0" smtClean="0">
                <a:latin typeface="Arial" panose="020B0604020202020204" pitchFamily="34" charset="0"/>
                <a:cs typeface="Arial" panose="020B0604020202020204" pitchFamily="34" charset="0"/>
              </a:rPr>
              <a:t>			</a:t>
            </a:r>
            <a:r>
              <a:rPr lang="en-US" b="1" dirty="0" err="1" smtClean="0"/>
              <a:t>cur.execute</a:t>
            </a:r>
            <a:r>
              <a:rPr lang="en-US" b="1" dirty="0" smtClean="0"/>
              <a:t>()</a:t>
            </a:r>
            <a:endParaRPr lang="en-US" sz="2000" dirty="0">
              <a:latin typeface="Arial" panose="020B0604020202020204" pitchFamily="34" charset="0"/>
              <a:cs typeface="Arial" panose="020B0604020202020204" pitchFamily="34" charset="0"/>
            </a:endParaRPr>
          </a:p>
          <a:p>
            <a:pPr marL="172580" marR="22972" indent="-161373">
              <a:lnSpc>
                <a:spcPct val="150000"/>
              </a:lnSpc>
              <a:spcBef>
                <a:spcPts val="1200"/>
              </a:spcBef>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The method takes SQL statements as a string to perform database operations such as table creation, record insertion, …..</a:t>
            </a:r>
            <a:endParaRPr lang="en-US" sz="1600" dirty="0" smtClean="0">
              <a:latin typeface="Arial" panose="020B0604020202020204" pitchFamily="34" charset="0"/>
              <a:cs typeface="Arial" panose="020B0604020202020204" pitchFamily="34" charset="0"/>
            </a:endParaRPr>
          </a:p>
        </p:txBody>
      </p:sp>
      <p:sp>
        <p:nvSpPr>
          <p:cNvPr id="4" name="object 4"/>
          <p:cNvSpPr txBox="1"/>
          <p:nvPr/>
        </p:nvSpPr>
        <p:spPr>
          <a:xfrm>
            <a:off x="537883" y="403412"/>
            <a:ext cx="8068235" cy="253418"/>
          </a:xfrm>
          <a:prstGeom prst="rect">
            <a:avLst/>
          </a:prstGeom>
          <a:solidFill>
            <a:srgbClr val="93A299"/>
          </a:solidFill>
        </p:spPr>
        <p:txBody>
          <a:bodyPr vert="horz" wrap="square" lIns="0" tIns="62753" rIns="0" bIns="0" rtlCol="0">
            <a:spAutoFit/>
          </a:bodyPr>
          <a:lstStyle/>
          <a:p>
            <a:pPr marR="1169957" algn="r">
              <a:spcBef>
                <a:spcPts val="494"/>
              </a:spcBef>
            </a:pPr>
            <a:r>
              <a:rPr sz="1235" b="1" spc="-4" dirty="0">
                <a:solidFill>
                  <a:srgbClr val="FFFFFF"/>
                </a:solidFill>
                <a:latin typeface="Arial"/>
                <a:cs typeface="Arial"/>
              </a:rPr>
              <a:t>8</a:t>
            </a:r>
            <a:endParaRPr sz="1235">
              <a:latin typeface="Arial"/>
              <a:cs typeface="Arial"/>
            </a:endParaRPr>
          </a:p>
        </p:txBody>
      </p:sp>
    </p:spTree>
    <p:extLst>
      <p:ext uri="{BB962C8B-B14F-4D97-AF65-F5344CB8AC3E}">
        <p14:creationId xmlns:p14="http://schemas.microsoft.com/office/powerpoint/2010/main" val="178154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3" y="659534"/>
            <a:ext cx="5443790" cy="519147"/>
          </a:xfrm>
          <a:prstGeom prst="rect">
            <a:avLst/>
          </a:prstGeom>
        </p:spPr>
        <p:txBody>
          <a:bodyPr vert="horz" wrap="square" lIns="0" tIns="11206" rIns="0" bIns="0" rtlCol="0" anchor="b">
            <a:spAutoFit/>
          </a:bodyPr>
          <a:lstStyle/>
          <a:p>
            <a:pPr marL="11206" marR="4483" algn="l">
              <a:spcBef>
                <a:spcPts val="88"/>
              </a:spcBef>
            </a:pPr>
            <a:r>
              <a:rPr lang="en-US" spc="-66" dirty="0" smtClean="0"/>
              <a:t>SQLite: SQL Statements</a:t>
            </a:r>
            <a:endParaRPr spc="-97" dirty="0"/>
          </a:p>
        </p:txBody>
      </p:sp>
      <p:sp>
        <p:nvSpPr>
          <p:cNvPr id="3" name="object 3"/>
          <p:cNvSpPr txBox="1"/>
          <p:nvPr/>
        </p:nvSpPr>
        <p:spPr>
          <a:xfrm>
            <a:off x="537882" y="1628800"/>
            <a:ext cx="8426605" cy="3671707"/>
          </a:xfrm>
          <a:prstGeom prst="rect">
            <a:avLst/>
          </a:prstGeom>
        </p:spPr>
        <p:txBody>
          <a:bodyPr vert="horz" wrap="square" lIns="0" tIns="70037" rIns="0" bIns="0" rtlCol="0">
            <a:spAutoFit/>
          </a:bodyPr>
          <a:lstStyle/>
          <a:p>
            <a:pPr marL="172580" marR="22972" indent="-161373">
              <a:spcBef>
                <a:spcPts val="600"/>
              </a:spcBef>
              <a:buClr>
                <a:srgbClr val="93A29A"/>
              </a:buClr>
              <a:buSzPct val="84090"/>
              <a:buChar char="•"/>
              <a:tabLst>
                <a:tab pos="172580" algn="l"/>
              </a:tabLst>
            </a:pPr>
            <a:r>
              <a:rPr lang="en-US" dirty="0" smtClean="0">
                <a:latin typeface="Arial" panose="020B0604020202020204" pitchFamily="34" charset="0"/>
                <a:cs typeface="Arial" panose="020B0604020202020204" pitchFamily="34" charset="0"/>
              </a:rPr>
              <a:t>Table creation</a:t>
            </a:r>
          </a:p>
          <a:p>
            <a:pPr marL="468407" marR="22972" lvl="1">
              <a:spcBef>
                <a:spcPts val="600"/>
              </a:spcBef>
              <a:buClr>
                <a:srgbClr val="93A29A"/>
              </a:buClr>
              <a:buSzPct val="84090"/>
              <a:tabLst>
                <a:tab pos="172580" algn="l"/>
              </a:tabLst>
            </a:pPr>
            <a:r>
              <a:rPr lang="en-US" sz="1600" b="1" dirty="0" err="1">
                <a:latin typeface="+mj-lt"/>
                <a:cs typeface="Arial" panose="020B0604020202020204" pitchFamily="34" charset="0"/>
              </a:rPr>
              <a:t>cur.execute</a:t>
            </a:r>
            <a:r>
              <a:rPr lang="en-US" sz="1600" b="1" dirty="0">
                <a:latin typeface="+mj-lt"/>
                <a:cs typeface="Arial" panose="020B0604020202020204" pitchFamily="34" charset="0"/>
              </a:rPr>
              <a:t>(" </a:t>
            </a:r>
            <a:r>
              <a:rPr lang="en-US" sz="1600" b="1" dirty="0" smtClean="0">
                <a:latin typeface="+mj-lt"/>
                <a:cs typeface="Arial" panose="020B0604020202020204" pitchFamily="34" charset="0"/>
              </a:rPr>
              <a:t>CREATE </a:t>
            </a:r>
            <a:r>
              <a:rPr lang="en-US" sz="1600" b="1" dirty="0">
                <a:latin typeface="+mj-lt"/>
                <a:cs typeface="Arial" panose="020B0604020202020204" pitchFamily="34" charset="0"/>
              </a:rPr>
              <a:t>TABLE IF NOT EXISTS </a:t>
            </a:r>
            <a:r>
              <a:rPr lang="en-US" sz="1600" b="1" dirty="0" err="1" smtClean="0">
                <a:latin typeface="+mj-lt"/>
                <a:cs typeface="Arial" panose="020B0604020202020204" pitchFamily="34" charset="0"/>
              </a:rPr>
              <a:t>table_name</a:t>
            </a:r>
            <a:r>
              <a:rPr lang="en-US" sz="1600" b="1" dirty="0" smtClean="0">
                <a:latin typeface="+mj-lt"/>
                <a:cs typeface="Arial" panose="020B0604020202020204" pitchFamily="34" charset="0"/>
              </a:rPr>
              <a:t> (feild1 </a:t>
            </a:r>
            <a:r>
              <a:rPr lang="en-US" sz="1600" b="1" dirty="0">
                <a:latin typeface="+mj-lt"/>
                <a:cs typeface="Arial" panose="020B0604020202020204" pitchFamily="34" charset="0"/>
              </a:rPr>
              <a:t>INTEGER PRIMARY KEY, </a:t>
            </a:r>
            <a:r>
              <a:rPr lang="en-US" sz="1600" b="1" dirty="0" smtClean="0">
                <a:latin typeface="+mj-lt"/>
                <a:cs typeface="Arial" panose="020B0604020202020204" pitchFamily="34" charset="0"/>
              </a:rPr>
              <a:t>feild2 TEXT, …)”)</a:t>
            </a:r>
          </a:p>
          <a:p>
            <a:pPr marL="172580" marR="22972" indent="-161373">
              <a:spcBef>
                <a:spcPts val="1200"/>
              </a:spcBef>
              <a:buClr>
                <a:srgbClr val="93A29A"/>
              </a:buClr>
              <a:buSzPct val="84090"/>
              <a:buChar char="•"/>
              <a:tabLst>
                <a:tab pos="172580" algn="l"/>
              </a:tabLst>
            </a:pPr>
            <a:r>
              <a:rPr lang="en-US" dirty="0" smtClean="0">
                <a:latin typeface="Arial" panose="020B0604020202020204" pitchFamily="34" charset="0"/>
                <a:cs typeface="Arial" panose="020B0604020202020204" pitchFamily="34" charset="0"/>
              </a:rPr>
              <a:t>Record insertion</a:t>
            </a:r>
          </a:p>
          <a:p>
            <a:pPr marL="468407" marR="22972" lvl="1">
              <a:spcBef>
                <a:spcPts val="600"/>
              </a:spcBef>
              <a:buClr>
                <a:srgbClr val="93A29A"/>
              </a:buClr>
              <a:buSzPct val="84090"/>
              <a:tabLst>
                <a:tab pos="172580" algn="l"/>
              </a:tabLst>
            </a:pPr>
            <a:r>
              <a:rPr lang="en-US" sz="1600" b="1" dirty="0" err="1">
                <a:latin typeface="+mj-lt"/>
                <a:cs typeface="Arial" panose="020B0604020202020204" pitchFamily="34" charset="0"/>
              </a:rPr>
              <a:t>cur.execute</a:t>
            </a:r>
            <a:r>
              <a:rPr lang="en-US" sz="1600" b="1" dirty="0">
                <a:latin typeface="+mj-lt"/>
                <a:cs typeface="Arial" panose="020B0604020202020204" pitchFamily="34" charset="0"/>
              </a:rPr>
              <a:t>("INSERT INTO </a:t>
            </a:r>
            <a:r>
              <a:rPr lang="en-US" sz="1600" b="1" dirty="0" err="1" smtClean="0">
                <a:latin typeface="+mj-lt"/>
                <a:cs typeface="Arial" panose="020B0604020202020204" pitchFamily="34" charset="0"/>
              </a:rPr>
              <a:t>table_name</a:t>
            </a:r>
            <a:r>
              <a:rPr lang="en-US" sz="1600" b="1" dirty="0" smtClean="0">
                <a:latin typeface="+mj-lt"/>
                <a:cs typeface="Arial" panose="020B0604020202020204" pitchFamily="34" charset="0"/>
              </a:rPr>
              <a:t> VALUES (?,?,?)", (data1, data2, data3))</a:t>
            </a:r>
          </a:p>
          <a:p>
            <a:pPr marL="172580" marR="22972" indent="-161373">
              <a:spcBef>
                <a:spcPts val="1200"/>
              </a:spcBef>
              <a:buClr>
                <a:srgbClr val="93A29A"/>
              </a:buClr>
              <a:buSzPct val="84090"/>
              <a:buChar char="•"/>
              <a:tabLst>
                <a:tab pos="172580" algn="l"/>
              </a:tabLst>
            </a:pPr>
            <a:r>
              <a:rPr lang="en-US" dirty="0" smtClean="0">
                <a:latin typeface="Arial" panose="020B0604020202020204" pitchFamily="34" charset="0"/>
                <a:cs typeface="Arial" panose="020B0604020202020204" pitchFamily="34" charset="0"/>
              </a:rPr>
              <a:t>Record deletion</a:t>
            </a:r>
          </a:p>
          <a:p>
            <a:pPr marL="468407" marR="22972" lvl="1">
              <a:spcBef>
                <a:spcPts val="600"/>
              </a:spcBef>
              <a:buClr>
                <a:srgbClr val="93A29A"/>
              </a:buClr>
              <a:buSzPct val="84090"/>
              <a:tabLst>
                <a:tab pos="172580" algn="l"/>
              </a:tabLst>
            </a:pPr>
            <a:r>
              <a:rPr lang="en-US" sz="1600" b="1" dirty="0" err="1" smtClean="0">
                <a:latin typeface="+mj-lt"/>
                <a:cs typeface="Arial" panose="020B0604020202020204" pitchFamily="34" charset="0"/>
              </a:rPr>
              <a:t>cur.execute</a:t>
            </a:r>
            <a:r>
              <a:rPr lang="en-US" sz="1600" b="1" dirty="0">
                <a:latin typeface="+mj-lt"/>
                <a:cs typeface="Arial" panose="020B0604020202020204" pitchFamily="34" charset="0"/>
              </a:rPr>
              <a:t>("DELETE FROM </a:t>
            </a:r>
            <a:r>
              <a:rPr lang="en-US" sz="1600" b="1" dirty="0" err="1" smtClean="0">
                <a:latin typeface="+mj-lt"/>
                <a:cs typeface="Arial" panose="020B0604020202020204" pitchFamily="34" charset="0"/>
              </a:rPr>
              <a:t>table_name</a:t>
            </a:r>
            <a:r>
              <a:rPr lang="en-US" sz="1600" b="1" dirty="0" smtClean="0">
                <a:latin typeface="+mj-lt"/>
                <a:cs typeface="Arial" panose="020B0604020202020204" pitchFamily="34" charset="0"/>
              </a:rPr>
              <a:t> WHERE feild1=?",(data1,))</a:t>
            </a:r>
          </a:p>
          <a:p>
            <a:pPr marL="172580" marR="22972" indent="-161373">
              <a:spcBef>
                <a:spcPts val="1200"/>
              </a:spcBef>
              <a:buClr>
                <a:srgbClr val="93A29A"/>
              </a:buClr>
              <a:buSzPct val="84090"/>
              <a:buChar char="•"/>
              <a:tabLst>
                <a:tab pos="172580" algn="l"/>
              </a:tabLst>
            </a:pPr>
            <a:r>
              <a:rPr lang="en-US" dirty="0" smtClean="0">
                <a:latin typeface="Arial" panose="020B0604020202020204" pitchFamily="34" charset="0"/>
                <a:cs typeface="Arial" panose="020B0604020202020204" pitchFamily="34" charset="0"/>
              </a:rPr>
              <a:t>Record update</a:t>
            </a:r>
          </a:p>
          <a:p>
            <a:pPr marL="468407" marR="22972" lvl="1">
              <a:spcBef>
                <a:spcPts val="600"/>
              </a:spcBef>
              <a:buClr>
                <a:srgbClr val="93A29A"/>
              </a:buClr>
              <a:buSzPct val="84090"/>
              <a:tabLst>
                <a:tab pos="172580" algn="l"/>
              </a:tabLst>
            </a:pPr>
            <a:r>
              <a:rPr lang="en-US" sz="1600" b="1" dirty="0" err="1" smtClean="0">
                <a:latin typeface="+mj-lt"/>
                <a:cs typeface="Arial" panose="020B0604020202020204" pitchFamily="34" charset="0"/>
              </a:rPr>
              <a:t>cur.execute</a:t>
            </a:r>
            <a:r>
              <a:rPr lang="en-US" sz="1600" b="1" dirty="0">
                <a:latin typeface="+mj-lt"/>
                <a:cs typeface="Arial" panose="020B0604020202020204" pitchFamily="34" charset="0"/>
              </a:rPr>
              <a:t>("UPDATE </a:t>
            </a:r>
            <a:r>
              <a:rPr lang="en-US" sz="1600" b="1" dirty="0" err="1" smtClean="0">
                <a:latin typeface="+mj-lt"/>
                <a:cs typeface="Arial" panose="020B0604020202020204" pitchFamily="34" charset="0"/>
              </a:rPr>
              <a:t>table_name</a:t>
            </a:r>
            <a:r>
              <a:rPr lang="en-US" sz="1600" b="1" dirty="0" smtClean="0">
                <a:latin typeface="+mj-lt"/>
                <a:cs typeface="Arial" panose="020B0604020202020204" pitchFamily="34" charset="0"/>
              </a:rPr>
              <a:t> SET feild1=?, field2=? </a:t>
            </a:r>
            <a:r>
              <a:rPr lang="en-US" sz="1600" b="1" dirty="0">
                <a:latin typeface="+mj-lt"/>
                <a:cs typeface="Arial" panose="020B0604020202020204" pitchFamily="34" charset="0"/>
              </a:rPr>
              <a:t>WHERE </a:t>
            </a:r>
            <a:r>
              <a:rPr lang="en-US" sz="1600" b="1" dirty="0" smtClean="0">
                <a:latin typeface="+mj-lt"/>
                <a:cs typeface="Arial" panose="020B0604020202020204" pitchFamily="34" charset="0"/>
              </a:rPr>
              <a:t>feild1=?",(data1,data2,data3))</a:t>
            </a:r>
          </a:p>
        </p:txBody>
      </p:sp>
      <p:sp>
        <p:nvSpPr>
          <p:cNvPr id="4" name="object 4"/>
          <p:cNvSpPr txBox="1"/>
          <p:nvPr/>
        </p:nvSpPr>
        <p:spPr>
          <a:xfrm>
            <a:off x="537883" y="403412"/>
            <a:ext cx="8068235" cy="253418"/>
          </a:xfrm>
          <a:prstGeom prst="rect">
            <a:avLst/>
          </a:prstGeom>
          <a:solidFill>
            <a:srgbClr val="93A299"/>
          </a:solidFill>
        </p:spPr>
        <p:txBody>
          <a:bodyPr vert="horz" wrap="square" lIns="0" tIns="62753" rIns="0" bIns="0" rtlCol="0">
            <a:spAutoFit/>
          </a:bodyPr>
          <a:lstStyle/>
          <a:p>
            <a:pPr marR="1169957" algn="r">
              <a:spcBef>
                <a:spcPts val="494"/>
              </a:spcBef>
            </a:pPr>
            <a:r>
              <a:rPr sz="1235" b="1" spc="-4" dirty="0">
                <a:solidFill>
                  <a:srgbClr val="FFFFFF"/>
                </a:solidFill>
                <a:latin typeface="Arial"/>
                <a:cs typeface="Arial"/>
              </a:rPr>
              <a:t>8</a:t>
            </a:r>
            <a:endParaRPr sz="1235">
              <a:latin typeface="Arial"/>
              <a:cs typeface="Arial"/>
            </a:endParaRPr>
          </a:p>
        </p:txBody>
      </p:sp>
    </p:spTree>
    <p:extLst>
      <p:ext uri="{BB962C8B-B14F-4D97-AF65-F5344CB8AC3E}">
        <p14:creationId xmlns:p14="http://schemas.microsoft.com/office/powerpoint/2010/main" val="420779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3" y="659534"/>
            <a:ext cx="5443790" cy="519147"/>
          </a:xfrm>
          <a:prstGeom prst="rect">
            <a:avLst/>
          </a:prstGeom>
        </p:spPr>
        <p:txBody>
          <a:bodyPr vert="horz" wrap="square" lIns="0" tIns="11206" rIns="0" bIns="0" rtlCol="0" anchor="b">
            <a:spAutoFit/>
          </a:bodyPr>
          <a:lstStyle/>
          <a:p>
            <a:pPr marL="11206" marR="4483" algn="l">
              <a:spcBef>
                <a:spcPts val="88"/>
              </a:spcBef>
            </a:pPr>
            <a:r>
              <a:rPr lang="en-US" spc="-66" dirty="0" smtClean="0"/>
              <a:t>SQLite: SQL Statements</a:t>
            </a:r>
            <a:endParaRPr spc="-97" dirty="0"/>
          </a:p>
        </p:txBody>
      </p:sp>
      <p:sp>
        <p:nvSpPr>
          <p:cNvPr id="3" name="object 3"/>
          <p:cNvSpPr txBox="1"/>
          <p:nvPr/>
        </p:nvSpPr>
        <p:spPr>
          <a:xfrm>
            <a:off x="537882" y="1628800"/>
            <a:ext cx="8426605" cy="4810480"/>
          </a:xfrm>
          <a:prstGeom prst="rect">
            <a:avLst/>
          </a:prstGeom>
        </p:spPr>
        <p:txBody>
          <a:bodyPr vert="horz" wrap="square" lIns="0" tIns="70037" rIns="0" bIns="0" rtlCol="0">
            <a:spAutoFit/>
          </a:bodyPr>
          <a:lstStyle/>
          <a:p>
            <a:pPr marL="172580" marR="22972" indent="-161373">
              <a:spcBef>
                <a:spcPts val="600"/>
              </a:spcBef>
              <a:buClr>
                <a:srgbClr val="93A29A"/>
              </a:buClr>
              <a:buSzPct val="84090"/>
              <a:buChar char="•"/>
              <a:tabLst>
                <a:tab pos="172580" algn="l"/>
              </a:tabLst>
            </a:pPr>
            <a:r>
              <a:rPr lang="en-US" dirty="0" smtClean="0">
                <a:latin typeface="Arial" panose="020B0604020202020204" pitchFamily="34" charset="0"/>
                <a:cs typeface="Arial" panose="020B0604020202020204" pitchFamily="34" charset="0"/>
              </a:rPr>
              <a:t>For data fetching from the database</a:t>
            </a:r>
            <a:endParaRPr lang="en-US" dirty="0">
              <a:latin typeface="Arial" panose="020B0604020202020204" pitchFamily="34" charset="0"/>
              <a:cs typeface="Arial" panose="020B0604020202020204" pitchFamily="34" charset="0"/>
            </a:endParaRPr>
          </a:p>
          <a:p>
            <a:pPr marL="468407" marR="22972" lvl="1">
              <a:spcBef>
                <a:spcPts val="600"/>
              </a:spcBef>
              <a:buClr>
                <a:srgbClr val="93A29A"/>
              </a:buClr>
              <a:buSzPct val="84090"/>
              <a:tabLst>
                <a:tab pos="172580" algn="l"/>
              </a:tabLst>
            </a:pPr>
            <a:r>
              <a:rPr lang="en-US" sz="1600" b="1" dirty="0" err="1">
                <a:cs typeface="Arial" panose="020B0604020202020204" pitchFamily="34" charset="0"/>
              </a:rPr>
              <a:t>cur.execute</a:t>
            </a:r>
            <a:r>
              <a:rPr lang="en-US" sz="1600" b="1" dirty="0">
                <a:cs typeface="Arial" panose="020B0604020202020204" pitchFamily="34" charset="0"/>
              </a:rPr>
              <a:t>("SELECT * FROM </a:t>
            </a:r>
            <a:r>
              <a:rPr lang="en-US" sz="1600" b="1" dirty="0" err="1">
                <a:cs typeface="Arial" panose="020B0604020202020204" pitchFamily="34" charset="0"/>
              </a:rPr>
              <a:t>table_name</a:t>
            </a:r>
            <a:r>
              <a:rPr lang="en-US" sz="1600" b="1" dirty="0">
                <a:cs typeface="Arial" panose="020B0604020202020204" pitchFamily="34" charset="0"/>
              </a:rPr>
              <a:t>")</a:t>
            </a:r>
          </a:p>
          <a:p>
            <a:pPr marL="468407" marR="22972" lvl="1">
              <a:spcBef>
                <a:spcPts val="600"/>
              </a:spcBef>
              <a:buClr>
                <a:srgbClr val="93A29A"/>
              </a:buClr>
              <a:buSzPct val="84090"/>
              <a:tabLst>
                <a:tab pos="172580" algn="l"/>
              </a:tabLst>
            </a:pPr>
            <a:r>
              <a:rPr lang="en-US" sz="1600" b="1" dirty="0" err="1">
                <a:cs typeface="Arial" panose="020B0604020202020204" pitchFamily="34" charset="0"/>
              </a:rPr>
              <a:t>cur.execute</a:t>
            </a:r>
            <a:r>
              <a:rPr lang="en-US" sz="1600" b="1" dirty="0">
                <a:cs typeface="Arial" panose="020B0604020202020204" pitchFamily="34" charset="0"/>
              </a:rPr>
              <a:t>("SELECT * FROM </a:t>
            </a:r>
            <a:r>
              <a:rPr lang="en-US" sz="1600" b="1" dirty="0" err="1">
                <a:cs typeface="Arial" panose="020B0604020202020204" pitchFamily="34" charset="0"/>
              </a:rPr>
              <a:t>table_name</a:t>
            </a:r>
            <a:r>
              <a:rPr lang="en-US" sz="1600" b="1" dirty="0">
                <a:cs typeface="Arial" panose="020B0604020202020204" pitchFamily="34" charset="0"/>
              </a:rPr>
              <a:t> WHERE feild1=? OR feild2=?", (data1,data2</a:t>
            </a:r>
            <a:r>
              <a:rPr lang="en-US" sz="1600" b="1" dirty="0" smtClean="0">
                <a:cs typeface="Arial" panose="020B0604020202020204" pitchFamily="34" charset="0"/>
              </a:rPr>
              <a:t>))</a:t>
            </a:r>
            <a:endParaRPr lang="en-US" sz="1600" b="1" dirty="0">
              <a:cs typeface="Arial" panose="020B0604020202020204" pitchFamily="34" charset="0"/>
            </a:endParaRPr>
          </a:p>
          <a:p>
            <a:pPr marL="172580" marR="22972" indent="-161373">
              <a:spcBef>
                <a:spcPts val="600"/>
              </a:spcBef>
              <a:buClr>
                <a:srgbClr val="93A29A"/>
              </a:buClr>
              <a:buSzPct val="84090"/>
              <a:buChar char="•"/>
              <a:tabLst>
                <a:tab pos="172580" algn="l"/>
              </a:tabLst>
            </a:pPr>
            <a:r>
              <a:rPr lang="en-US" dirty="0">
                <a:latin typeface="Arial" panose="020B0604020202020204" pitchFamily="34" charset="0"/>
                <a:cs typeface="Arial" panose="020B0604020202020204" pitchFamily="34" charset="0"/>
              </a:rPr>
              <a:t>Once </a:t>
            </a:r>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query </a:t>
            </a:r>
            <a:r>
              <a:rPr lang="en-US" dirty="0" smtClean="0">
                <a:latin typeface="Arial" panose="020B0604020202020204" pitchFamily="34" charset="0"/>
                <a:cs typeface="Arial" panose="020B0604020202020204" pitchFamily="34" charset="0"/>
              </a:rPr>
              <a:t>has been executed, the results can be accessed using the following cursor’s methods:</a:t>
            </a:r>
          </a:p>
          <a:p>
            <a:pPr marL="629780" marR="22972" lvl="1" indent="-161373">
              <a:spcBef>
                <a:spcPts val="600"/>
              </a:spcBef>
              <a:buClr>
                <a:srgbClr val="93A29A"/>
              </a:buClr>
              <a:buSzPct val="84090"/>
              <a:buChar char="•"/>
              <a:tabLst>
                <a:tab pos="172580" algn="l"/>
              </a:tabLst>
            </a:pPr>
            <a:r>
              <a:rPr lang="en-US" b="1" i="1" dirty="0" err="1" smtClean="0">
                <a:latin typeface="Arial" panose="020B0604020202020204" pitchFamily="34" charset="0"/>
                <a:cs typeface="Arial" panose="020B0604020202020204" pitchFamily="34" charset="0"/>
              </a:rPr>
              <a:t>fetchone</a:t>
            </a:r>
            <a:r>
              <a:rPr lang="en-US" dirty="0" smtClean="0">
                <a:latin typeface="Arial" panose="020B0604020202020204" pitchFamily="34" charset="0"/>
                <a:cs typeface="Arial" panose="020B0604020202020204" pitchFamily="34" charset="0"/>
              </a:rPr>
              <a:t>: retrieve one </a:t>
            </a:r>
            <a:r>
              <a:rPr lang="en-US" dirty="0">
                <a:latin typeface="Arial" panose="020B0604020202020204" pitchFamily="34" charset="0"/>
                <a:cs typeface="Arial" panose="020B0604020202020204" pitchFamily="34" charset="0"/>
              </a:rPr>
              <a:t>record at a </a:t>
            </a:r>
            <a:r>
              <a:rPr lang="en-US" dirty="0" smtClean="0">
                <a:latin typeface="Arial" panose="020B0604020202020204" pitchFamily="34" charset="0"/>
                <a:cs typeface="Arial" panose="020B0604020202020204" pitchFamily="34" charset="0"/>
              </a:rPr>
              <a:t>time, the return object is a </a:t>
            </a:r>
            <a:r>
              <a:rPr lang="en-US" i="1" u="sng" dirty="0" smtClean="0">
                <a:latin typeface="Arial" panose="020B0604020202020204" pitchFamily="34" charset="0"/>
                <a:cs typeface="Arial" panose="020B0604020202020204" pitchFamily="34" charset="0"/>
              </a:rPr>
              <a:t>tuple</a:t>
            </a:r>
            <a:r>
              <a:rPr lang="en-US" dirty="0" smtClean="0">
                <a:latin typeface="Arial" panose="020B0604020202020204" pitchFamily="34" charset="0"/>
                <a:cs typeface="Arial" panose="020B0604020202020204" pitchFamily="34" charset="0"/>
              </a:rPr>
              <a:t> of the obtained record values</a:t>
            </a:r>
          </a:p>
          <a:p>
            <a:pPr marL="468407" marR="22972" lvl="1">
              <a:buClr>
                <a:srgbClr val="93A29A"/>
              </a:buClr>
              <a:buSzPct val="84090"/>
              <a:tabLst>
                <a:tab pos="172580" algn="l"/>
              </a:tabLs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dirty="0"/>
              <a:t> </a:t>
            </a:r>
            <a:r>
              <a:rPr lang="en-US" b="1" dirty="0" smtClean="0"/>
              <a:t>data = </a:t>
            </a:r>
            <a:r>
              <a:rPr lang="en-US" b="1" dirty="0" err="1" smtClean="0"/>
              <a:t>cur.fetchone</a:t>
            </a:r>
            <a:r>
              <a:rPr lang="en-US" b="1" dirty="0"/>
              <a:t>()</a:t>
            </a:r>
            <a:endParaRPr lang="en-US" dirty="0" smtClean="0">
              <a:latin typeface="Arial" panose="020B0604020202020204" pitchFamily="34" charset="0"/>
              <a:cs typeface="Arial" panose="020B0604020202020204" pitchFamily="34" charset="0"/>
            </a:endParaRPr>
          </a:p>
          <a:p>
            <a:pPr marL="629780" marR="22972" lvl="1" indent="-161373">
              <a:spcBef>
                <a:spcPts val="600"/>
              </a:spcBef>
              <a:buClr>
                <a:srgbClr val="93A29A"/>
              </a:buClr>
              <a:buSzPct val="84090"/>
              <a:buChar char="•"/>
              <a:tabLst>
                <a:tab pos="172580" algn="l"/>
              </a:tabLst>
            </a:pPr>
            <a:r>
              <a:rPr lang="en-US" b="1" i="1" dirty="0" err="1" smtClean="0">
                <a:latin typeface="Arial" panose="020B0604020202020204" pitchFamily="34" charset="0"/>
                <a:cs typeface="Arial" panose="020B0604020202020204" pitchFamily="34" charset="0"/>
              </a:rPr>
              <a:t>fetchall</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retrieve </a:t>
            </a:r>
            <a:r>
              <a:rPr lang="en-US" dirty="0" smtClean="0">
                <a:latin typeface="Arial" panose="020B0604020202020204" pitchFamily="34" charset="0"/>
                <a:cs typeface="Arial" panose="020B0604020202020204" pitchFamily="34" charset="0"/>
              </a:rPr>
              <a:t>all the resulted records, the return object is a list of </a:t>
            </a:r>
            <a:r>
              <a:rPr lang="en-US" i="1" u="sng" dirty="0" smtClean="0">
                <a:latin typeface="Arial" panose="020B0604020202020204" pitchFamily="34" charset="0"/>
                <a:cs typeface="Arial" panose="020B0604020202020204" pitchFamily="34" charset="0"/>
              </a:rPr>
              <a:t>tuples</a:t>
            </a:r>
            <a:r>
              <a:rPr lang="en-US" dirty="0" smtClean="0">
                <a:latin typeface="Arial" panose="020B0604020202020204" pitchFamily="34" charset="0"/>
                <a:cs typeface="Arial" panose="020B0604020202020204" pitchFamily="34" charset="0"/>
              </a:rPr>
              <a:t> representing the fetched records</a:t>
            </a:r>
          </a:p>
          <a:p>
            <a:pPr marL="468407" marR="22972" lvl="1">
              <a:buClr>
                <a:srgbClr val="93A29A"/>
              </a:buClr>
              <a:buSzPct val="84090"/>
              <a:tabLst>
                <a:tab pos="172580" algn="l"/>
              </a:tabLs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dirty="0"/>
              <a:t> data = </a:t>
            </a:r>
            <a:r>
              <a:rPr lang="en-US" b="1" dirty="0" err="1" smtClean="0"/>
              <a:t>cur.fetchall</a:t>
            </a:r>
            <a:r>
              <a:rPr lang="en-US" b="1" dirty="0" smtClean="0"/>
              <a:t>()</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1211357" marR="22972" lvl="2" indent="-285750">
              <a:spcBef>
                <a:spcPts val="600"/>
              </a:spcBef>
              <a:buClr>
                <a:srgbClr val="93A29A"/>
              </a:buClr>
              <a:buSzPct val="84090"/>
              <a:buFont typeface="Arial" panose="020B0604020202020204" pitchFamily="34" charset="0"/>
              <a:buChar char="•"/>
              <a:tabLst>
                <a:tab pos="172580" algn="l"/>
              </a:tabLst>
            </a:pPr>
            <a:r>
              <a:rPr lang="en-US" sz="1600" dirty="0" smtClean="0">
                <a:latin typeface="Arial" panose="020B0604020202020204" pitchFamily="34" charset="0"/>
                <a:cs typeface="Arial" panose="020B0604020202020204" pitchFamily="34" charset="0"/>
              </a:rPr>
              <a:t>we can then loop through the records in the list returned by </a:t>
            </a:r>
            <a:r>
              <a:rPr lang="en-US" sz="1600" dirty="0" err="1" smtClean="0">
                <a:latin typeface="Arial" panose="020B0604020202020204" pitchFamily="34" charset="0"/>
                <a:cs typeface="Arial" panose="020B0604020202020204" pitchFamily="34" charset="0"/>
              </a:rPr>
              <a:t>fetchall</a:t>
            </a:r>
            <a:r>
              <a:rPr lang="en-US" sz="1600" dirty="0" smtClean="0">
                <a:latin typeface="Arial" panose="020B0604020202020204" pitchFamily="34" charset="0"/>
                <a:cs typeface="Arial" panose="020B0604020202020204" pitchFamily="34" charset="0"/>
              </a:rPr>
              <a:t>()</a:t>
            </a:r>
          </a:p>
          <a:p>
            <a:pPr marL="11207" marR="22972">
              <a:buClr>
                <a:srgbClr val="93A29A"/>
              </a:buClr>
              <a:buSzPct val="84090"/>
              <a:tabLst>
                <a:tab pos="172580" algn="l"/>
              </a:tabLs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400" b="1" dirty="0" smtClean="0">
                <a:latin typeface="+mj-lt"/>
                <a:cs typeface="Arial" panose="020B0604020202020204" pitchFamily="34" charset="0"/>
              </a:rPr>
              <a:t>for </a:t>
            </a:r>
            <a:r>
              <a:rPr lang="en-US" sz="1400" b="1" dirty="0" err="1" smtClean="0">
                <a:latin typeface="+mj-lt"/>
                <a:cs typeface="Arial" panose="020B0604020202020204" pitchFamily="34" charset="0"/>
              </a:rPr>
              <a:t>i</a:t>
            </a:r>
            <a:r>
              <a:rPr lang="en-US" sz="1400" b="1" dirty="0" smtClean="0">
                <a:latin typeface="+mj-lt"/>
                <a:cs typeface="Arial" panose="020B0604020202020204" pitchFamily="34" charset="0"/>
              </a:rPr>
              <a:t> in data:</a:t>
            </a:r>
          </a:p>
          <a:p>
            <a:pPr marL="11207" marR="22972">
              <a:buClr>
                <a:srgbClr val="93A29A"/>
              </a:buClr>
              <a:buSzPct val="84090"/>
              <a:tabLst>
                <a:tab pos="172580" algn="l"/>
              </a:tabLst>
            </a:pPr>
            <a:r>
              <a:rPr lang="en-US" sz="1400" b="1" dirty="0">
                <a:latin typeface="+mj-lt"/>
                <a:cs typeface="Arial" panose="020B0604020202020204" pitchFamily="34" charset="0"/>
              </a:rPr>
              <a:t>	</a:t>
            </a:r>
            <a:r>
              <a:rPr lang="en-US" sz="1400" b="1" dirty="0" smtClean="0">
                <a:latin typeface="+mj-lt"/>
                <a:cs typeface="Arial" panose="020B0604020202020204" pitchFamily="34" charset="0"/>
              </a:rPr>
              <a:t>			print(</a:t>
            </a:r>
            <a:r>
              <a:rPr lang="en-US" sz="1400" b="1" dirty="0" err="1" smtClean="0">
                <a:latin typeface="+mj-lt"/>
                <a:cs typeface="Arial" panose="020B0604020202020204" pitchFamily="34" charset="0"/>
              </a:rPr>
              <a:t>i</a:t>
            </a:r>
            <a:r>
              <a:rPr lang="en-US" sz="1400" b="1" dirty="0" smtClean="0">
                <a:latin typeface="+mj-lt"/>
                <a:cs typeface="Arial" panose="020B0604020202020204" pitchFamily="34" charset="0"/>
              </a:rPr>
              <a:t>)</a:t>
            </a:r>
          </a:p>
          <a:p>
            <a:pPr marL="11207" marR="22972">
              <a:buClr>
                <a:srgbClr val="93A29A"/>
              </a:buClr>
              <a:buSzPct val="84090"/>
              <a:tabLst>
                <a:tab pos="172580" algn="l"/>
              </a:tabLst>
            </a:pPr>
            <a:r>
              <a:rPr lang="en-US" sz="1400" b="1" dirty="0">
                <a:latin typeface="+mj-lt"/>
                <a:cs typeface="Arial" panose="020B0604020202020204" pitchFamily="34" charset="0"/>
              </a:rPr>
              <a:t>	</a:t>
            </a:r>
            <a:r>
              <a:rPr lang="en-US" sz="1400" b="1" dirty="0" smtClean="0">
                <a:latin typeface="+mj-lt"/>
                <a:cs typeface="Arial" panose="020B0604020202020204" pitchFamily="34" charset="0"/>
              </a:rPr>
              <a:t>			print(</a:t>
            </a:r>
            <a:r>
              <a:rPr lang="en-US" sz="1400" b="1" dirty="0" err="1" smtClean="0">
                <a:latin typeface="+mj-lt"/>
                <a:cs typeface="Arial" panose="020B0604020202020204" pitchFamily="34" charset="0"/>
              </a:rPr>
              <a:t>i</a:t>
            </a:r>
            <a:r>
              <a:rPr lang="en-US" sz="1400" b="1" dirty="0" smtClean="0">
                <a:latin typeface="+mj-lt"/>
                <a:cs typeface="Arial" panose="020B0604020202020204" pitchFamily="34" charset="0"/>
              </a:rPr>
              <a:t>[0]) </a:t>
            </a:r>
          </a:p>
        </p:txBody>
      </p:sp>
      <p:sp>
        <p:nvSpPr>
          <p:cNvPr id="4" name="object 4"/>
          <p:cNvSpPr txBox="1"/>
          <p:nvPr/>
        </p:nvSpPr>
        <p:spPr>
          <a:xfrm>
            <a:off x="537883" y="403412"/>
            <a:ext cx="8068235" cy="253418"/>
          </a:xfrm>
          <a:prstGeom prst="rect">
            <a:avLst/>
          </a:prstGeom>
          <a:solidFill>
            <a:srgbClr val="93A299"/>
          </a:solidFill>
        </p:spPr>
        <p:txBody>
          <a:bodyPr vert="horz" wrap="square" lIns="0" tIns="62753" rIns="0" bIns="0" rtlCol="0">
            <a:spAutoFit/>
          </a:bodyPr>
          <a:lstStyle/>
          <a:p>
            <a:pPr marR="1169957" algn="r">
              <a:spcBef>
                <a:spcPts val="494"/>
              </a:spcBef>
            </a:pPr>
            <a:r>
              <a:rPr sz="1235" b="1" spc="-4" dirty="0">
                <a:solidFill>
                  <a:srgbClr val="FFFFFF"/>
                </a:solidFill>
                <a:latin typeface="Arial"/>
                <a:cs typeface="Arial"/>
              </a:rPr>
              <a:t>8</a:t>
            </a:r>
            <a:endParaRPr sz="1235">
              <a:latin typeface="Arial"/>
              <a:cs typeface="Arial"/>
            </a:endParaRPr>
          </a:p>
        </p:txBody>
      </p:sp>
    </p:spTree>
    <p:extLst>
      <p:ext uri="{BB962C8B-B14F-4D97-AF65-F5344CB8AC3E}">
        <p14:creationId xmlns:p14="http://schemas.microsoft.com/office/powerpoint/2010/main" val="201124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3" y="659534"/>
            <a:ext cx="5443790" cy="519147"/>
          </a:xfrm>
          <a:prstGeom prst="rect">
            <a:avLst/>
          </a:prstGeom>
        </p:spPr>
        <p:txBody>
          <a:bodyPr vert="horz" wrap="square" lIns="0" tIns="11206" rIns="0" bIns="0" rtlCol="0" anchor="b">
            <a:spAutoFit/>
          </a:bodyPr>
          <a:lstStyle/>
          <a:p>
            <a:pPr marL="11206" marR="4483" algn="l">
              <a:spcBef>
                <a:spcPts val="88"/>
              </a:spcBef>
            </a:pPr>
            <a:r>
              <a:rPr lang="en-US" spc="-66" dirty="0" smtClean="0"/>
              <a:t>SQLite</a:t>
            </a:r>
            <a:endParaRPr spc="-97" dirty="0"/>
          </a:p>
        </p:txBody>
      </p:sp>
      <p:sp>
        <p:nvSpPr>
          <p:cNvPr id="3" name="object 3"/>
          <p:cNvSpPr txBox="1"/>
          <p:nvPr/>
        </p:nvSpPr>
        <p:spPr>
          <a:xfrm>
            <a:off x="537882" y="1772816"/>
            <a:ext cx="8426605" cy="4225705"/>
          </a:xfrm>
          <a:prstGeom prst="rect">
            <a:avLst/>
          </a:prstGeom>
        </p:spPr>
        <p:txBody>
          <a:bodyPr vert="horz" wrap="square" lIns="0" tIns="70037" rIns="0" bIns="0" rtlCol="0">
            <a:spAutoFit/>
          </a:bodyPr>
          <a:lstStyle/>
          <a:p>
            <a:pPr marL="172580" marR="22972" indent="-161373">
              <a:lnSpc>
                <a:spcPct val="150000"/>
              </a:lnSpc>
              <a:buClr>
                <a:srgbClr val="93A29A"/>
              </a:buClr>
              <a:buSzPct val="84090"/>
              <a:buChar char="•"/>
              <a:tabLst>
                <a:tab pos="172580" algn="l"/>
              </a:tabLst>
            </a:pPr>
            <a:r>
              <a:rPr lang="en-US" sz="2000" dirty="0">
                <a:latin typeface="Arial" panose="020B0604020202020204" pitchFamily="34" charset="0"/>
                <a:cs typeface="Arial" panose="020B0604020202020204" pitchFamily="34" charset="0"/>
              </a:rPr>
              <a:t>After </a:t>
            </a:r>
            <a:r>
              <a:rPr lang="en-US" sz="2000" dirty="0" smtClean="0">
                <a:latin typeface="Arial" panose="020B0604020202020204" pitchFamily="34" charset="0"/>
                <a:cs typeface="Arial" panose="020B0604020202020204" pitchFamily="34" charset="0"/>
              </a:rPr>
              <a:t>making </a:t>
            </a:r>
            <a:r>
              <a:rPr lang="en-US" sz="2000" dirty="0">
                <a:latin typeface="Arial" panose="020B0604020202020204" pitchFamily="34" charset="0"/>
                <a:cs typeface="Arial" panose="020B0604020202020204" pitchFamily="34" charset="0"/>
              </a:rPr>
              <a:t>any </a:t>
            </a:r>
            <a:r>
              <a:rPr lang="en-US" sz="2000" dirty="0" smtClean="0">
                <a:latin typeface="Arial" panose="020B0604020202020204" pitchFamily="34" charset="0"/>
                <a:cs typeface="Arial" panose="020B0604020202020204" pitchFamily="34" charset="0"/>
              </a:rPr>
              <a:t>changes to the database, these changes will not be applied to the database on the disk</a:t>
            </a:r>
          </a:p>
          <a:p>
            <a:pPr marL="629780" marR="22972" lvl="1" indent="-161373">
              <a:lnSpc>
                <a:spcPct val="150000"/>
              </a:lnSpc>
              <a:buClr>
                <a:srgbClr val="93A29A"/>
              </a:buClr>
              <a:buSzPct val="84090"/>
              <a:buChar char="•"/>
              <a:tabLst>
                <a:tab pos="172580" algn="l"/>
              </a:tabLst>
            </a:pPr>
            <a:r>
              <a:rPr lang="en-US" sz="1600" dirty="0" smtClean="0">
                <a:latin typeface="Arial" panose="020B0604020202020204" pitchFamily="34" charset="0"/>
                <a:cs typeface="Arial" panose="020B0604020202020204" pitchFamily="34" charset="0"/>
              </a:rPr>
              <a:t>Stay in the memory only</a:t>
            </a:r>
          </a:p>
          <a:p>
            <a:pPr marL="629780" marR="22972" lvl="1" indent="-161373">
              <a:lnSpc>
                <a:spcPct val="150000"/>
              </a:lnSpc>
              <a:buClr>
                <a:srgbClr val="93A29A"/>
              </a:buClr>
              <a:buSzPct val="84090"/>
              <a:buChar char="•"/>
              <a:tabLst>
                <a:tab pos="172580" algn="l"/>
              </a:tabLst>
            </a:pPr>
            <a:r>
              <a:rPr lang="en-US" sz="1600" dirty="0" smtClean="0">
                <a:latin typeface="Arial" panose="020B0604020202020204" pitchFamily="34" charset="0"/>
                <a:cs typeface="Arial" panose="020B0604020202020204" pitchFamily="34" charset="0"/>
              </a:rPr>
              <a:t>NOT visible to </a:t>
            </a:r>
            <a:r>
              <a:rPr lang="en-US" sz="1600" dirty="0">
                <a:latin typeface="Arial" panose="020B0604020202020204" pitchFamily="34" charset="0"/>
                <a:cs typeface="Arial" panose="020B0604020202020204" pitchFamily="34" charset="0"/>
              </a:rPr>
              <a:t>anyone else </a:t>
            </a:r>
            <a:r>
              <a:rPr lang="en-US" sz="1600" dirty="0" smtClean="0">
                <a:latin typeface="Arial" panose="020B0604020202020204" pitchFamily="34" charset="0"/>
                <a:cs typeface="Arial" panose="020B0604020202020204" pitchFamily="34" charset="0"/>
              </a:rPr>
              <a:t>using </a:t>
            </a:r>
            <a:r>
              <a:rPr lang="en-US" sz="1600" dirty="0">
                <a:latin typeface="Arial" panose="020B0604020202020204" pitchFamily="34" charset="0"/>
                <a:cs typeface="Arial" panose="020B0604020202020204" pitchFamily="34" charset="0"/>
              </a:rPr>
              <a:t>the database at the same time</a:t>
            </a:r>
            <a:r>
              <a:rPr lang="en-US" sz="2000" dirty="0">
                <a:latin typeface="Arial" panose="020B0604020202020204" pitchFamily="34" charset="0"/>
                <a:cs typeface="Arial" panose="020B0604020202020204" pitchFamily="34" charset="0"/>
              </a:rPr>
              <a:t> </a:t>
            </a:r>
          </a:p>
          <a:p>
            <a:pPr marL="172580" marR="22972" indent="-161373">
              <a:lnSpc>
                <a:spcPct val="150000"/>
              </a:lnSpc>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In order to commit the changes to the database, use </a:t>
            </a:r>
            <a:r>
              <a:rPr lang="en-US" sz="2000" dirty="0">
                <a:latin typeface="Arial" panose="020B0604020202020204" pitchFamily="34" charset="0"/>
                <a:cs typeface="Arial" panose="020B0604020202020204" pitchFamily="34" charset="0"/>
              </a:rPr>
              <a:t>the connection’s </a:t>
            </a:r>
            <a:r>
              <a:rPr lang="en-US" sz="2000" b="1" i="1" dirty="0">
                <a:latin typeface="Arial" panose="020B0604020202020204" pitchFamily="34" charset="0"/>
                <a:cs typeface="Arial" panose="020B0604020202020204" pitchFamily="34" charset="0"/>
              </a:rPr>
              <a:t>commit</a:t>
            </a:r>
            <a:r>
              <a:rPr lang="en-US" sz="2000" dirty="0">
                <a:latin typeface="Arial" panose="020B0604020202020204" pitchFamily="34" charset="0"/>
                <a:cs typeface="Arial" panose="020B0604020202020204" pitchFamily="34" charset="0"/>
              </a:rPr>
              <a:t> method:</a:t>
            </a:r>
          </a:p>
          <a:p>
            <a:pPr marL="11207" marR="22972">
              <a:lnSpc>
                <a:spcPct val="150000"/>
              </a:lnSpc>
              <a:buClr>
                <a:srgbClr val="93A29A"/>
              </a:buClr>
              <a:buSzPct val="84090"/>
              <a:tabLst>
                <a:tab pos="172580" algn="l"/>
              </a:tabLst>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b="1" dirty="0" err="1" smtClean="0">
                <a:latin typeface="+mj-lt"/>
                <a:cs typeface="Arial" panose="020B0604020202020204" pitchFamily="34" charset="0"/>
              </a:rPr>
              <a:t>conn.commit</a:t>
            </a:r>
            <a:r>
              <a:rPr lang="en-US" sz="2000" b="1" dirty="0">
                <a:latin typeface="+mj-lt"/>
                <a:cs typeface="Arial" panose="020B0604020202020204" pitchFamily="34" charset="0"/>
              </a:rPr>
              <a:t>()</a:t>
            </a:r>
          </a:p>
          <a:p>
            <a:pPr marL="172580" marR="22972" indent="-161373">
              <a:lnSpc>
                <a:spcPct val="150000"/>
              </a:lnSpc>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This will save </a:t>
            </a:r>
            <a:r>
              <a:rPr lang="en-US" sz="2000" dirty="0">
                <a:latin typeface="Arial" panose="020B0604020202020204" pitchFamily="34" charset="0"/>
                <a:cs typeface="Arial" panose="020B0604020202020204" pitchFamily="34" charset="0"/>
              </a:rPr>
              <a:t>the changes made to </a:t>
            </a:r>
            <a:r>
              <a:rPr lang="en-US" sz="2000" dirty="0" smtClean="0">
                <a:latin typeface="Arial" panose="020B0604020202020204" pitchFamily="34" charset="0"/>
                <a:cs typeface="Arial" panose="020B0604020202020204" pitchFamily="34" charset="0"/>
              </a:rPr>
              <a:t>the database file, so the changes can be seen in the database when used by someone else </a:t>
            </a:r>
          </a:p>
        </p:txBody>
      </p:sp>
      <p:sp>
        <p:nvSpPr>
          <p:cNvPr id="4" name="object 4"/>
          <p:cNvSpPr txBox="1"/>
          <p:nvPr/>
        </p:nvSpPr>
        <p:spPr>
          <a:xfrm>
            <a:off x="537883" y="403412"/>
            <a:ext cx="8068235" cy="253418"/>
          </a:xfrm>
          <a:prstGeom prst="rect">
            <a:avLst/>
          </a:prstGeom>
          <a:solidFill>
            <a:srgbClr val="93A299"/>
          </a:solidFill>
        </p:spPr>
        <p:txBody>
          <a:bodyPr vert="horz" wrap="square" lIns="0" tIns="62753" rIns="0" bIns="0" rtlCol="0">
            <a:spAutoFit/>
          </a:bodyPr>
          <a:lstStyle/>
          <a:p>
            <a:pPr marR="1169957" algn="r">
              <a:spcBef>
                <a:spcPts val="494"/>
              </a:spcBef>
            </a:pPr>
            <a:r>
              <a:rPr sz="1235" b="1" spc="-4" dirty="0">
                <a:solidFill>
                  <a:srgbClr val="FFFFFF"/>
                </a:solidFill>
                <a:latin typeface="Arial"/>
                <a:cs typeface="Arial"/>
              </a:rPr>
              <a:t>8</a:t>
            </a:r>
            <a:endParaRPr sz="1235">
              <a:latin typeface="Arial"/>
              <a:cs typeface="Arial"/>
            </a:endParaRPr>
          </a:p>
        </p:txBody>
      </p:sp>
    </p:spTree>
    <p:extLst>
      <p:ext uri="{BB962C8B-B14F-4D97-AF65-F5344CB8AC3E}">
        <p14:creationId xmlns:p14="http://schemas.microsoft.com/office/powerpoint/2010/main" val="55248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3" y="659534"/>
            <a:ext cx="5443790" cy="519147"/>
          </a:xfrm>
          <a:prstGeom prst="rect">
            <a:avLst/>
          </a:prstGeom>
        </p:spPr>
        <p:txBody>
          <a:bodyPr vert="horz" wrap="square" lIns="0" tIns="11206" rIns="0" bIns="0" rtlCol="0" anchor="b">
            <a:spAutoFit/>
          </a:bodyPr>
          <a:lstStyle/>
          <a:p>
            <a:pPr marL="11206" marR="4483" algn="l">
              <a:spcBef>
                <a:spcPts val="88"/>
              </a:spcBef>
            </a:pPr>
            <a:r>
              <a:rPr lang="en-US" spc="-66" dirty="0" smtClean="0"/>
              <a:t>SQLite</a:t>
            </a:r>
            <a:endParaRPr spc="-97" dirty="0"/>
          </a:p>
        </p:txBody>
      </p:sp>
      <p:sp>
        <p:nvSpPr>
          <p:cNvPr id="3" name="object 3"/>
          <p:cNvSpPr txBox="1"/>
          <p:nvPr/>
        </p:nvSpPr>
        <p:spPr>
          <a:xfrm>
            <a:off x="537882" y="1772816"/>
            <a:ext cx="8426605" cy="2840710"/>
          </a:xfrm>
          <a:prstGeom prst="rect">
            <a:avLst/>
          </a:prstGeom>
        </p:spPr>
        <p:txBody>
          <a:bodyPr vert="horz" wrap="square" lIns="0" tIns="70037" rIns="0" bIns="0" rtlCol="0">
            <a:spAutoFit/>
          </a:bodyPr>
          <a:lstStyle/>
          <a:p>
            <a:pPr marL="172580" marR="22972" indent="-161373">
              <a:lnSpc>
                <a:spcPct val="150000"/>
              </a:lnSpc>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To close the database connection:</a:t>
            </a:r>
          </a:p>
          <a:p>
            <a:pPr marL="11207" marR="22972">
              <a:lnSpc>
                <a:spcPct val="150000"/>
              </a:lnSpc>
              <a:buClr>
                <a:srgbClr val="93A29A"/>
              </a:buClr>
              <a:buSzPct val="84090"/>
              <a:tabLst>
                <a:tab pos="172580" algn="l"/>
              </a:tabLst>
            </a:pPr>
            <a:r>
              <a:rPr lang="en-US" sz="2000" b="1" dirty="0">
                <a:latin typeface="+mj-lt"/>
                <a:cs typeface="Arial" panose="020B0604020202020204" pitchFamily="34" charset="0"/>
              </a:rPr>
              <a:t>	</a:t>
            </a:r>
            <a:r>
              <a:rPr lang="en-US" sz="2000" b="1" dirty="0" smtClean="0">
                <a:latin typeface="+mj-lt"/>
                <a:cs typeface="Arial" panose="020B0604020202020204" pitchFamily="34" charset="0"/>
              </a:rPr>
              <a:t>		</a:t>
            </a:r>
            <a:r>
              <a:rPr lang="en-US" sz="2000" b="1" dirty="0" err="1" smtClean="0">
                <a:latin typeface="+mj-lt"/>
                <a:cs typeface="Arial" panose="020B0604020202020204" pitchFamily="34" charset="0"/>
              </a:rPr>
              <a:t>conn.close</a:t>
            </a:r>
            <a:r>
              <a:rPr lang="en-US" sz="2000" b="1" dirty="0" smtClean="0">
                <a:latin typeface="+mj-lt"/>
                <a:cs typeface="Arial" panose="020B0604020202020204" pitchFamily="34" charset="0"/>
              </a:rPr>
              <a:t>()</a:t>
            </a:r>
          </a:p>
          <a:p>
            <a:pPr marL="172580" marR="22972" indent="-161373">
              <a:lnSpc>
                <a:spcPct val="150000"/>
              </a:lnSpc>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Once close, no operation can be performed on the database</a:t>
            </a:r>
          </a:p>
          <a:p>
            <a:pPr marL="172580" marR="22972" indent="-161373">
              <a:lnSpc>
                <a:spcPct val="150000"/>
              </a:lnSpc>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Note </a:t>
            </a:r>
            <a:r>
              <a:rPr lang="en-US" sz="2000" dirty="0">
                <a:latin typeface="Arial" panose="020B0604020202020204" pitchFamily="34" charset="0"/>
                <a:cs typeface="Arial" panose="020B0604020202020204" pitchFamily="34" charset="0"/>
              </a:rPr>
              <a:t>that this does not automatically call commit</a:t>
            </a:r>
            <a:r>
              <a:rPr lang="en-US" sz="2000" dirty="0" smtClean="0">
                <a:latin typeface="Arial" panose="020B0604020202020204" pitchFamily="34" charset="0"/>
                <a:cs typeface="Arial" panose="020B0604020202020204" pitchFamily="34" charset="0"/>
              </a:rPr>
              <a:t>()</a:t>
            </a:r>
          </a:p>
          <a:p>
            <a:pPr marL="172580" marR="22972" indent="-161373">
              <a:lnSpc>
                <a:spcPct val="150000"/>
              </a:lnSpc>
              <a:buClr>
                <a:srgbClr val="93A29A"/>
              </a:buClr>
              <a:buSzPct val="84090"/>
              <a:buChar char="•"/>
              <a:tabLst>
                <a:tab pos="172580" algn="l"/>
              </a:tabLst>
            </a:pPr>
            <a:r>
              <a:rPr lang="en-US" sz="2000" dirty="0" smtClean="0">
                <a:latin typeface="Arial" panose="020B0604020202020204" pitchFamily="34" charset="0"/>
                <a:cs typeface="Arial" panose="020B0604020202020204" pitchFamily="34" charset="0"/>
              </a:rPr>
              <a:t>closing the </a:t>
            </a:r>
            <a:r>
              <a:rPr lang="en-US" sz="2000" dirty="0">
                <a:latin typeface="Arial" panose="020B0604020202020204" pitchFamily="34" charset="0"/>
                <a:cs typeface="Arial" panose="020B0604020202020204" pitchFamily="34" charset="0"/>
              </a:rPr>
              <a:t>database connection without calling commit() </a:t>
            </a:r>
            <a:r>
              <a:rPr lang="en-US" sz="2000" dirty="0" smtClean="0">
                <a:latin typeface="Arial" panose="020B0604020202020204" pitchFamily="34" charset="0"/>
                <a:cs typeface="Arial" panose="020B0604020202020204" pitchFamily="34" charset="0"/>
              </a:rPr>
              <a:t>will not save the </a:t>
            </a:r>
            <a:r>
              <a:rPr lang="en-US" sz="2000" dirty="0">
                <a:latin typeface="Arial" panose="020B0604020202020204" pitchFamily="34" charset="0"/>
                <a:cs typeface="Arial" panose="020B0604020202020204" pitchFamily="34" charset="0"/>
              </a:rPr>
              <a:t>changes </a:t>
            </a:r>
            <a:r>
              <a:rPr lang="en-US" sz="2000" dirty="0" smtClean="0">
                <a:latin typeface="Arial" panose="020B0604020202020204" pitchFamily="34" charset="0"/>
                <a:cs typeface="Arial" panose="020B0604020202020204" pitchFamily="34" charset="0"/>
              </a:rPr>
              <a:t>to the database</a:t>
            </a:r>
          </a:p>
        </p:txBody>
      </p:sp>
      <p:sp>
        <p:nvSpPr>
          <p:cNvPr id="4" name="object 4"/>
          <p:cNvSpPr txBox="1"/>
          <p:nvPr/>
        </p:nvSpPr>
        <p:spPr>
          <a:xfrm>
            <a:off x="537883" y="403412"/>
            <a:ext cx="8068235" cy="253418"/>
          </a:xfrm>
          <a:prstGeom prst="rect">
            <a:avLst/>
          </a:prstGeom>
          <a:solidFill>
            <a:srgbClr val="93A299"/>
          </a:solidFill>
        </p:spPr>
        <p:txBody>
          <a:bodyPr vert="horz" wrap="square" lIns="0" tIns="62753" rIns="0" bIns="0" rtlCol="0">
            <a:spAutoFit/>
          </a:bodyPr>
          <a:lstStyle/>
          <a:p>
            <a:pPr marR="1169957" algn="r">
              <a:spcBef>
                <a:spcPts val="494"/>
              </a:spcBef>
            </a:pPr>
            <a:r>
              <a:rPr sz="1235" b="1" spc="-4" dirty="0">
                <a:solidFill>
                  <a:srgbClr val="FFFFFF"/>
                </a:solidFill>
                <a:latin typeface="Arial"/>
                <a:cs typeface="Arial"/>
              </a:rPr>
              <a:t>8</a:t>
            </a:r>
            <a:endParaRPr sz="1235">
              <a:latin typeface="Arial"/>
              <a:cs typeface="Arial"/>
            </a:endParaRPr>
          </a:p>
        </p:txBody>
      </p:sp>
    </p:spTree>
    <p:extLst>
      <p:ext uri="{BB962C8B-B14F-4D97-AF65-F5344CB8AC3E}">
        <p14:creationId xmlns:p14="http://schemas.microsoft.com/office/powerpoint/2010/main" val="20072883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6198</TotalTime>
  <Words>544</Words>
  <Application>Microsoft Office PowerPoint</Application>
  <PresentationFormat>On-screen Show (4:3)</PresentationFormat>
  <Paragraphs>108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Aharoni</vt:lpstr>
      <vt:lpstr>Arial</vt:lpstr>
      <vt:lpstr>Calibri</vt:lpstr>
      <vt:lpstr>Georgia</vt:lpstr>
      <vt:lpstr>Wingdings</vt:lpstr>
      <vt:lpstr>Wingdings 2</vt:lpstr>
      <vt:lpstr>Civic</vt:lpstr>
      <vt:lpstr>PowerPoint Presentation</vt:lpstr>
      <vt:lpstr>SQLite</vt:lpstr>
      <vt:lpstr>SQLite: DB Connection</vt:lpstr>
      <vt:lpstr>SQLite</vt:lpstr>
      <vt:lpstr>SQLite</vt:lpstr>
      <vt:lpstr>SQLite: SQL Statements</vt:lpstr>
      <vt:lpstr>SQLite: SQL Statements</vt:lpstr>
      <vt:lpstr>SQLite</vt:lpstr>
      <vt:lpstr>SQLite</vt:lpstr>
      <vt:lpstr>SQLite: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Ibrahim</dc:creator>
  <cp:lastModifiedBy>Ibrahim</cp:lastModifiedBy>
  <cp:revision>158</cp:revision>
  <dcterms:created xsi:type="dcterms:W3CDTF">2019-08-31T12:05:29Z</dcterms:created>
  <dcterms:modified xsi:type="dcterms:W3CDTF">2025-01-15T09:26:29Z</dcterms:modified>
</cp:coreProperties>
</file>