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21" autoAdjust="0"/>
    <p:restoredTop sz="96420" autoAdjust="0"/>
  </p:normalViewPr>
  <p:slideViewPr>
    <p:cSldViewPr snapToGrid="0">
      <p:cViewPr>
        <p:scale>
          <a:sx n="40" d="100"/>
          <a:sy n="40" d="100"/>
        </p:scale>
        <p:origin x="1046" y="-4704"/>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0471F69-CC43-8B8E-2365-12561BCA2525}"/>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A09B482D-910C-4E9B-D2AB-013D959DE9E7}"/>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5427FC1D-29E2-4F42-6300-A2BBF557DB82}"/>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01B28C22-503D-921F-F917-538F65D0358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AD0071F-6510-4DF3-6A77-5BA7825ACBBE}"/>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CD14B405-474F-EF19-8993-A11B5EB4010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705C98A-7313-CC4D-A621-ADB050F46C9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45CBBAB-D07F-A6E8-B346-057BA6FEE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fld id="{37FB3FFF-E96D-A64F-8A96-EE8114BA28C4}" type="slidenum">
              <a:rPr lang="en-US" altLang="en-US" sz="1200"/>
              <a:pPr/>
              <a:t>1</a:t>
            </a:fld>
            <a:endParaRPr lang="en-US" altLang="en-US" sz="1200"/>
          </a:p>
        </p:txBody>
      </p:sp>
      <p:sp>
        <p:nvSpPr>
          <p:cNvPr id="4099" name="Rectangle 2">
            <a:extLst>
              <a:ext uri="{FF2B5EF4-FFF2-40B4-BE49-F238E27FC236}">
                <a16:creationId xmlns:a16="http://schemas.microsoft.com/office/drawing/2014/main" id="{4995E503-848C-F797-6AE6-0C9CF2EEAF65}"/>
              </a:ext>
            </a:extLst>
          </p:cNvPr>
          <p:cNvSpPr>
            <a:spLocks noGrp="1" noRot="1" noChangeAspect="1" noChangeArrowheads="1" noTextEdit="1"/>
          </p:cNvSpPr>
          <p:nvPr>
            <p:ph type="sldImg" idx="4294967295"/>
          </p:nvPr>
        </p:nvSpPr>
        <p:spPr>
          <a:ln/>
        </p:spPr>
      </p:sp>
      <p:sp>
        <p:nvSpPr>
          <p:cNvPr id="4100" name="Rectangle 3">
            <a:extLst>
              <a:ext uri="{FF2B5EF4-FFF2-40B4-BE49-F238E27FC236}">
                <a16:creationId xmlns:a16="http://schemas.microsoft.com/office/drawing/2014/main" id="{4271EB3D-B8C1-CE68-0EB9-13BA21ACDACA}"/>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8B999B8A-7659-4D48-4D25-DEAE3B6FB8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FB000B1-5AD5-DE95-BDC0-E86C025540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84A67A-D620-606E-F885-BF19CEE92441}"/>
              </a:ext>
            </a:extLst>
          </p:cNvPr>
          <p:cNvSpPr>
            <a:spLocks noGrp="1" noChangeArrowheads="1"/>
          </p:cNvSpPr>
          <p:nvPr>
            <p:ph type="sldNum" sz="quarter" idx="12"/>
          </p:nvPr>
        </p:nvSpPr>
        <p:spPr>
          <a:ln/>
        </p:spPr>
        <p:txBody>
          <a:bodyPr/>
          <a:lstStyle>
            <a:lvl1pPr>
              <a:defRPr/>
            </a:lvl1pPr>
          </a:lstStyle>
          <a:p>
            <a:fld id="{679A2A6D-F650-4548-9AE1-94B610801EF4}" type="slidenum">
              <a:rPr lang="en-US" altLang="en-US"/>
              <a:pPr/>
              <a:t>‹#›</a:t>
            </a:fld>
            <a:endParaRPr lang="en-US" altLang="en-US"/>
          </a:p>
        </p:txBody>
      </p:sp>
    </p:spTree>
    <p:extLst>
      <p:ext uri="{BB962C8B-B14F-4D97-AF65-F5344CB8AC3E}">
        <p14:creationId xmlns:p14="http://schemas.microsoft.com/office/powerpoint/2010/main" val="289396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B65AEE73-7599-7B5F-C5FB-94DF55537C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54A445A-BED2-1189-578C-628FF9DE30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B181CB4-736B-0694-2643-B049295368FF}"/>
              </a:ext>
            </a:extLst>
          </p:cNvPr>
          <p:cNvSpPr>
            <a:spLocks noGrp="1" noChangeArrowheads="1"/>
          </p:cNvSpPr>
          <p:nvPr>
            <p:ph type="sldNum" sz="quarter" idx="12"/>
          </p:nvPr>
        </p:nvSpPr>
        <p:spPr>
          <a:ln/>
        </p:spPr>
        <p:txBody>
          <a:bodyPr/>
          <a:lstStyle>
            <a:lvl1pPr>
              <a:defRPr/>
            </a:lvl1pPr>
          </a:lstStyle>
          <a:p>
            <a:fld id="{57E9E5CD-C76A-8D42-9E4B-A8FD79153A95}" type="slidenum">
              <a:rPr lang="en-US" altLang="en-US"/>
              <a:pPr/>
              <a:t>‹#›</a:t>
            </a:fld>
            <a:endParaRPr lang="en-US" altLang="en-US"/>
          </a:p>
        </p:txBody>
      </p:sp>
    </p:spTree>
    <p:extLst>
      <p:ext uri="{BB962C8B-B14F-4D97-AF65-F5344CB8AC3E}">
        <p14:creationId xmlns:p14="http://schemas.microsoft.com/office/powerpoint/2010/main" val="32465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6BFBA822-EA72-A423-BEDE-39843A3ECC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FAE13E-EB87-6EF0-7708-D4F0AF1C01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BC1EF1-3CA4-1271-7CE2-57C5403A64F1}"/>
              </a:ext>
            </a:extLst>
          </p:cNvPr>
          <p:cNvSpPr>
            <a:spLocks noGrp="1" noChangeArrowheads="1"/>
          </p:cNvSpPr>
          <p:nvPr>
            <p:ph type="sldNum" sz="quarter" idx="12"/>
          </p:nvPr>
        </p:nvSpPr>
        <p:spPr>
          <a:ln/>
        </p:spPr>
        <p:txBody>
          <a:bodyPr/>
          <a:lstStyle>
            <a:lvl1pPr>
              <a:defRPr/>
            </a:lvl1pPr>
          </a:lstStyle>
          <a:p>
            <a:fld id="{576D87EA-98C6-C44F-B6AD-D531B411AEFA}" type="slidenum">
              <a:rPr lang="en-US" altLang="en-US"/>
              <a:pPr/>
              <a:t>‹#›</a:t>
            </a:fld>
            <a:endParaRPr lang="en-US" altLang="en-US"/>
          </a:p>
        </p:txBody>
      </p:sp>
    </p:spTree>
    <p:extLst>
      <p:ext uri="{BB962C8B-B14F-4D97-AF65-F5344CB8AC3E}">
        <p14:creationId xmlns:p14="http://schemas.microsoft.com/office/powerpoint/2010/main" val="208631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2E3ABA89-2C16-CA9B-9619-3BE13BE9934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AF0175C-84B2-0076-0A4A-4513D3FA32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F980230-5E69-B609-B4CD-07F5C09BC9DE}"/>
              </a:ext>
            </a:extLst>
          </p:cNvPr>
          <p:cNvSpPr>
            <a:spLocks noGrp="1" noChangeArrowheads="1"/>
          </p:cNvSpPr>
          <p:nvPr>
            <p:ph type="sldNum" sz="quarter" idx="12"/>
          </p:nvPr>
        </p:nvSpPr>
        <p:spPr>
          <a:ln/>
        </p:spPr>
        <p:txBody>
          <a:bodyPr/>
          <a:lstStyle>
            <a:lvl1pPr>
              <a:defRPr/>
            </a:lvl1pPr>
          </a:lstStyle>
          <a:p>
            <a:fld id="{82216661-7609-3A46-A19A-D2F4C220B6DB}" type="slidenum">
              <a:rPr lang="en-US" altLang="en-US"/>
              <a:pPr/>
              <a:t>‹#›</a:t>
            </a:fld>
            <a:endParaRPr lang="en-US" altLang="en-US"/>
          </a:p>
        </p:txBody>
      </p:sp>
    </p:spTree>
    <p:extLst>
      <p:ext uri="{BB962C8B-B14F-4D97-AF65-F5344CB8AC3E}">
        <p14:creationId xmlns:p14="http://schemas.microsoft.com/office/powerpoint/2010/main" val="20713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33E5FF28-B627-3F65-0434-1939161079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520564-E08A-64DC-ACE0-6B49DEBB24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E84271-1636-6193-8D69-C5F06219B8EA}"/>
              </a:ext>
            </a:extLst>
          </p:cNvPr>
          <p:cNvSpPr>
            <a:spLocks noGrp="1" noChangeArrowheads="1"/>
          </p:cNvSpPr>
          <p:nvPr>
            <p:ph type="sldNum" sz="quarter" idx="12"/>
          </p:nvPr>
        </p:nvSpPr>
        <p:spPr>
          <a:ln/>
        </p:spPr>
        <p:txBody>
          <a:bodyPr/>
          <a:lstStyle>
            <a:lvl1pPr>
              <a:defRPr/>
            </a:lvl1pPr>
          </a:lstStyle>
          <a:p>
            <a:fld id="{ED555E77-A373-AD41-80D5-DBE1BEBAC15C}" type="slidenum">
              <a:rPr lang="en-US" altLang="en-US"/>
              <a:pPr/>
              <a:t>‹#›</a:t>
            </a:fld>
            <a:endParaRPr lang="en-US" altLang="en-US"/>
          </a:p>
        </p:txBody>
      </p:sp>
    </p:spTree>
    <p:extLst>
      <p:ext uri="{BB962C8B-B14F-4D97-AF65-F5344CB8AC3E}">
        <p14:creationId xmlns:p14="http://schemas.microsoft.com/office/powerpoint/2010/main" val="141395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22B92ED0-43FA-B207-8837-83871232FC8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2A5BBC-9950-77F8-3B3C-9C8772775E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6322A2-5065-52E9-7A70-4B58AD508064}"/>
              </a:ext>
            </a:extLst>
          </p:cNvPr>
          <p:cNvSpPr>
            <a:spLocks noGrp="1" noChangeArrowheads="1"/>
          </p:cNvSpPr>
          <p:nvPr>
            <p:ph type="sldNum" sz="quarter" idx="12"/>
          </p:nvPr>
        </p:nvSpPr>
        <p:spPr>
          <a:ln/>
        </p:spPr>
        <p:txBody>
          <a:bodyPr/>
          <a:lstStyle>
            <a:lvl1pPr>
              <a:defRPr/>
            </a:lvl1pPr>
          </a:lstStyle>
          <a:p>
            <a:fld id="{5545613D-C87E-9A48-AD22-490BF9C75DA0}" type="slidenum">
              <a:rPr lang="en-US" altLang="en-US"/>
              <a:pPr/>
              <a:t>‹#›</a:t>
            </a:fld>
            <a:endParaRPr lang="en-US" altLang="en-US"/>
          </a:p>
        </p:txBody>
      </p:sp>
    </p:spTree>
    <p:extLst>
      <p:ext uri="{BB962C8B-B14F-4D97-AF65-F5344CB8AC3E}">
        <p14:creationId xmlns:p14="http://schemas.microsoft.com/office/powerpoint/2010/main" val="49707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DBF741E6-CE7A-715A-1275-492B642487C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0586894-C015-F883-1511-41664992C9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0E4DC96-3118-AD78-A777-09D49D224EC2}"/>
              </a:ext>
            </a:extLst>
          </p:cNvPr>
          <p:cNvSpPr>
            <a:spLocks noGrp="1" noChangeArrowheads="1"/>
          </p:cNvSpPr>
          <p:nvPr>
            <p:ph type="sldNum" sz="quarter" idx="12"/>
          </p:nvPr>
        </p:nvSpPr>
        <p:spPr>
          <a:ln/>
        </p:spPr>
        <p:txBody>
          <a:bodyPr/>
          <a:lstStyle>
            <a:lvl1pPr>
              <a:defRPr/>
            </a:lvl1pPr>
          </a:lstStyle>
          <a:p>
            <a:fld id="{C4AF3C89-1BC6-A443-A10F-B302948E50C9}" type="slidenum">
              <a:rPr lang="en-US" altLang="en-US"/>
              <a:pPr/>
              <a:t>‹#›</a:t>
            </a:fld>
            <a:endParaRPr lang="en-US" altLang="en-US"/>
          </a:p>
        </p:txBody>
      </p:sp>
    </p:spTree>
    <p:extLst>
      <p:ext uri="{BB962C8B-B14F-4D97-AF65-F5344CB8AC3E}">
        <p14:creationId xmlns:p14="http://schemas.microsoft.com/office/powerpoint/2010/main" val="21880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F7F51630-99BE-70B9-4B65-C00D57BE655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E997959-CC32-CFD0-FCC8-AEED88ECD1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D6D94A2-93D3-AAF1-0DB1-0684A2E8EF1A}"/>
              </a:ext>
            </a:extLst>
          </p:cNvPr>
          <p:cNvSpPr>
            <a:spLocks noGrp="1" noChangeArrowheads="1"/>
          </p:cNvSpPr>
          <p:nvPr>
            <p:ph type="sldNum" sz="quarter" idx="12"/>
          </p:nvPr>
        </p:nvSpPr>
        <p:spPr>
          <a:ln/>
        </p:spPr>
        <p:txBody>
          <a:bodyPr/>
          <a:lstStyle>
            <a:lvl1pPr>
              <a:defRPr/>
            </a:lvl1pPr>
          </a:lstStyle>
          <a:p>
            <a:fld id="{7F673164-09D1-4C4C-8A57-F6C9B47C930C}" type="slidenum">
              <a:rPr lang="en-US" altLang="en-US"/>
              <a:pPr/>
              <a:t>‹#›</a:t>
            </a:fld>
            <a:endParaRPr lang="en-US" altLang="en-US"/>
          </a:p>
        </p:txBody>
      </p:sp>
    </p:spTree>
    <p:extLst>
      <p:ext uri="{BB962C8B-B14F-4D97-AF65-F5344CB8AC3E}">
        <p14:creationId xmlns:p14="http://schemas.microsoft.com/office/powerpoint/2010/main" val="237155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A16BD8-8047-3C9D-ECFD-B9E6075B43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BB764FC-0904-D85F-5A3B-4E16AE15E8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6F70DB8-797C-2666-68A1-FB828147ACEE}"/>
              </a:ext>
            </a:extLst>
          </p:cNvPr>
          <p:cNvSpPr>
            <a:spLocks noGrp="1" noChangeArrowheads="1"/>
          </p:cNvSpPr>
          <p:nvPr>
            <p:ph type="sldNum" sz="quarter" idx="12"/>
          </p:nvPr>
        </p:nvSpPr>
        <p:spPr>
          <a:ln/>
        </p:spPr>
        <p:txBody>
          <a:bodyPr/>
          <a:lstStyle>
            <a:lvl1pPr>
              <a:defRPr/>
            </a:lvl1pPr>
          </a:lstStyle>
          <a:p>
            <a:fld id="{78D2D282-8CD8-8140-A9B9-8CCD042477F0}" type="slidenum">
              <a:rPr lang="en-US" altLang="en-US"/>
              <a:pPr/>
              <a:t>‹#›</a:t>
            </a:fld>
            <a:endParaRPr lang="en-US" altLang="en-US"/>
          </a:p>
        </p:txBody>
      </p:sp>
    </p:spTree>
    <p:extLst>
      <p:ext uri="{BB962C8B-B14F-4D97-AF65-F5344CB8AC3E}">
        <p14:creationId xmlns:p14="http://schemas.microsoft.com/office/powerpoint/2010/main" val="199953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34EBB9FD-BE02-3E02-C913-5B04B0BF5F9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A8149A7-BCB1-0977-DC98-508AF787C9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C1F173E-93C5-C60D-9DD4-CF8D04409113}"/>
              </a:ext>
            </a:extLst>
          </p:cNvPr>
          <p:cNvSpPr>
            <a:spLocks noGrp="1" noChangeArrowheads="1"/>
          </p:cNvSpPr>
          <p:nvPr>
            <p:ph type="sldNum" sz="quarter" idx="12"/>
          </p:nvPr>
        </p:nvSpPr>
        <p:spPr>
          <a:ln/>
        </p:spPr>
        <p:txBody>
          <a:bodyPr/>
          <a:lstStyle>
            <a:lvl1pPr>
              <a:defRPr/>
            </a:lvl1pPr>
          </a:lstStyle>
          <a:p>
            <a:fld id="{3DA4795F-654D-F241-8DBD-B912D7485FF4}" type="slidenum">
              <a:rPr lang="en-US" altLang="en-US"/>
              <a:pPr/>
              <a:t>‹#›</a:t>
            </a:fld>
            <a:endParaRPr lang="en-US" altLang="en-US"/>
          </a:p>
        </p:txBody>
      </p:sp>
    </p:spTree>
    <p:extLst>
      <p:ext uri="{BB962C8B-B14F-4D97-AF65-F5344CB8AC3E}">
        <p14:creationId xmlns:p14="http://schemas.microsoft.com/office/powerpoint/2010/main" val="40183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1DE248F5-871C-0F3B-01E2-F5103BFD8C1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9E0179-4045-8D66-5786-8006C882A2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56D449-3B2F-74AF-F50D-62E47ACF8551}"/>
              </a:ext>
            </a:extLst>
          </p:cNvPr>
          <p:cNvSpPr>
            <a:spLocks noGrp="1" noChangeArrowheads="1"/>
          </p:cNvSpPr>
          <p:nvPr>
            <p:ph type="sldNum" sz="quarter" idx="12"/>
          </p:nvPr>
        </p:nvSpPr>
        <p:spPr>
          <a:ln/>
        </p:spPr>
        <p:txBody>
          <a:bodyPr/>
          <a:lstStyle>
            <a:lvl1pPr>
              <a:defRPr/>
            </a:lvl1pPr>
          </a:lstStyle>
          <a:p>
            <a:fld id="{3EF36A5A-069F-AD43-A410-479B157CF72F}" type="slidenum">
              <a:rPr lang="en-US" altLang="en-US"/>
              <a:pPr/>
              <a:t>‹#›</a:t>
            </a:fld>
            <a:endParaRPr lang="en-US" altLang="en-US"/>
          </a:p>
        </p:txBody>
      </p:sp>
    </p:spTree>
    <p:extLst>
      <p:ext uri="{BB962C8B-B14F-4D97-AF65-F5344CB8AC3E}">
        <p14:creationId xmlns:p14="http://schemas.microsoft.com/office/powerpoint/2010/main" val="4451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D2654DC-9B52-58B3-3173-BCE087043C1F}"/>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850B139-16CB-2211-BE1A-4E5CA60F935B}"/>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A1D91F9-94D4-051B-14DD-DB6A9E5066AB}"/>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29258EDB-296C-F59E-84BC-2D2C53BB0680}"/>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E4E90C93-2E17-F5A7-C183-528F371444CA}"/>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eaLnBrk="1" hangingPunct="1">
              <a:defRPr sz="5400"/>
            </a:lvl1pPr>
          </a:lstStyle>
          <a:p>
            <a:fld id="{ED8E352A-5C4A-524D-9AC8-5840BC2613B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22F0B1D-0F67-88C2-78CF-DEC0329B9E17}"/>
              </a:ext>
            </a:extLst>
          </p:cNvPr>
          <p:cNvSpPr>
            <a:spLocks noGrp="1" noChangeArrowheads="1"/>
          </p:cNvSpPr>
          <p:nvPr>
            <p:ph type="title"/>
          </p:nvPr>
        </p:nvSpPr>
        <p:spPr>
          <a:xfrm>
            <a:off x="2043906" y="1345406"/>
            <a:ext cx="22907625" cy="2667000"/>
          </a:xfrm>
        </p:spPr>
        <p:txBody>
          <a:bodyPr/>
          <a:lstStyle/>
          <a:p>
            <a:pPr eaLnBrk="1" hangingPunct="1"/>
            <a:r>
              <a:rPr lang="en-US" altLang="en-US" sz="8000" b="1" dirty="0">
                <a:solidFill>
                  <a:schemeClr val="tx1"/>
                </a:solidFill>
              </a:rPr>
              <a:t>Plant Irrigation Vehicle</a:t>
            </a:r>
            <a:endParaRPr lang="en-US" altLang="en-US" sz="4800" b="1" dirty="0">
              <a:solidFill>
                <a:schemeClr val="tx1"/>
              </a:solidFill>
            </a:endParaRPr>
          </a:p>
        </p:txBody>
      </p:sp>
      <p:sp>
        <p:nvSpPr>
          <p:cNvPr id="2052" name="Text Box 7">
            <a:extLst>
              <a:ext uri="{FF2B5EF4-FFF2-40B4-BE49-F238E27FC236}">
                <a16:creationId xmlns:a16="http://schemas.microsoft.com/office/drawing/2014/main" id="{5AC417E6-8227-5FD5-5A5D-DFE937E142F3}"/>
              </a:ext>
            </a:extLst>
          </p:cNvPr>
          <p:cNvSpPr txBox="1">
            <a:spLocks noChangeArrowheads="1"/>
          </p:cNvSpPr>
          <p:nvPr/>
        </p:nvSpPr>
        <p:spPr bwMode="auto">
          <a:xfrm>
            <a:off x="1423988" y="6994525"/>
            <a:ext cx="11047412" cy="553720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Introduction</a:t>
            </a:r>
          </a:p>
          <a:p>
            <a:pPr algn="just" eaLnBrk="1" hangingPunct="1">
              <a:spcBef>
                <a:spcPct val="50000"/>
              </a:spcBef>
              <a:defRPr/>
            </a:pPr>
            <a:endParaRPr lang="en-US" sz="2000" b="1" dirty="0"/>
          </a:p>
          <a:p>
            <a:r>
              <a:rPr lang="en-US" sz="2400" dirty="0">
                <a:effectLst/>
                <a:latin typeface="Calibri" panose="020F0502020204030204" pitchFamily="34" charset="0"/>
              </a:rPr>
              <a:t>Particularly in regions with little rainfall or inaccessible water sources, irrigation is essential for plant growth and crop production. On the other hand, conventional irrigation techniques like flooding or spraying can be ineffective and wasteful. In order to overcome these problems and advance sustainable agriculture, innovative plant irrigation methods have been created. One such option involves employing cars to distribute water directly to plants, which has the potential to be more accurate and effective than current procedures. This method is a crucial breakthrough for contemporary agriculture because it can aid in water conservation, decrease soil erosion, and increase crop yields. </a:t>
            </a:r>
            <a:endParaRPr lang="en-US" sz="2400" dirty="0"/>
          </a:p>
        </p:txBody>
      </p:sp>
      <p:sp>
        <p:nvSpPr>
          <p:cNvPr id="2053" name="Text Box 8">
            <a:extLst>
              <a:ext uri="{FF2B5EF4-FFF2-40B4-BE49-F238E27FC236}">
                <a16:creationId xmlns:a16="http://schemas.microsoft.com/office/drawing/2014/main" id="{BC805758-2B9D-CAD2-5E98-4B5B0F0F00E5}"/>
              </a:ext>
            </a:extLst>
          </p:cNvPr>
          <p:cNvSpPr txBox="1">
            <a:spLocks noChangeArrowheads="1"/>
          </p:cNvSpPr>
          <p:nvPr/>
        </p:nvSpPr>
        <p:spPr bwMode="auto">
          <a:xfrm>
            <a:off x="1444625" y="13039725"/>
            <a:ext cx="11026775" cy="18430875"/>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p>
          <a:p>
            <a:pPr algn="just" eaLnBrk="1" hangingPunct="1">
              <a:spcBef>
                <a:spcPct val="50000"/>
              </a:spcBef>
              <a:defRPr/>
            </a:pPr>
            <a:endParaRPr lang="en-US" sz="2400" dirty="0"/>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we will introduce an innovational solution for plant irrigation using a car that is equipped with many special equipment for the success of this project. The car operates in two ways, the first is by using line following sensor and water pump and the other way is by controlling the car using Bluetooth module and we use these methods to ensure high quality experience.</a:t>
            </a:r>
            <a:endParaRPr lang="en-JO"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Using this project in the future will reduce the number of employees, the irrigation costs, the water consumption and will finish the tasks in less time.</a:t>
            </a:r>
            <a:endParaRPr lang="en-JO"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We designed this car to move on a specific track to ensure that all the plants receive adequate amount of water. An IR sensor is used to determine the location of the car and to let the car move easily. Also, a Bluetooth module is used to have the access to adjust the schedule of irrigation and to control the car location.</a:t>
            </a:r>
            <a:endParaRPr lang="en-JO"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In this report we will talk more about all the elements that we had used in our car to provide a efficient and convenient irrigation project.</a:t>
            </a: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dirty="0">
                <a:latin typeface="Times New Roman" panose="02020603050405020304" pitchFamily="18" charset="0"/>
              </a:rPr>
              <a:t>	</a:t>
            </a:r>
            <a:r>
              <a:rPr lang="en-US" sz="2400" b="1" dirty="0">
                <a:latin typeface="Times New Roman" panose="02020603050405020304" pitchFamily="18" charset="0"/>
              </a:rPr>
              <a:t>Figure 1: Flow Chart</a:t>
            </a:r>
          </a:p>
          <a:p>
            <a:pPr algn="just" eaLnBrk="1" hangingPunct="1">
              <a:spcBef>
                <a:spcPct val="10000"/>
              </a:spcBef>
              <a:defRPr/>
            </a:pPr>
            <a:endParaRPr lang="en-US" sz="2400" dirty="0">
              <a:latin typeface="Times New Roman" panose="02020603050405020304" pitchFamily="18" charset="0"/>
            </a:endParaRPr>
          </a:p>
        </p:txBody>
      </p:sp>
      <p:sp>
        <p:nvSpPr>
          <p:cNvPr id="2054" name="Text Box 9">
            <a:extLst>
              <a:ext uri="{FF2B5EF4-FFF2-40B4-BE49-F238E27FC236}">
                <a16:creationId xmlns:a16="http://schemas.microsoft.com/office/drawing/2014/main" id="{1FC7CF86-D2CD-4482-5E6B-6E4ED6972E85}"/>
              </a:ext>
            </a:extLst>
          </p:cNvPr>
          <p:cNvSpPr txBox="1">
            <a:spLocks noChangeArrowheads="1"/>
          </p:cNvSpPr>
          <p:nvPr/>
        </p:nvSpPr>
        <p:spPr bwMode="auto">
          <a:xfrm>
            <a:off x="13716000" y="6997700"/>
            <a:ext cx="10577513" cy="2447290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defRPr/>
            </a:pPr>
            <a:endParaRPr lang="en-US" sz="2400" dirty="0">
              <a:latin typeface="Times New Roman" panose="02020603050405020304" pitchFamily="18" charset="0"/>
            </a:endParaRPr>
          </a:p>
          <a:p>
            <a:pPr algn="ctr" eaLnBrk="1" hangingPunct="1">
              <a:defRPr/>
            </a:pPr>
            <a:endParaRPr lang="en-US" sz="2400" dirty="0">
              <a:latin typeface="Times New Roman" panose="02020603050405020304" pitchFamily="18" charset="0"/>
            </a:endParaRPr>
          </a:p>
          <a:p>
            <a:pPr algn="ctr" eaLnBrk="1" hangingPunct="1">
              <a:defRPr/>
            </a:pPr>
            <a:r>
              <a:rPr lang="en-US" sz="2400" dirty="0">
                <a:latin typeface="Times New Roman" panose="02020603050405020304" pitchFamily="18" charset="0"/>
              </a:rPr>
              <a:t>	</a:t>
            </a:r>
            <a:r>
              <a:rPr lang="en-US" sz="2400" b="1" dirty="0">
                <a:latin typeface="Times New Roman" panose="02020603050405020304" pitchFamily="18" charset="0"/>
              </a:rPr>
              <a:t>Figure 1: Car hardware design.</a:t>
            </a: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2: car Schematic.</a:t>
            </a: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3: Prototype.</a:t>
            </a:r>
            <a:r>
              <a:rPr lang="en-US" dirty="0"/>
              <a:t> </a:t>
            </a:r>
          </a:p>
          <a:p>
            <a:pPr algn="just" eaLnBrk="1" hangingPunct="1">
              <a:spcBef>
                <a:spcPct val="10000"/>
              </a:spcBef>
              <a:defRPr/>
            </a:pPr>
            <a:r>
              <a:rPr lang="en-US" sz="2400" dirty="0">
                <a:latin typeface="Times New Roman" panose="02020603050405020304" pitchFamily="18" charset="0"/>
              </a:rPr>
              <a:t>	</a:t>
            </a:r>
          </a:p>
        </p:txBody>
      </p:sp>
      <p:sp>
        <p:nvSpPr>
          <p:cNvPr id="2055" name="Text Box 10">
            <a:extLst>
              <a:ext uri="{FF2B5EF4-FFF2-40B4-BE49-F238E27FC236}">
                <a16:creationId xmlns:a16="http://schemas.microsoft.com/office/drawing/2014/main" id="{691AFE0E-B79E-6A43-8A20-1CB69B109C86}"/>
              </a:ext>
            </a:extLst>
          </p:cNvPr>
          <p:cNvSpPr txBox="1">
            <a:spLocks noChangeArrowheads="1"/>
          </p:cNvSpPr>
          <p:nvPr/>
        </p:nvSpPr>
        <p:spPr bwMode="auto">
          <a:xfrm>
            <a:off x="1446213" y="31832550"/>
            <a:ext cx="22847300" cy="2935288"/>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t>Conclusion</a:t>
            </a:r>
          </a:p>
          <a:p>
            <a:pPr eaLnBrk="1" hangingPunct="1">
              <a:spcBef>
                <a:spcPct val="50000"/>
              </a:spcBef>
              <a:defRPr/>
            </a:pPr>
            <a:endParaRPr lang="en-US" sz="1200" b="1" dirty="0"/>
          </a:p>
          <a:p>
            <a:r>
              <a:rPr lang="en-US" sz="2400" dirty="0">
                <a:effectLst/>
                <a:latin typeface="Calibri" panose="020F0502020204030204" pitchFamily="34" charset="0"/>
              </a:rPr>
              <a:t>In conclusion, modern methods of irrigation for plants employing automobiles provide a number of advantages over older ones. It is possible to deliver water to plants more effectively and precisely by using vehicles outfitted with specialized equipment, which may lead to higher crop yields and less water consumption. This strategy also lowers labor costs and limits the harm that large machinery causes to crops. </a:t>
            </a:r>
            <a:endParaRPr lang="en-US" sz="2400" dirty="0"/>
          </a:p>
        </p:txBody>
      </p:sp>
      <p:sp>
        <p:nvSpPr>
          <p:cNvPr id="3079" name="Rectangle 19">
            <a:extLst>
              <a:ext uri="{FF2B5EF4-FFF2-40B4-BE49-F238E27FC236}">
                <a16:creationId xmlns:a16="http://schemas.microsoft.com/office/drawing/2014/main" id="{9D8DBEAB-6EF0-B4CE-CF7C-F212031F9F61}"/>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spcBef>
                <a:spcPct val="20000"/>
              </a:spcBef>
              <a:buChar char="•"/>
              <a:defRPr sz="12400">
                <a:solidFill>
                  <a:schemeClr val="tx1"/>
                </a:solidFill>
                <a:latin typeface="Arial" panose="020B0604020202020204" pitchFamily="34" charset="0"/>
                <a:cs typeface="Arial" panose="020B0604020202020204" pitchFamily="34" charset="0"/>
              </a:defRPr>
            </a:lvl1pPr>
            <a:lvl2pPr marL="2887663" indent="-1111250" defTabSz="3552825">
              <a:spcBef>
                <a:spcPct val="20000"/>
              </a:spcBef>
              <a:buChar char="–"/>
              <a:defRPr sz="10900">
                <a:solidFill>
                  <a:schemeClr val="tx1"/>
                </a:solidFill>
                <a:latin typeface="Arial" panose="020B0604020202020204" pitchFamily="34" charset="0"/>
                <a:cs typeface="Arial" panose="020B0604020202020204" pitchFamily="34" charset="0"/>
              </a:defRPr>
            </a:lvl2pPr>
            <a:lvl3pPr marL="4441825" indent="-889000" defTabSz="3552825">
              <a:spcBef>
                <a:spcPct val="20000"/>
              </a:spcBef>
              <a:buChar char="•"/>
              <a:defRPr sz="9300">
                <a:solidFill>
                  <a:schemeClr val="tx1"/>
                </a:solidFill>
                <a:latin typeface="Arial" panose="020B0604020202020204" pitchFamily="34" charset="0"/>
                <a:cs typeface="Arial" panose="020B0604020202020204" pitchFamily="34" charset="0"/>
              </a:defRPr>
            </a:lvl3pPr>
            <a:lvl4pPr marL="6218238"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4pPr>
            <a:lvl5pPr marL="7994650"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5pPr>
            <a:lvl6pPr marL="84518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89090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93662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98234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b="1" dirty="0"/>
              <a:t>A. AlQawasmi, O. </a:t>
            </a:r>
            <a:r>
              <a:rPr lang="en-US" altLang="en-US" sz="4000" b="1" dirty="0" err="1"/>
              <a:t>AlAtoum</a:t>
            </a:r>
            <a:r>
              <a:rPr lang="en-US" altLang="en-US" sz="4000" b="1" dirty="0"/>
              <a:t>, </a:t>
            </a:r>
            <a:r>
              <a:rPr lang="en-US" altLang="en-US" sz="4000" b="1" dirty="0" err="1"/>
              <a:t>M.AlSarabi</a:t>
            </a:r>
            <a:endParaRPr lang="en-US" altLang="en-US" sz="4000" b="1" dirty="0"/>
          </a:p>
          <a:p>
            <a:pPr algn="ctr" eaLnBrk="1" hangingPunct="1">
              <a:spcBef>
                <a:spcPct val="0"/>
              </a:spcBef>
              <a:buFontTx/>
              <a:buNone/>
            </a:pPr>
            <a:r>
              <a:rPr lang="en-US" altLang="en-US" sz="4000" b="1" dirty="0"/>
              <a:t> Supervisor: Dr. Belal Sababha</a:t>
            </a:r>
            <a:br>
              <a:rPr lang="en-US" altLang="en-US" sz="4000" b="1" dirty="0"/>
            </a:br>
            <a:r>
              <a:rPr lang="en-US" altLang="en-US" sz="4000" b="1" dirty="0"/>
              <a:t>Embedded Systems Final Design Project, Fall 2023 </a:t>
            </a:r>
            <a:br>
              <a:rPr lang="en-US" altLang="en-US" sz="4000" b="1" dirty="0"/>
            </a:br>
            <a:r>
              <a:rPr lang="en-US" altLang="en-US" sz="4000" b="1" dirty="0"/>
              <a:t>King Abdullah II School of Engineering</a:t>
            </a:r>
          </a:p>
          <a:p>
            <a:pPr algn="ctr" eaLnBrk="1" hangingPunct="1">
              <a:spcBef>
                <a:spcPct val="0"/>
              </a:spcBef>
              <a:buFontTx/>
              <a:buNone/>
            </a:pPr>
            <a:r>
              <a:rPr lang="en-US" altLang="en-US" sz="4000" b="1" dirty="0"/>
              <a:t>Princess Sumaya University for Technology</a:t>
            </a:r>
            <a:br>
              <a:rPr lang="en-US" altLang="en-US" sz="4000" b="1" dirty="0"/>
            </a:br>
            <a:endParaRPr lang="en-US" altLang="en-US" sz="4000" b="1" dirty="0"/>
          </a:p>
        </p:txBody>
      </p:sp>
      <p:sp>
        <p:nvSpPr>
          <p:cNvPr id="3080" name="Text Box 21">
            <a:extLst>
              <a:ext uri="{FF2B5EF4-FFF2-40B4-BE49-F238E27FC236}">
                <a16:creationId xmlns:a16="http://schemas.microsoft.com/office/drawing/2014/main" id="{5A7D389E-E09C-B813-8265-47238BC13A52}"/>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pPr eaLnBrk="1" hangingPunct="1"/>
            <a:endParaRPr lang="en-US" altLang="en-US" sz="2000">
              <a:latin typeface="Helvetica" pitchFamily="2" charset="0"/>
            </a:endParaRPr>
          </a:p>
        </p:txBody>
      </p:sp>
      <p:pic>
        <p:nvPicPr>
          <p:cNvPr id="3081" name="Picture 1">
            <a:extLst>
              <a:ext uri="{FF2B5EF4-FFF2-40B4-BE49-F238E27FC236}">
                <a16:creationId xmlns:a16="http://schemas.microsoft.com/office/drawing/2014/main" id="{161D761E-F13F-8A6E-D775-7799BC5F9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2201863"/>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46BA8FB-DF13-9FF7-0159-334116B6B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6328" y="8288594"/>
            <a:ext cx="9889672" cy="7326902"/>
          </a:xfrm>
          <a:prstGeom prst="rect">
            <a:avLst/>
          </a:prstGeom>
        </p:spPr>
      </p:pic>
      <p:pic>
        <p:nvPicPr>
          <p:cNvPr id="4" name="Picture 3">
            <a:extLst>
              <a:ext uri="{FF2B5EF4-FFF2-40B4-BE49-F238E27FC236}">
                <a16:creationId xmlns:a16="http://schemas.microsoft.com/office/drawing/2014/main" id="{7A19AD3A-DA41-B670-8259-8D700A10BE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6328" y="16906391"/>
            <a:ext cx="9889672" cy="5792574"/>
          </a:xfrm>
          <a:prstGeom prst="rect">
            <a:avLst/>
          </a:prstGeom>
        </p:spPr>
      </p:pic>
      <p:pic>
        <p:nvPicPr>
          <p:cNvPr id="6" name="Picture 5">
            <a:extLst>
              <a:ext uri="{FF2B5EF4-FFF2-40B4-BE49-F238E27FC236}">
                <a16:creationId xmlns:a16="http://schemas.microsoft.com/office/drawing/2014/main" id="{2D64FBE0-C664-1A47-E691-DBA0851D0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86328" y="23780401"/>
            <a:ext cx="9889672" cy="6608762"/>
          </a:xfrm>
          <a:prstGeom prst="rect">
            <a:avLst/>
          </a:prstGeom>
        </p:spPr>
      </p:pic>
      <p:pic>
        <p:nvPicPr>
          <p:cNvPr id="7" name="Picture 6">
            <a:extLst>
              <a:ext uri="{FF2B5EF4-FFF2-40B4-BE49-F238E27FC236}">
                <a16:creationId xmlns:a16="http://schemas.microsoft.com/office/drawing/2014/main" id="{946B6A8A-5215-A0B1-DDD8-E510C9215986}"/>
              </a:ext>
            </a:extLst>
          </p:cNvPr>
          <p:cNvPicPr>
            <a:picLocks noChangeAspect="1"/>
          </p:cNvPicPr>
          <p:nvPr/>
        </p:nvPicPr>
        <p:blipFill>
          <a:blip r:embed="rId7"/>
          <a:stretch>
            <a:fillRect/>
          </a:stretch>
        </p:blipFill>
        <p:spPr>
          <a:xfrm>
            <a:off x="2128837" y="21564600"/>
            <a:ext cx="9658349" cy="801687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445</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Times New Roman</vt:lpstr>
      <vt:lpstr>Default Design</vt:lpstr>
      <vt:lpstr>Plant Irrigation Vehicle</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mqs 8</cp:lastModifiedBy>
  <cp:revision>76</cp:revision>
  <dcterms:created xsi:type="dcterms:W3CDTF">2004-09-22T15:05:03Z</dcterms:created>
  <dcterms:modified xsi:type="dcterms:W3CDTF">2023-06-05T19:26:40Z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1033-11.2.0.11440</vt:lpwstr>
  </property>
</Properties>
</file>