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2" r:id="rId5"/>
    <p:sldId id="261" r:id="rId6"/>
    <p:sldId id="267" r:id="rId7"/>
    <p:sldId id="266"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C85376-F244-44D8-A07D-011BB59E0B4C}"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1DE2A-9D52-4278-BFE5-0C120C5EFC1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53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85376-F244-44D8-A07D-011BB59E0B4C}"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17862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85376-F244-44D8-A07D-011BB59E0B4C}"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55330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85376-F244-44D8-A07D-011BB59E0B4C}"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398553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85376-F244-44D8-A07D-011BB59E0B4C}"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1DE2A-9D52-4278-BFE5-0C120C5EFC1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36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85376-F244-44D8-A07D-011BB59E0B4C}"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352868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C85376-F244-44D8-A07D-011BB59E0B4C}" type="datetimeFigureOut">
              <a:rPr lang="en-IN" smtClean="0"/>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145188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C85376-F244-44D8-A07D-011BB59E0B4C}" type="datetimeFigureOut">
              <a:rPr lang="en-IN" smtClean="0"/>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6753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C85376-F244-44D8-A07D-011BB59E0B4C}" type="datetimeFigureOut">
              <a:rPr lang="en-IN" smtClean="0"/>
              <a:t>14-03-2023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267796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C85376-F244-44D8-A07D-011BB59E0B4C}" type="datetimeFigureOut">
              <a:rPr lang="en-IN" smtClean="0"/>
              <a:t>14-03-2023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51DE2A-9D52-4278-BFE5-0C120C5EFC16}" type="slidenum">
              <a:rPr lang="en-IN" smtClean="0"/>
              <a:t>‹#›</a:t>
            </a:fld>
            <a:endParaRPr lang="en-IN"/>
          </a:p>
        </p:txBody>
      </p:sp>
    </p:spTree>
    <p:extLst>
      <p:ext uri="{BB962C8B-B14F-4D97-AF65-F5344CB8AC3E}">
        <p14:creationId xmlns:p14="http://schemas.microsoft.com/office/powerpoint/2010/main" val="112594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C85376-F244-44D8-A07D-011BB59E0B4C}"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1DE2A-9D52-4278-BFE5-0C120C5EFC16}" type="slidenum">
              <a:rPr lang="en-IN" smtClean="0"/>
              <a:t>‹#›</a:t>
            </a:fld>
            <a:endParaRPr lang="en-IN"/>
          </a:p>
        </p:txBody>
      </p:sp>
    </p:spTree>
    <p:extLst>
      <p:ext uri="{BB962C8B-B14F-4D97-AF65-F5344CB8AC3E}">
        <p14:creationId xmlns:p14="http://schemas.microsoft.com/office/powerpoint/2010/main" val="339202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C85376-F244-44D8-A07D-011BB59E0B4C}" type="datetimeFigureOut">
              <a:rPr lang="en-IN" smtClean="0"/>
              <a:t>14-03-2023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51DE2A-9D52-4278-BFE5-0C120C5EFC1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559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ypee Institute of Information Technology - Wikipedia">
            <a:extLst>
              <a:ext uri="{FF2B5EF4-FFF2-40B4-BE49-F238E27FC236}">
                <a16:creationId xmlns:a16="http://schemas.microsoft.com/office/drawing/2014/main" id="{9E83B39B-1496-E85E-3947-BE773BB8791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0482" y="311336"/>
            <a:ext cx="1100001" cy="13681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7D77B3-145D-2CF3-41FD-19B75AE0AB63}"/>
              </a:ext>
            </a:extLst>
          </p:cNvPr>
          <p:cNvSpPr txBox="1"/>
          <p:nvPr/>
        </p:nvSpPr>
        <p:spPr>
          <a:xfrm>
            <a:off x="2164678" y="1922466"/>
            <a:ext cx="7957730" cy="2308324"/>
          </a:xfrm>
          <a:prstGeom prst="rect">
            <a:avLst/>
          </a:prstGeom>
          <a:noFill/>
        </p:spPr>
        <p:txBody>
          <a:bodyPr wrap="square" rtlCol="0">
            <a:spAutoFit/>
          </a:bodyPr>
          <a:lstStyle/>
          <a:p>
            <a:pPr algn="ctr"/>
            <a:r>
              <a:rPr lang="en-IN" sz="4800" b="1" dirty="0"/>
              <a:t>Generating Indian Sign Language Animation using </a:t>
            </a:r>
            <a:r>
              <a:rPr lang="en-IN" sz="4800" b="1" dirty="0" err="1"/>
              <a:t>HamNoSys</a:t>
            </a:r>
            <a:r>
              <a:rPr lang="en-IN" sz="4800" b="1" dirty="0"/>
              <a:t> and </a:t>
            </a:r>
            <a:r>
              <a:rPr lang="en-IN" sz="4800" b="1" dirty="0" err="1"/>
              <a:t>SiGML</a:t>
            </a:r>
            <a:endParaRPr lang="en-IN" sz="4800" b="1" dirty="0"/>
          </a:p>
        </p:txBody>
      </p:sp>
      <p:sp>
        <p:nvSpPr>
          <p:cNvPr id="5" name="TextBox 4">
            <a:extLst>
              <a:ext uri="{FF2B5EF4-FFF2-40B4-BE49-F238E27FC236}">
                <a16:creationId xmlns:a16="http://schemas.microsoft.com/office/drawing/2014/main" id="{1E8B6673-F88A-D4F3-9EF6-2452033DD858}"/>
              </a:ext>
            </a:extLst>
          </p:cNvPr>
          <p:cNvSpPr txBox="1"/>
          <p:nvPr/>
        </p:nvSpPr>
        <p:spPr>
          <a:xfrm>
            <a:off x="3543793" y="512642"/>
            <a:ext cx="5199500" cy="584775"/>
          </a:xfrm>
          <a:prstGeom prst="rect">
            <a:avLst/>
          </a:prstGeom>
          <a:noFill/>
        </p:spPr>
        <p:txBody>
          <a:bodyPr wrap="none" rtlCol="0">
            <a:spAutoFit/>
          </a:bodyPr>
          <a:lstStyle/>
          <a:p>
            <a:r>
              <a:rPr lang="en-IN" sz="3200" dirty="0"/>
              <a:t>MINOR PROJECT SEMESTER VI</a:t>
            </a:r>
          </a:p>
        </p:txBody>
      </p:sp>
      <p:sp>
        <p:nvSpPr>
          <p:cNvPr id="6" name="TextBox 5">
            <a:extLst>
              <a:ext uri="{FF2B5EF4-FFF2-40B4-BE49-F238E27FC236}">
                <a16:creationId xmlns:a16="http://schemas.microsoft.com/office/drawing/2014/main" id="{C289C8AB-670A-FB69-FC53-37B42DF3B9F6}"/>
              </a:ext>
            </a:extLst>
          </p:cNvPr>
          <p:cNvSpPr txBox="1"/>
          <p:nvPr/>
        </p:nvSpPr>
        <p:spPr>
          <a:xfrm>
            <a:off x="1113447" y="4437628"/>
            <a:ext cx="3717091" cy="1200329"/>
          </a:xfrm>
          <a:prstGeom prst="rect">
            <a:avLst/>
          </a:prstGeom>
          <a:noFill/>
        </p:spPr>
        <p:txBody>
          <a:bodyPr wrap="square" rtlCol="0">
            <a:spAutoFit/>
          </a:bodyPr>
          <a:lstStyle/>
          <a:p>
            <a:r>
              <a:rPr lang="en-IN" u="sng" dirty="0"/>
              <a:t>Prepared by </a:t>
            </a:r>
          </a:p>
          <a:p>
            <a:pPr marL="285750" indent="-285750">
              <a:buFont typeface="Arial" panose="020B0604020202020204" pitchFamily="34" charset="0"/>
              <a:buChar char="•"/>
            </a:pPr>
            <a:r>
              <a:rPr lang="en-IN" dirty="0"/>
              <a:t>Harshit Singh (20103003)</a:t>
            </a:r>
          </a:p>
          <a:p>
            <a:pPr marL="285750" indent="-285750">
              <a:buFont typeface="Arial" panose="020B0604020202020204" pitchFamily="34" charset="0"/>
              <a:buChar char="•"/>
            </a:pPr>
            <a:r>
              <a:rPr lang="en-IN" dirty="0"/>
              <a:t>Arpit Jain (20103041)</a:t>
            </a:r>
          </a:p>
          <a:p>
            <a:pPr marL="285750" indent="-285750">
              <a:buFont typeface="Arial" panose="020B0604020202020204" pitchFamily="34" charset="0"/>
              <a:buChar char="•"/>
            </a:pPr>
            <a:r>
              <a:rPr lang="en-IN" dirty="0"/>
              <a:t>Divya Disha (20103006)</a:t>
            </a:r>
            <a:endParaRPr lang="en-IN" u="sng" dirty="0"/>
          </a:p>
        </p:txBody>
      </p:sp>
      <p:sp>
        <p:nvSpPr>
          <p:cNvPr id="7" name="TextBox 6">
            <a:extLst>
              <a:ext uri="{FF2B5EF4-FFF2-40B4-BE49-F238E27FC236}">
                <a16:creationId xmlns:a16="http://schemas.microsoft.com/office/drawing/2014/main" id="{1E8B6673-F88A-D4F3-9EF6-2452033DD858}"/>
              </a:ext>
            </a:extLst>
          </p:cNvPr>
          <p:cNvSpPr txBox="1"/>
          <p:nvPr/>
        </p:nvSpPr>
        <p:spPr>
          <a:xfrm>
            <a:off x="4716478" y="1217870"/>
            <a:ext cx="2854130" cy="461665"/>
          </a:xfrm>
          <a:prstGeom prst="rect">
            <a:avLst/>
          </a:prstGeom>
          <a:noFill/>
        </p:spPr>
        <p:txBody>
          <a:bodyPr wrap="square" rtlCol="0">
            <a:spAutoFit/>
          </a:bodyPr>
          <a:lstStyle/>
          <a:p>
            <a:pPr algn="ctr"/>
            <a:r>
              <a:rPr lang="en-IN" sz="2400" dirty="0"/>
              <a:t>Viva – 1 Presentation</a:t>
            </a:r>
          </a:p>
        </p:txBody>
      </p:sp>
      <p:sp>
        <p:nvSpPr>
          <p:cNvPr id="8" name="TextBox 7">
            <a:extLst>
              <a:ext uri="{FF2B5EF4-FFF2-40B4-BE49-F238E27FC236}">
                <a16:creationId xmlns:a16="http://schemas.microsoft.com/office/drawing/2014/main" id="{C289C8AB-670A-FB69-FC53-37B42DF3B9F6}"/>
              </a:ext>
            </a:extLst>
          </p:cNvPr>
          <p:cNvSpPr txBox="1"/>
          <p:nvPr/>
        </p:nvSpPr>
        <p:spPr>
          <a:xfrm>
            <a:off x="1113447" y="5637957"/>
            <a:ext cx="3960636" cy="369332"/>
          </a:xfrm>
          <a:prstGeom prst="rect">
            <a:avLst/>
          </a:prstGeom>
          <a:noFill/>
        </p:spPr>
        <p:txBody>
          <a:bodyPr wrap="none" rtlCol="0">
            <a:spAutoFit/>
          </a:bodyPr>
          <a:lstStyle/>
          <a:p>
            <a:r>
              <a:rPr lang="en-IN" dirty="0"/>
              <a:t>Under the guidance of </a:t>
            </a:r>
            <a:r>
              <a:rPr lang="en-IN" dirty="0" err="1"/>
              <a:t>Dr.</a:t>
            </a:r>
            <a:r>
              <a:rPr lang="en-IN" dirty="0"/>
              <a:t> Ashish Mishra</a:t>
            </a:r>
          </a:p>
        </p:txBody>
      </p:sp>
    </p:spTree>
    <p:extLst>
      <p:ext uri="{BB962C8B-B14F-4D97-AF65-F5344CB8AC3E}">
        <p14:creationId xmlns:p14="http://schemas.microsoft.com/office/powerpoint/2010/main" val="342488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0291-DC21-BC65-A43E-9D31346A8CDD}"/>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838656F6-9DD8-5E0E-2B71-525388123940}"/>
              </a:ext>
            </a:extLst>
          </p:cNvPr>
          <p:cNvSpPr txBox="1"/>
          <p:nvPr/>
        </p:nvSpPr>
        <p:spPr>
          <a:xfrm>
            <a:off x="1097280" y="1737360"/>
            <a:ext cx="10431379" cy="1938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Currently there is no way for hearing and vocally impaired people to understand content delivered by video lectures</a:t>
            </a:r>
          </a:p>
          <a:p>
            <a:pPr marL="342900" indent="-342900" algn="just">
              <a:lnSpc>
                <a:spcPct val="150000"/>
              </a:lnSpc>
              <a:buFont typeface="Arial" panose="020B0604020202020204" pitchFamily="34" charset="0"/>
              <a:buChar char="•"/>
            </a:pPr>
            <a:r>
              <a:rPr lang="en-IN" sz="2000" dirty="0"/>
              <a:t>They have different set of educators who make videos for them in Sign Language</a:t>
            </a:r>
          </a:p>
          <a:p>
            <a:pPr marL="342900" indent="-342900" algn="just">
              <a:lnSpc>
                <a:spcPct val="150000"/>
              </a:lnSpc>
              <a:buFont typeface="Arial" panose="020B0604020202020204" pitchFamily="34" charset="0"/>
              <a:buChar char="•"/>
            </a:pPr>
            <a:r>
              <a:rPr lang="en-IN" sz="2000" dirty="0"/>
              <a:t>Limited academic content</a:t>
            </a:r>
          </a:p>
        </p:txBody>
      </p:sp>
    </p:spTree>
    <p:extLst>
      <p:ext uri="{BB962C8B-B14F-4D97-AF65-F5344CB8AC3E}">
        <p14:creationId xmlns:p14="http://schemas.microsoft.com/office/powerpoint/2010/main" val="297773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0291-DC21-BC65-A43E-9D31346A8CDD}"/>
              </a:ext>
            </a:extLst>
          </p:cNvPr>
          <p:cNvSpPr>
            <a:spLocks noGrp="1"/>
          </p:cNvSpPr>
          <p:nvPr>
            <p:ph type="title"/>
          </p:nvPr>
        </p:nvSpPr>
        <p:spPr/>
        <p:txBody>
          <a:bodyPr/>
          <a:lstStyle/>
          <a:p>
            <a:r>
              <a:rPr lang="en-IN" dirty="0"/>
              <a:t>Proposed Solution</a:t>
            </a:r>
          </a:p>
        </p:txBody>
      </p:sp>
      <p:sp>
        <p:nvSpPr>
          <p:cNvPr id="3" name="TextBox 2">
            <a:extLst>
              <a:ext uri="{FF2B5EF4-FFF2-40B4-BE49-F238E27FC236}">
                <a16:creationId xmlns:a16="http://schemas.microsoft.com/office/drawing/2014/main" id="{838656F6-9DD8-5E0E-2B71-525388123940}"/>
              </a:ext>
            </a:extLst>
          </p:cNvPr>
          <p:cNvSpPr txBox="1"/>
          <p:nvPr/>
        </p:nvSpPr>
        <p:spPr>
          <a:xfrm>
            <a:off x="1097280" y="1737360"/>
            <a:ext cx="10431379" cy="327628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Develop an automated system (A complete web application) to convert the given English text, first into ISL glosses and then to generate avatar out of it that can be understood by the specially abled</a:t>
            </a:r>
          </a:p>
          <a:p>
            <a:pPr marL="342900" indent="-342900" algn="just">
              <a:lnSpc>
                <a:spcPct val="150000"/>
              </a:lnSpc>
              <a:buFont typeface="Arial" panose="020B0604020202020204" pitchFamily="34" charset="0"/>
              <a:buChar char="•"/>
            </a:pPr>
            <a:r>
              <a:rPr lang="en-IN" sz="2000" dirty="0"/>
              <a:t>For achieving this Hamburg Notation System (HamNoSys) and Signing Gesture Markup Language (</a:t>
            </a:r>
            <a:r>
              <a:rPr lang="en-IN" sz="2000" dirty="0" err="1"/>
              <a:t>SiGML</a:t>
            </a:r>
            <a:r>
              <a:rPr lang="en-IN" sz="2000" dirty="0"/>
              <a:t>) will be used</a:t>
            </a:r>
          </a:p>
          <a:p>
            <a:pPr marL="342900" indent="-342900" algn="just">
              <a:lnSpc>
                <a:spcPct val="150000"/>
              </a:lnSpc>
              <a:buFont typeface="Arial" panose="020B0604020202020204" pitchFamily="34" charset="0"/>
              <a:buChar char="•"/>
            </a:pPr>
            <a:r>
              <a:rPr lang="en-IN" sz="2000" dirty="0"/>
              <a:t>Our module consists of </a:t>
            </a:r>
            <a:r>
              <a:rPr lang="en-IN" sz="2000" b="1" dirty="0"/>
              <a:t>converting sequences of sentences to animated gestures and integrating all modules into a Web Application.</a:t>
            </a:r>
          </a:p>
        </p:txBody>
      </p:sp>
    </p:spTree>
    <p:extLst>
      <p:ext uri="{BB962C8B-B14F-4D97-AF65-F5344CB8AC3E}">
        <p14:creationId xmlns:p14="http://schemas.microsoft.com/office/powerpoint/2010/main" val="85461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0291-DC21-BC65-A43E-9D31346A8CDD}"/>
              </a:ext>
            </a:extLst>
          </p:cNvPr>
          <p:cNvSpPr>
            <a:spLocks noGrp="1"/>
          </p:cNvSpPr>
          <p:nvPr>
            <p:ph type="title"/>
          </p:nvPr>
        </p:nvSpPr>
        <p:spPr/>
        <p:txBody>
          <a:bodyPr/>
          <a:lstStyle/>
          <a:p>
            <a:r>
              <a:rPr lang="en-IN" dirty="0"/>
              <a:t>Workflow for Module</a:t>
            </a:r>
          </a:p>
        </p:txBody>
      </p:sp>
      <p:sp>
        <p:nvSpPr>
          <p:cNvPr id="3" name="TextBox 2">
            <a:extLst>
              <a:ext uri="{FF2B5EF4-FFF2-40B4-BE49-F238E27FC236}">
                <a16:creationId xmlns:a16="http://schemas.microsoft.com/office/drawing/2014/main" id="{838656F6-9DD8-5E0E-2B71-525388123940}"/>
              </a:ext>
            </a:extLst>
          </p:cNvPr>
          <p:cNvSpPr txBox="1"/>
          <p:nvPr/>
        </p:nvSpPr>
        <p:spPr>
          <a:xfrm>
            <a:off x="1097280" y="1737360"/>
            <a:ext cx="10431379" cy="3737946"/>
          </a:xfrm>
          <a:prstGeom prst="rect">
            <a:avLst/>
          </a:prstGeom>
          <a:noFill/>
        </p:spPr>
        <p:txBody>
          <a:bodyPr wrap="square" rtlCol="0">
            <a:spAutoFit/>
          </a:bodyPr>
          <a:lstStyle/>
          <a:p>
            <a:pPr marL="457200" indent="-457200" algn="just">
              <a:lnSpc>
                <a:spcPct val="150000"/>
              </a:lnSpc>
              <a:buFont typeface="+mj-lt"/>
              <a:buAutoNum type="arabicPeriod"/>
            </a:pPr>
            <a:r>
              <a:rPr lang="en-IN" sz="2000" dirty="0"/>
              <a:t>Sequences of sentences (for example - paragraphs)</a:t>
            </a:r>
          </a:p>
          <a:p>
            <a:pPr algn="just">
              <a:lnSpc>
                <a:spcPct val="150000"/>
              </a:lnSpc>
            </a:pPr>
            <a:r>
              <a:rPr lang="en-IN" sz="2000" dirty="0"/>
              <a:t>	(initially for single alphabets and numbers)</a:t>
            </a:r>
          </a:p>
          <a:p>
            <a:pPr algn="just">
              <a:lnSpc>
                <a:spcPct val="150000"/>
              </a:lnSpc>
            </a:pPr>
            <a:r>
              <a:rPr lang="en-IN" sz="2000" dirty="0"/>
              <a:t>2.     ISL Gloss</a:t>
            </a:r>
          </a:p>
          <a:p>
            <a:pPr algn="just">
              <a:lnSpc>
                <a:spcPct val="150000"/>
              </a:lnSpc>
            </a:pPr>
            <a:r>
              <a:rPr lang="en-IN" sz="2000" dirty="0"/>
              <a:t>3.     </a:t>
            </a:r>
            <a:r>
              <a:rPr lang="en-IN" sz="2000" dirty="0" err="1"/>
              <a:t>HamNoSys</a:t>
            </a:r>
            <a:r>
              <a:rPr lang="en-IN" sz="2000" dirty="0"/>
              <a:t> notation</a:t>
            </a:r>
          </a:p>
          <a:p>
            <a:pPr algn="just">
              <a:lnSpc>
                <a:spcPct val="150000"/>
              </a:lnSpc>
            </a:pPr>
            <a:r>
              <a:rPr lang="en-IN" sz="2000" dirty="0"/>
              <a:t>4.     </a:t>
            </a:r>
            <a:r>
              <a:rPr lang="en-IN" sz="2000" dirty="0" err="1"/>
              <a:t>SiGML</a:t>
            </a:r>
            <a:endParaRPr lang="en-IN" sz="2000" dirty="0"/>
          </a:p>
          <a:p>
            <a:pPr marL="457200" indent="-457200" algn="just">
              <a:lnSpc>
                <a:spcPct val="150000"/>
              </a:lnSpc>
              <a:buAutoNum type="arabicPeriod" startAt="5"/>
            </a:pPr>
            <a:r>
              <a:rPr lang="en-IN" sz="2000" dirty="0"/>
              <a:t>Avatar Playing</a:t>
            </a:r>
          </a:p>
          <a:p>
            <a:pPr marL="457200" indent="-457200" algn="just">
              <a:lnSpc>
                <a:spcPct val="150000"/>
              </a:lnSpc>
              <a:buAutoNum type="arabicPeriod" startAt="5"/>
            </a:pPr>
            <a:r>
              <a:rPr lang="en-IN" sz="2000" dirty="0"/>
              <a:t>Web Application</a:t>
            </a:r>
          </a:p>
          <a:p>
            <a:pPr marL="342900" indent="-342900" algn="just">
              <a:lnSpc>
                <a:spcPct val="150000"/>
              </a:lnSpc>
              <a:buFont typeface="Arial" panose="020B0604020202020204" pitchFamily="34" charset="0"/>
              <a:buChar char="•"/>
            </a:pPr>
            <a:endParaRPr lang="en-IN" sz="2000" dirty="0"/>
          </a:p>
        </p:txBody>
      </p:sp>
      <p:cxnSp>
        <p:nvCxnSpPr>
          <p:cNvPr id="5" name="Straight Arrow Connector 4"/>
          <p:cNvCxnSpPr>
            <a:cxnSpLocks/>
          </p:cNvCxnSpPr>
          <p:nvPr/>
        </p:nvCxnSpPr>
        <p:spPr>
          <a:xfrm>
            <a:off x="7845552" y="1947672"/>
            <a:ext cx="0" cy="3023823"/>
          </a:xfrm>
          <a:prstGeom prst="straightConnector1">
            <a:avLst/>
          </a:prstGeom>
          <a:ln w="571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645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0291-DC21-BC65-A43E-9D31346A8CDD}"/>
              </a:ext>
            </a:extLst>
          </p:cNvPr>
          <p:cNvSpPr>
            <a:spLocks noGrp="1"/>
          </p:cNvSpPr>
          <p:nvPr>
            <p:ph type="title"/>
          </p:nvPr>
        </p:nvSpPr>
        <p:spPr/>
        <p:txBody>
          <a:bodyPr/>
          <a:lstStyle/>
          <a:p>
            <a:r>
              <a:rPr lang="en-IN" dirty="0"/>
              <a:t>Workflow Chart</a:t>
            </a:r>
          </a:p>
        </p:txBody>
      </p:sp>
      <p:pic>
        <p:nvPicPr>
          <p:cNvPr id="12" name="Picture 1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97280" y="1881314"/>
            <a:ext cx="9762978" cy="4323132"/>
          </a:xfrm>
          <a:prstGeom prst="rect">
            <a:avLst/>
          </a:prstGeom>
        </p:spPr>
      </p:pic>
      <p:sp>
        <p:nvSpPr>
          <p:cNvPr id="3" name="Rectangle 2">
            <a:extLst>
              <a:ext uri="{FF2B5EF4-FFF2-40B4-BE49-F238E27FC236}">
                <a16:creationId xmlns:a16="http://schemas.microsoft.com/office/drawing/2014/main" id="{662EE2B1-F47D-9BAD-61D0-2606061F732C}"/>
              </a:ext>
            </a:extLst>
          </p:cNvPr>
          <p:cNvSpPr/>
          <p:nvPr/>
        </p:nvSpPr>
        <p:spPr>
          <a:xfrm>
            <a:off x="680720" y="1844097"/>
            <a:ext cx="10891520" cy="439756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95823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97280" y="1881314"/>
            <a:ext cx="9762978" cy="4323132"/>
          </a:xfrm>
          <a:prstGeom prst="rect">
            <a:avLst/>
          </a:prstGeom>
        </p:spPr>
      </p:pic>
      <p:sp>
        <p:nvSpPr>
          <p:cNvPr id="5" name="Rectangle 4">
            <a:extLst>
              <a:ext uri="{FF2B5EF4-FFF2-40B4-BE49-F238E27FC236}">
                <a16:creationId xmlns:a16="http://schemas.microsoft.com/office/drawing/2014/main" id="{D6B20DF7-1D61-DC08-2BE5-D54571075F3E}"/>
              </a:ext>
            </a:extLst>
          </p:cNvPr>
          <p:cNvSpPr/>
          <p:nvPr/>
        </p:nvSpPr>
        <p:spPr>
          <a:xfrm>
            <a:off x="847969" y="1741640"/>
            <a:ext cx="10937632" cy="446280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66BF0291-DC21-BC65-A43E-9D31346A8CDD}"/>
              </a:ext>
            </a:extLst>
          </p:cNvPr>
          <p:cNvSpPr>
            <a:spLocks noGrp="1"/>
          </p:cNvSpPr>
          <p:nvPr>
            <p:ph type="title"/>
          </p:nvPr>
        </p:nvSpPr>
        <p:spPr/>
        <p:txBody>
          <a:bodyPr/>
          <a:lstStyle/>
          <a:p>
            <a:r>
              <a:rPr lang="en-IN" dirty="0"/>
              <a:t>Workflow Chart</a:t>
            </a:r>
          </a:p>
        </p:txBody>
      </p:sp>
      <p:sp>
        <p:nvSpPr>
          <p:cNvPr id="4" name="TextBox 3">
            <a:extLst>
              <a:ext uri="{FF2B5EF4-FFF2-40B4-BE49-F238E27FC236}">
                <a16:creationId xmlns:a16="http://schemas.microsoft.com/office/drawing/2014/main" id="{72F0A285-4D31-AEB5-FA74-E13DA5C489FB}"/>
              </a:ext>
            </a:extLst>
          </p:cNvPr>
          <p:cNvSpPr txBox="1"/>
          <p:nvPr/>
        </p:nvSpPr>
        <p:spPr>
          <a:xfrm>
            <a:off x="2295606" y="3175000"/>
            <a:ext cx="8564652" cy="1200329"/>
          </a:xfrm>
          <a:prstGeom prst="rect">
            <a:avLst/>
          </a:prstGeom>
          <a:noFill/>
        </p:spPr>
        <p:txBody>
          <a:bodyPr wrap="none" rtlCol="0">
            <a:spAutoFit/>
          </a:bodyPr>
          <a:lstStyle/>
          <a:p>
            <a:r>
              <a:rPr lang="en-IN" sz="7200" dirty="0"/>
              <a:t>AUTOMATED PIPELINE</a:t>
            </a:r>
          </a:p>
        </p:txBody>
      </p:sp>
      <p:sp>
        <p:nvSpPr>
          <p:cNvPr id="6" name="TextBox 5">
            <a:extLst>
              <a:ext uri="{FF2B5EF4-FFF2-40B4-BE49-F238E27FC236}">
                <a16:creationId xmlns:a16="http://schemas.microsoft.com/office/drawing/2014/main" id="{979C8012-A17D-91BE-037A-5165BCF3432C}"/>
              </a:ext>
            </a:extLst>
          </p:cNvPr>
          <p:cNvSpPr txBox="1"/>
          <p:nvPr/>
        </p:nvSpPr>
        <p:spPr>
          <a:xfrm>
            <a:off x="2991533" y="4412725"/>
            <a:ext cx="7172797" cy="584775"/>
          </a:xfrm>
          <a:prstGeom prst="rect">
            <a:avLst/>
          </a:prstGeom>
          <a:noFill/>
        </p:spPr>
        <p:txBody>
          <a:bodyPr wrap="none" rtlCol="0">
            <a:spAutoFit/>
          </a:bodyPr>
          <a:lstStyle/>
          <a:p>
            <a:r>
              <a:rPr lang="en-IN" sz="3200" b="1" dirty="0"/>
              <a:t>Integrating into a Web App using WebGL.</a:t>
            </a:r>
          </a:p>
        </p:txBody>
      </p:sp>
    </p:spTree>
    <p:extLst>
      <p:ext uri="{BB962C8B-B14F-4D97-AF65-F5344CB8AC3E}">
        <p14:creationId xmlns:p14="http://schemas.microsoft.com/office/powerpoint/2010/main" val="200249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9ED16B-6983-2408-3DB4-07E10CCFCCBA}"/>
              </a:ext>
            </a:extLst>
          </p:cNvPr>
          <p:cNvPicPr>
            <a:picLocks noChangeAspect="1"/>
          </p:cNvPicPr>
          <p:nvPr/>
        </p:nvPicPr>
        <p:blipFill>
          <a:blip r:embed="rId2"/>
          <a:stretch>
            <a:fillRect/>
          </a:stretch>
        </p:blipFill>
        <p:spPr>
          <a:xfrm>
            <a:off x="416394" y="415811"/>
            <a:ext cx="7955446" cy="5581854"/>
          </a:xfrm>
          <a:prstGeom prst="rect">
            <a:avLst/>
          </a:prstGeom>
        </p:spPr>
      </p:pic>
      <p:pic>
        <p:nvPicPr>
          <p:cNvPr id="5" name="Picture 4">
            <a:extLst>
              <a:ext uri="{FF2B5EF4-FFF2-40B4-BE49-F238E27FC236}">
                <a16:creationId xmlns:a16="http://schemas.microsoft.com/office/drawing/2014/main" id="{9F0A099F-5915-B4C5-1E2F-704412FA8786}"/>
              </a:ext>
            </a:extLst>
          </p:cNvPr>
          <p:cNvPicPr>
            <a:picLocks noChangeAspect="1"/>
          </p:cNvPicPr>
          <p:nvPr/>
        </p:nvPicPr>
        <p:blipFill>
          <a:blip r:embed="rId3"/>
          <a:stretch>
            <a:fillRect/>
          </a:stretch>
        </p:blipFill>
        <p:spPr>
          <a:xfrm>
            <a:off x="4795520" y="4292535"/>
            <a:ext cx="1304460" cy="1105609"/>
          </a:xfrm>
          <a:prstGeom prst="rect">
            <a:avLst/>
          </a:prstGeom>
        </p:spPr>
      </p:pic>
      <p:sp>
        <p:nvSpPr>
          <p:cNvPr id="9" name="TextBox 8">
            <a:extLst>
              <a:ext uri="{FF2B5EF4-FFF2-40B4-BE49-F238E27FC236}">
                <a16:creationId xmlns:a16="http://schemas.microsoft.com/office/drawing/2014/main" id="{BC18B0CC-FC5C-E4B2-76DF-A226273251C6}"/>
              </a:ext>
            </a:extLst>
          </p:cNvPr>
          <p:cNvSpPr txBox="1"/>
          <p:nvPr/>
        </p:nvSpPr>
        <p:spPr>
          <a:xfrm>
            <a:off x="2600960" y="3137166"/>
            <a:ext cx="1457450" cy="369332"/>
          </a:xfrm>
          <a:prstGeom prst="rect">
            <a:avLst/>
          </a:prstGeom>
          <a:noFill/>
        </p:spPr>
        <p:txBody>
          <a:bodyPr wrap="none" rtlCol="0">
            <a:spAutoFit/>
          </a:bodyPr>
          <a:lstStyle/>
          <a:p>
            <a:r>
              <a:rPr lang="en-IN" u="sng" dirty="0">
                <a:solidFill>
                  <a:srgbClr val="00B0F0"/>
                </a:solidFill>
              </a:rPr>
              <a:t>Upload Video</a:t>
            </a:r>
          </a:p>
        </p:txBody>
      </p:sp>
      <p:sp>
        <p:nvSpPr>
          <p:cNvPr id="10" name="Rectangle 9">
            <a:extLst>
              <a:ext uri="{FF2B5EF4-FFF2-40B4-BE49-F238E27FC236}">
                <a16:creationId xmlns:a16="http://schemas.microsoft.com/office/drawing/2014/main" id="{539BA05A-63FE-6640-ED34-0B2C0D9DDF71}"/>
              </a:ext>
            </a:extLst>
          </p:cNvPr>
          <p:cNvSpPr/>
          <p:nvPr/>
        </p:nvSpPr>
        <p:spPr>
          <a:xfrm>
            <a:off x="833120" y="1595120"/>
            <a:ext cx="5266860" cy="380302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extLst>
      <p:ext uri="{BB962C8B-B14F-4D97-AF65-F5344CB8AC3E}">
        <p14:creationId xmlns:p14="http://schemas.microsoft.com/office/powerpoint/2010/main" val="212676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9ED16B-6983-2408-3DB4-07E10CCFCCBA}"/>
              </a:ext>
            </a:extLst>
          </p:cNvPr>
          <p:cNvPicPr>
            <a:picLocks noChangeAspect="1"/>
          </p:cNvPicPr>
          <p:nvPr/>
        </p:nvPicPr>
        <p:blipFill>
          <a:blip r:embed="rId2"/>
          <a:stretch>
            <a:fillRect/>
          </a:stretch>
        </p:blipFill>
        <p:spPr>
          <a:xfrm>
            <a:off x="514988" y="441929"/>
            <a:ext cx="7219058" cy="5065175"/>
          </a:xfrm>
          <a:prstGeom prst="rect">
            <a:avLst/>
          </a:prstGeom>
        </p:spPr>
      </p:pic>
      <p:pic>
        <p:nvPicPr>
          <p:cNvPr id="5" name="Picture 4">
            <a:extLst>
              <a:ext uri="{FF2B5EF4-FFF2-40B4-BE49-F238E27FC236}">
                <a16:creationId xmlns:a16="http://schemas.microsoft.com/office/drawing/2014/main" id="{9F0A099F-5915-B4C5-1E2F-704412FA8786}"/>
              </a:ext>
            </a:extLst>
          </p:cNvPr>
          <p:cNvPicPr>
            <a:picLocks noChangeAspect="1"/>
          </p:cNvPicPr>
          <p:nvPr/>
        </p:nvPicPr>
        <p:blipFill>
          <a:blip r:embed="rId3"/>
          <a:stretch>
            <a:fillRect/>
          </a:stretch>
        </p:blipFill>
        <p:spPr>
          <a:xfrm>
            <a:off x="5086180" y="4038535"/>
            <a:ext cx="1304460" cy="1105609"/>
          </a:xfrm>
          <a:prstGeom prst="rect">
            <a:avLst/>
          </a:prstGeom>
        </p:spPr>
      </p:pic>
      <p:sp>
        <p:nvSpPr>
          <p:cNvPr id="9" name="TextBox 8">
            <a:extLst>
              <a:ext uri="{FF2B5EF4-FFF2-40B4-BE49-F238E27FC236}">
                <a16:creationId xmlns:a16="http://schemas.microsoft.com/office/drawing/2014/main" id="{BC18B0CC-FC5C-E4B2-76DF-A226273251C6}"/>
              </a:ext>
            </a:extLst>
          </p:cNvPr>
          <p:cNvSpPr txBox="1"/>
          <p:nvPr/>
        </p:nvSpPr>
        <p:spPr>
          <a:xfrm>
            <a:off x="2891620" y="2883166"/>
            <a:ext cx="1457450" cy="369332"/>
          </a:xfrm>
          <a:prstGeom prst="rect">
            <a:avLst/>
          </a:prstGeom>
          <a:noFill/>
        </p:spPr>
        <p:txBody>
          <a:bodyPr wrap="none" rtlCol="0">
            <a:spAutoFit/>
          </a:bodyPr>
          <a:lstStyle/>
          <a:p>
            <a:r>
              <a:rPr lang="en-IN" u="sng" dirty="0">
                <a:solidFill>
                  <a:srgbClr val="00B0F0"/>
                </a:solidFill>
              </a:rPr>
              <a:t>Upload Video</a:t>
            </a:r>
          </a:p>
        </p:txBody>
      </p:sp>
      <p:sp>
        <p:nvSpPr>
          <p:cNvPr id="10" name="Rectangle 9">
            <a:extLst>
              <a:ext uri="{FF2B5EF4-FFF2-40B4-BE49-F238E27FC236}">
                <a16:creationId xmlns:a16="http://schemas.microsoft.com/office/drawing/2014/main" id="{539BA05A-63FE-6640-ED34-0B2C0D9DDF71}"/>
              </a:ext>
            </a:extLst>
          </p:cNvPr>
          <p:cNvSpPr/>
          <p:nvPr/>
        </p:nvSpPr>
        <p:spPr>
          <a:xfrm>
            <a:off x="1123780" y="1341120"/>
            <a:ext cx="5266860" cy="380302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12" name="TextBox 11">
            <a:extLst>
              <a:ext uri="{FF2B5EF4-FFF2-40B4-BE49-F238E27FC236}">
                <a16:creationId xmlns:a16="http://schemas.microsoft.com/office/drawing/2014/main" id="{C0A8703B-F8E0-DA1F-228C-D4BF7770E4C1}"/>
              </a:ext>
            </a:extLst>
          </p:cNvPr>
          <p:cNvSpPr txBox="1"/>
          <p:nvPr/>
        </p:nvSpPr>
        <p:spPr>
          <a:xfrm>
            <a:off x="7872010" y="1703334"/>
            <a:ext cx="4187910" cy="2542363"/>
          </a:xfrm>
          <a:prstGeom prst="rect">
            <a:avLst/>
          </a:prstGeom>
          <a:noFill/>
        </p:spPr>
        <p:txBody>
          <a:bodyPr wrap="square">
            <a:spAutoFit/>
          </a:bodyPr>
          <a:lstStyle/>
          <a:p>
            <a:pPr algn="just">
              <a:lnSpc>
                <a:spcPct val="150000"/>
              </a:lnSpc>
            </a:pPr>
            <a:r>
              <a:rPr lang="en-IN" dirty="0"/>
              <a:t>1.     Upload video</a:t>
            </a:r>
            <a:endParaRPr lang="en-IN" sz="1800" dirty="0"/>
          </a:p>
          <a:p>
            <a:pPr algn="just">
              <a:lnSpc>
                <a:spcPct val="150000"/>
              </a:lnSpc>
            </a:pPr>
            <a:r>
              <a:rPr lang="en-IN" sz="1800" dirty="0"/>
              <a:t>2.     System understands words/sentences</a:t>
            </a:r>
          </a:p>
          <a:p>
            <a:pPr algn="just">
              <a:lnSpc>
                <a:spcPct val="150000"/>
              </a:lnSpc>
            </a:pPr>
            <a:r>
              <a:rPr lang="en-IN" sz="1800" dirty="0"/>
              <a:t>3.     Words/Sentences to ISL Gloss</a:t>
            </a:r>
          </a:p>
          <a:p>
            <a:pPr algn="just">
              <a:lnSpc>
                <a:spcPct val="150000"/>
              </a:lnSpc>
            </a:pPr>
            <a:r>
              <a:rPr lang="en-IN" sz="1800" dirty="0"/>
              <a:t>4.     </a:t>
            </a:r>
            <a:r>
              <a:rPr lang="en-IN" sz="1800" dirty="0" err="1"/>
              <a:t>SiG</a:t>
            </a:r>
            <a:r>
              <a:rPr lang="en-IN" dirty="0" err="1"/>
              <a:t>ML</a:t>
            </a:r>
            <a:r>
              <a:rPr lang="en-IN" dirty="0"/>
              <a:t> Generation</a:t>
            </a:r>
            <a:endParaRPr lang="en-IN" sz="1800" dirty="0"/>
          </a:p>
          <a:p>
            <a:pPr marL="457200" indent="-457200" algn="just">
              <a:lnSpc>
                <a:spcPct val="150000"/>
              </a:lnSpc>
              <a:buAutoNum type="arabicPeriod" startAt="5"/>
            </a:pPr>
            <a:r>
              <a:rPr lang="en-IN" sz="1800" dirty="0"/>
              <a:t>Avatar gets </a:t>
            </a:r>
            <a:r>
              <a:rPr lang="en-IN" sz="1800" dirty="0" err="1"/>
              <a:t>SiGML</a:t>
            </a:r>
            <a:r>
              <a:rPr lang="en-IN" sz="1800" dirty="0"/>
              <a:t> as input (WebGL)</a:t>
            </a:r>
            <a:endParaRPr lang="en-IN" dirty="0"/>
          </a:p>
          <a:p>
            <a:pPr marL="457200" indent="-457200" algn="just">
              <a:lnSpc>
                <a:spcPct val="150000"/>
              </a:lnSpc>
              <a:buAutoNum type="arabicPeriod" startAt="5"/>
            </a:pPr>
            <a:r>
              <a:rPr lang="en-IN" sz="1800" dirty="0"/>
              <a:t>Animation playing</a:t>
            </a:r>
          </a:p>
        </p:txBody>
      </p:sp>
      <p:sp>
        <p:nvSpPr>
          <p:cNvPr id="13" name="TextBox 12">
            <a:extLst>
              <a:ext uri="{FF2B5EF4-FFF2-40B4-BE49-F238E27FC236}">
                <a16:creationId xmlns:a16="http://schemas.microsoft.com/office/drawing/2014/main" id="{3F3C7A84-0745-544A-DCC8-2A4C5EDFED02}"/>
              </a:ext>
            </a:extLst>
          </p:cNvPr>
          <p:cNvSpPr txBox="1"/>
          <p:nvPr/>
        </p:nvSpPr>
        <p:spPr>
          <a:xfrm flipH="1">
            <a:off x="7872010" y="1156454"/>
            <a:ext cx="3110784" cy="369332"/>
          </a:xfrm>
          <a:prstGeom prst="rect">
            <a:avLst/>
          </a:prstGeom>
          <a:noFill/>
        </p:spPr>
        <p:txBody>
          <a:bodyPr wrap="square" rtlCol="0">
            <a:spAutoFit/>
          </a:bodyPr>
          <a:lstStyle/>
          <a:p>
            <a:r>
              <a:rPr lang="en-IN" b="1" dirty="0"/>
              <a:t>Backend: Automated Pipeline</a:t>
            </a:r>
          </a:p>
        </p:txBody>
      </p:sp>
    </p:spTree>
    <p:extLst>
      <p:ext uri="{BB962C8B-B14F-4D97-AF65-F5344CB8AC3E}">
        <p14:creationId xmlns:p14="http://schemas.microsoft.com/office/powerpoint/2010/main" val="100345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0291-DC21-BC65-A43E-9D31346A8CDD}"/>
              </a:ext>
            </a:extLst>
          </p:cNvPr>
          <p:cNvSpPr>
            <a:spLocks noGrp="1"/>
          </p:cNvSpPr>
          <p:nvPr>
            <p:ph type="title"/>
          </p:nvPr>
        </p:nvSpPr>
        <p:spPr/>
        <p:txBody>
          <a:bodyPr/>
          <a:lstStyle/>
          <a:p>
            <a:r>
              <a:rPr lang="en-IN" dirty="0"/>
              <a:t>Challenges</a:t>
            </a:r>
          </a:p>
        </p:txBody>
      </p:sp>
      <p:sp>
        <p:nvSpPr>
          <p:cNvPr id="3" name="TextBox 2">
            <a:extLst>
              <a:ext uri="{FF2B5EF4-FFF2-40B4-BE49-F238E27FC236}">
                <a16:creationId xmlns:a16="http://schemas.microsoft.com/office/drawing/2014/main" id="{838656F6-9DD8-5E0E-2B71-525388123940}"/>
              </a:ext>
            </a:extLst>
          </p:cNvPr>
          <p:cNvSpPr txBox="1"/>
          <p:nvPr/>
        </p:nvSpPr>
        <p:spPr>
          <a:xfrm>
            <a:off x="1097280" y="1737360"/>
            <a:ext cx="10431379"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Some words do not have a corresponding ISL Gloss</a:t>
            </a:r>
          </a:p>
          <a:p>
            <a:pPr marL="342900" indent="-342900" algn="just">
              <a:lnSpc>
                <a:spcPct val="150000"/>
              </a:lnSpc>
              <a:buFont typeface="Arial" panose="020B0604020202020204" pitchFamily="34" charset="0"/>
              <a:buChar char="•"/>
            </a:pPr>
            <a:r>
              <a:rPr lang="en-IN" sz="2000" dirty="0"/>
              <a:t>Some word do not have </a:t>
            </a:r>
            <a:r>
              <a:rPr lang="en-IN" sz="2000" dirty="0" err="1"/>
              <a:t>HamNoSys</a:t>
            </a:r>
            <a:r>
              <a:rPr lang="en-IN" sz="2000" dirty="0"/>
              <a:t> notation</a:t>
            </a:r>
          </a:p>
          <a:p>
            <a:pPr marL="342900" indent="-342900" algn="just">
              <a:lnSpc>
                <a:spcPct val="150000"/>
              </a:lnSpc>
              <a:buFont typeface="Arial" panose="020B0604020202020204" pitchFamily="34" charset="0"/>
              <a:buChar char="•"/>
            </a:pPr>
            <a:r>
              <a:rPr lang="en-IN" sz="2000" dirty="0"/>
              <a:t>Eliminating stop words</a:t>
            </a:r>
          </a:p>
          <a:p>
            <a:pPr marL="342900" indent="-342900" algn="just">
              <a:lnSpc>
                <a:spcPct val="150000"/>
              </a:lnSpc>
              <a:buFont typeface="Arial" panose="020B0604020202020204" pitchFamily="34" charset="0"/>
              <a:buChar char="•"/>
            </a:pPr>
            <a:r>
              <a:rPr lang="en-IN" sz="2000" dirty="0"/>
              <a:t>Handling </a:t>
            </a:r>
            <a:r>
              <a:rPr lang="en-IN" sz="2000"/>
              <a:t>imperative sentences</a:t>
            </a:r>
            <a:endParaRPr lang="en-IN" sz="2000" dirty="0"/>
          </a:p>
          <a:p>
            <a:pPr marL="342900" indent="-342900" algn="just">
              <a:lnSpc>
                <a:spcPct val="150000"/>
              </a:lnSpc>
              <a:buFont typeface="Arial" panose="020B0604020202020204" pitchFamily="34" charset="0"/>
              <a:buChar char="•"/>
            </a:pPr>
            <a:r>
              <a:rPr lang="en-IN" sz="2000" dirty="0"/>
              <a:t>Verification of correct animation generation</a:t>
            </a:r>
          </a:p>
          <a:p>
            <a:pPr marL="342900" indent="-342900" algn="just">
              <a:lnSpc>
                <a:spcPct val="150000"/>
              </a:lnSpc>
              <a:buFont typeface="Arial" panose="020B0604020202020204" pitchFamily="34" charset="0"/>
              <a:buChar char="•"/>
            </a:pPr>
            <a:r>
              <a:rPr lang="en-IN" sz="2000" dirty="0"/>
              <a:t>Automation of the entire workflow</a:t>
            </a:r>
          </a:p>
        </p:txBody>
      </p:sp>
    </p:spTree>
    <p:extLst>
      <p:ext uri="{BB962C8B-B14F-4D97-AF65-F5344CB8AC3E}">
        <p14:creationId xmlns:p14="http://schemas.microsoft.com/office/powerpoint/2010/main" val="5015342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162</TotalTime>
  <Words>282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PowerPoint Presentation</vt:lpstr>
      <vt:lpstr>Problem Statement</vt:lpstr>
      <vt:lpstr>Proposed Solution</vt:lpstr>
      <vt:lpstr>Workflow for Module</vt:lpstr>
      <vt:lpstr>Workflow Chart</vt:lpstr>
      <vt:lpstr>Workflow Chart</vt:lpstr>
      <vt:lpstr>PowerPoint Presentation</vt:lpstr>
      <vt:lpstr>PowerPoint Presentation</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SINGH</dc:creator>
  <cp:lastModifiedBy>HARSHIT SINGH</cp:lastModifiedBy>
  <cp:revision>16</cp:revision>
  <dcterms:created xsi:type="dcterms:W3CDTF">2022-09-20T15:07:45Z</dcterms:created>
  <dcterms:modified xsi:type="dcterms:W3CDTF">2023-03-13T18:52:40Z</dcterms:modified>
</cp:coreProperties>
</file>