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dirty="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60B57F50-7734-4B45-B808-BB879E999F74}" type="presOf" srcId="{731B0D0D-9999-438C-8940-820B8FF90D3B}" destId="{6389AFF0-42E1-4528-B5C3-58D60939B986}" srcOrd="0"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1/19/2019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569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795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3301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8622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6039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1837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1/19/2019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1275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830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045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475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4292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2993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663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8315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9302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4020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266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1/19/2019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872465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B0465057-ABD4-4466-88C9-A2BAA35AA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F15E4BFB-25DE-4F68-9B68-84A2B82F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62592050-892D-42D8-87A3-51CAAE3F8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3704A88B-D25F-4365-AEE9-96B4C317D3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AA6A028A-BFCA-40DB-9150-441F194C3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CBD57C26-95AD-4761-85D5-DF3ED082D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9D9B5858-84F4-4E79-8322-394CBA711F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683171" y="1143000"/>
            <a:ext cx="8825658" cy="3389217"/>
          </a:xfrm>
        </p:spPr>
        <p:txBody>
          <a:bodyPr anchor="ctr">
            <a:normAutofit/>
          </a:bodyPr>
          <a:lstStyle/>
          <a:p>
            <a:pPr algn="ctr"/>
            <a:r>
              <a:rPr lang="en-US" sz="6600" dirty="0">
                <a:solidFill>
                  <a:srgbClr val="FFFFFF"/>
                </a:solidFill>
              </a:rPr>
              <a:t>San Francisco Food Inspection Use Case</a:t>
            </a:r>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&amp; Categorized Map of San Francisco</a:t>
            </a:r>
            <a:endParaRPr lang="en-US" dirty="0"/>
          </a:p>
        </p:txBody>
      </p:sp>
      <p:pic>
        <p:nvPicPr>
          <p:cNvPr id="4" name="Picture 3"/>
          <p:cNvPicPr/>
          <p:nvPr/>
        </p:nvPicPr>
        <p:blipFill>
          <a:blip r:embed="rId2"/>
          <a:stretch>
            <a:fillRect/>
          </a:stretch>
        </p:blipFill>
        <p:spPr>
          <a:xfrm>
            <a:off x="397566" y="2446061"/>
            <a:ext cx="4999384" cy="3963675"/>
          </a:xfrm>
          <a:prstGeom prst="rect">
            <a:avLst/>
          </a:prstGeom>
        </p:spPr>
      </p:pic>
      <p:pic>
        <p:nvPicPr>
          <p:cNvPr id="3" name="Picture 2">
            <a:extLst>
              <a:ext uri="{FF2B5EF4-FFF2-40B4-BE49-F238E27FC236}">
                <a16:creationId xmlns:a16="http://schemas.microsoft.com/office/drawing/2014/main" id="{4664B1DA-6EE0-4472-9D4E-2D0EAE29075E}"/>
              </a:ext>
            </a:extLst>
          </p:cNvPr>
          <p:cNvPicPr>
            <a:picLocks noChangeAspect="1"/>
          </p:cNvPicPr>
          <p:nvPr/>
        </p:nvPicPr>
        <p:blipFill>
          <a:blip r:embed="rId3"/>
          <a:stretch>
            <a:fillRect/>
          </a:stretch>
        </p:blipFill>
        <p:spPr>
          <a:xfrm>
            <a:off x="6934198" y="2446061"/>
            <a:ext cx="4860236" cy="3963675"/>
          </a:xfrm>
          <a:prstGeom prst="rect">
            <a:avLst/>
          </a:prstGeom>
        </p:spPr>
      </p:pic>
      <p:sp>
        <p:nvSpPr>
          <p:cNvPr id="5" name="Arrow: Right 4">
            <a:extLst>
              <a:ext uri="{FF2B5EF4-FFF2-40B4-BE49-F238E27FC236}">
                <a16:creationId xmlns:a16="http://schemas.microsoft.com/office/drawing/2014/main" id="{0133F085-E4B0-42EE-B477-D243EA934DA5}"/>
              </a:ext>
            </a:extLst>
          </p:cNvPr>
          <p:cNvSpPr/>
          <p:nvPr/>
        </p:nvSpPr>
        <p:spPr>
          <a:xfrm>
            <a:off x="5595730" y="4333461"/>
            <a:ext cx="1199322" cy="357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44253BE-C83F-418B-9DA7-B1E55C1DA950}"/>
              </a:ext>
            </a:extLst>
          </p:cNvPr>
          <p:cNvSpPr txBox="1"/>
          <p:nvPr/>
        </p:nvSpPr>
        <p:spPr>
          <a:xfrm>
            <a:off x="5565913" y="4071851"/>
            <a:ext cx="1199322" cy="261610"/>
          </a:xfrm>
          <a:prstGeom prst="rect">
            <a:avLst/>
          </a:prstGeom>
          <a:noFill/>
        </p:spPr>
        <p:txBody>
          <a:bodyPr wrap="square" rtlCol="0">
            <a:spAutoFit/>
          </a:bodyPr>
          <a:lstStyle/>
          <a:p>
            <a:r>
              <a:rPr lang="en-US" sz="1100" dirty="0"/>
              <a:t>More Detailed</a:t>
            </a:r>
          </a:p>
        </p:txBody>
      </p:sp>
    </p:spTree>
    <p:extLst>
      <p:ext uri="{BB962C8B-B14F-4D97-AF65-F5344CB8AC3E}">
        <p14:creationId xmlns:p14="http://schemas.microsoft.com/office/powerpoint/2010/main" val="293175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992223" cy="706964"/>
          </a:xfrm>
        </p:spPr>
        <p:txBody>
          <a:bodyPr/>
          <a:lstStyle/>
          <a:p>
            <a:r>
              <a:rPr lang="en-US" b="1" dirty="0"/>
              <a:t>Inspection Activities -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graphicFrame>
        <p:nvGraphicFramePr>
          <p:cNvPr id="4" name="Table 3"/>
          <p:cNvGraphicFramePr>
            <a:graphicFrameLocks noGrp="1"/>
          </p:cNvGraphicFramePr>
          <p:nvPr>
            <p:extLst>
              <p:ext uri="{D42A27DB-BD31-4B8C-83A1-F6EECF244321}">
                <p14:modId xmlns:p14="http://schemas.microsoft.com/office/powerpoint/2010/main" val="1895523089"/>
              </p:ext>
            </p:extLst>
          </p:nvPr>
        </p:nvGraphicFramePr>
        <p:xfrm>
          <a:off x="2812048" y="2753304"/>
          <a:ext cx="6567904" cy="3131028"/>
        </p:xfrm>
        <a:graphic>
          <a:graphicData uri="http://schemas.openxmlformats.org/drawingml/2006/table">
            <a:tbl>
              <a:tblPr firstRow="1" firstCol="1" bandRow="1">
                <a:tableStyleId>{5C22544A-7EE6-4342-B048-85BDC9FD1C3A}</a:tableStyleId>
              </a:tblPr>
              <a:tblGrid>
                <a:gridCol w="1729574">
                  <a:extLst>
                    <a:ext uri="{9D8B030D-6E8A-4147-A177-3AD203B41FA5}">
                      <a16:colId xmlns:a16="http://schemas.microsoft.com/office/drawing/2014/main" val="4083210275"/>
                    </a:ext>
                  </a:extLst>
                </a:gridCol>
                <a:gridCol w="2476869">
                  <a:extLst>
                    <a:ext uri="{9D8B030D-6E8A-4147-A177-3AD203B41FA5}">
                      <a16:colId xmlns:a16="http://schemas.microsoft.com/office/drawing/2014/main" val="1750170246"/>
                    </a:ext>
                  </a:extLst>
                </a:gridCol>
                <a:gridCol w="2361461">
                  <a:extLst>
                    <a:ext uri="{9D8B030D-6E8A-4147-A177-3AD203B41FA5}">
                      <a16:colId xmlns:a16="http://schemas.microsoft.com/office/drawing/2014/main" val="2065077214"/>
                    </a:ext>
                  </a:extLst>
                </a:gridCol>
              </a:tblGrid>
              <a:tr h="782757">
                <a:tc>
                  <a:txBody>
                    <a:bodyPr/>
                    <a:lstStyle/>
                    <a:p>
                      <a:pPr marL="0" marR="0" algn="l">
                        <a:lnSpc>
                          <a:spcPct val="100000"/>
                        </a:lnSpc>
                        <a:spcBef>
                          <a:spcPts val="0"/>
                        </a:spcBef>
                        <a:spcAft>
                          <a:spcPts val="0"/>
                        </a:spcAft>
                      </a:pPr>
                      <a:r>
                        <a:rPr lang="en-US" sz="20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200000"/>
                        </a:lnSpc>
                        <a:spcBef>
                          <a:spcPts val="0"/>
                        </a:spcBef>
                        <a:spcAft>
                          <a:spcPts val="0"/>
                        </a:spcAft>
                      </a:pPr>
                      <a:r>
                        <a:rPr lang="en-US" sz="2000" dirty="0" err="1">
                          <a:effectLst/>
                        </a:rPr>
                        <a:t>kNN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200000"/>
                        </a:lnSpc>
                        <a:spcBef>
                          <a:spcPts val="0"/>
                        </a:spcBef>
                        <a:spcAft>
                          <a:spcPts val="0"/>
                        </a:spcAft>
                      </a:pPr>
                      <a:r>
                        <a:rPr lang="en-US" sz="2000" dirty="0">
                          <a:effectLst/>
                        </a:rPr>
                        <a:t>LR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395824"/>
                  </a:ext>
                </a:extLst>
              </a:tr>
              <a:tr h="782757">
                <a:tc>
                  <a:txBody>
                    <a:bodyPr/>
                    <a:lstStyle/>
                    <a:p>
                      <a:pPr marL="0" marR="0" algn="l">
                        <a:lnSpc>
                          <a:spcPct val="100000"/>
                        </a:lnSpc>
                        <a:spcBef>
                          <a:spcPts val="0"/>
                        </a:spcBef>
                        <a:spcAft>
                          <a:spcPts val="0"/>
                        </a:spcAft>
                      </a:pPr>
                      <a:r>
                        <a:rPr lang="en-US" sz="2000" dirty="0">
                          <a:effectLst/>
                        </a:rPr>
                        <a:t>Training set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200000"/>
                        </a:lnSpc>
                        <a:spcBef>
                          <a:spcPts val="0"/>
                        </a:spcBef>
                        <a:spcAft>
                          <a:spcPts val="0"/>
                        </a:spcAft>
                      </a:pPr>
                      <a:r>
                        <a:rPr lang="en-US" sz="2000" dirty="0">
                          <a:effectLst/>
                        </a:rPr>
                        <a:t>~ 0.633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200000"/>
                        </a:lnSpc>
                        <a:spcBef>
                          <a:spcPts val="0"/>
                        </a:spcBef>
                        <a:spcAft>
                          <a:spcPts val="0"/>
                        </a:spcAft>
                      </a:pPr>
                      <a:r>
                        <a:rPr lang="en-US" sz="2000" dirty="0">
                          <a:effectLst/>
                        </a:rPr>
                        <a:t>~ 0.536</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9209028"/>
                  </a:ext>
                </a:extLst>
              </a:tr>
              <a:tr h="782757">
                <a:tc>
                  <a:txBody>
                    <a:bodyPr/>
                    <a:lstStyle/>
                    <a:p>
                      <a:pPr marL="0" marR="0" algn="l">
                        <a:lnSpc>
                          <a:spcPct val="100000"/>
                        </a:lnSpc>
                        <a:spcBef>
                          <a:spcPts val="0"/>
                        </a:spcBef>
                        <a:spcAft>
                          <a:spcPts val="0"/>
                        </a:spcAft>
                      </a:pPr>
                      <a:r>
                        <a:rPr lang="en-US" sz="2000" dirty="0">
                          <a:effectLst/>
                        </a:rPr>
                        <a:t>Test set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200000"/>
                        </a:lnSpc>
                        <a:spcBef>
                          <a:spcPts val="0"/>
                        </a:spcBef>
                        <a:spcAft>
                          <a:spcPts val="0"/>
                        </a:spcAft>
                      </a:pPr>
                      <a:r>
                        <a:rPr lang="en-US" sz="2000" dirty="0">
                          <a:effectLst/>
                        </a:rPr>
                        <a:t>~ 0.522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200000"/>
                        </a:lnSpc>
                        <a:spcBef>
                          <a:spcPts val="0"/>
                        </a:spcBef>
                        <a:spcAft>
                          <a:spcPts val="0"/>
                        </a:spcAft>
                      </a:pPr>
                      <a:r>
                        <a:rPr lang="en-US" sz="2000" dirty="0">
                          <a:effectLst/>
                        </a:rPr>
                        <a:t>~ 0.525</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259364"/>
                  </a:ext>
                </a:extLst>
              </a:tr>
              <a:tr h="782757">
                <a:tc>
                  <a:txBody>
                    <a:bodyPr/>
                    <a:lstStyle/>
                    <a:p>
                      <a:pPr marL="0" marR="0" algn="l">
                        <a:lnSpc>
                          <a:spcPct val="1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200000"/>
                        </a:lnSpc>
                        <a:spcBef>
                          <a:spcPts val="0"/>
                        </a:spcBef>
                        <a:spcAft>
                          <a:spcPts val="0"/>
                        </a:spcAft>
                      </a:pPr>
                      <a:r>
                        <a:rPr lang="en-US" sz="2000" dirty="0">
                          <a:effectLst/>
                        </a:rPr>
                        <a:t>~ 0.478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200000"/>
                        </a:lnSpc>
                        <a:spcBef>
                          <a:spcPts val="0"/>
                        </a:spcBef>
                        <a:spcAft>
                          <a:spcPts val="0"/>
                        </a:spcAft>
                      </a:pPr>
                      <a:r>
                        <a:rPr lang="en-US" sz="2000" dirty="0">
                          <a:effectLst/>
                        </a:rPr>
                        <a:t>~ 0.361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301" y="2320401"/>
            <a:ext cx="2866629" cy="2217198"/>
          </a:xfrm>
        </p:spPr>
        <p:txBody>
          <a:bodyPr/>
          <a:lstStyle/>
          <a:p>
            <a:pPr algn="ctr"/>
            <a:r>
              <a:rPr lang="en-US" sz="2800" dirty="0"/>
              <a:t>Foursquare:  Analyze Neighborhoods of Inspected Businesses</a:t>
            </a:r>
          </a:p>
        </p:txBody>
      </p:sp>
      <p:sp>
        <p:nvSpPr>
          <p:cNvPr id="3" name="Content Placeholder 2"/>
          <p:cNvSpPr>
            <a:spLocks noGrp="1"/>
          </p:cNvSpPr>
          <p:nvPr>
            <p:ph idx="1"/>
          </p:nvPr>
        </p:nvSpPr>
        <p:spPr/>
        <p:txBody>
          <a:bodyPr/>
          <a:lstStyle/>
          <a:p>
            <a:r>
              <a:rPr lang="en-US" dirty="0"/>
              <a:t>In order to reduce computational cost, let's just work with the first 100 inspections in this dataset</a:t>
            </a:r>
          </a:p>
          <a:p>
            <a:endParaRPr lang="en-US" dirty="0"/>
          </a:p>
          <a:p>
            <a:endParaRPr lang="en-US" dirty="0"/>
          </a:p>
          <a:p>
            <a:r>
              <a:rPr lang="en-US" b="1" dirty="0">
                <a:latin typeface="Times New Roman" panose="02020603050405020304" pitchFamily="18" charset="0"/>
                <a:ea typeface="Times New Roman" panose="02020603050405020304" pitchFamily="18" charset="0"/>
              </a:rPr>
              <a:t>We choose “OMNI S.F. Hotel”, it is a Low Risk business inspection rating and got a 96 score.</a:t>
            </a:r>
            <a:endParaRPr lang="en-US" b="1" dirty="0"/>
          </a:p>
          <a:p>
            <a:endParaRPr lang="en-US" dirty="0"/>
          </a:p>
        </p:txBody>
      </p:sp>
    </p:spTree>
    <p:extLst>
      <p:ext uri="{BB962C8B-B14F-4D97-AF65-F5344CB8AC3E}">
        <p14:creationId xmlns:p14="http://schemas.microsoft.com/office/powerpoint/2010/main" val="873637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063244" cy="706964"/>
          </a:xfrm>
        </p:spPr>
        <p:txBody>
          <a:bodyPr/>
          <a:lstStyle/>
          <a:p>
            <a:r>
              <a:rPr lang="en-US" b="1" dirty="0">
                <a:latin typeface="Times New Roman" panose="02020603050405020304" pitchFamily="18" charset="0"/>
                <a:ea typeface="Times New Roman" panose="02020603050405020304" pitchFamily="18" charset="0"/>
              </a:rPr>
              <a:t>“OMNI S.F. Hotel” Venue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4" y="2527139"/>
            <a:ext cx="4068457" cy="3758251"/>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973667"/>
            <a:ext cx="2942210" cy="1693333"/>
          </a:xfrm>
        </p:spPr>
        <p:txBody>
          <a:bodyPr>
            <a:noAutofit/>
          </a:bodyPr>
          <a:lstStyle/>
          <a:p>
            <a:pPr>
              <a:lnSpc>
                <a:spcPct val="90000"/>
              </a:lnSpc>
            </a:pPr>
            <a:r>
              <a:rPr lang="en-US" sz="3200" dirty="0">
                <a:solidFill>
                  <a:srgbClr val="EBEBEB"/>
                </a:solidFill>
              </a:rPr>
              <a:t>Foursquare API Gives us only one tip</a:t>
            </a:r>
          </a:p>
        </p:txBody>
      </p:sp>
      <p:sp>
        <p:nvSpPr>
          <p:cNvPr id="3" name="Content Placeholder 2"/>
          <p:cNvSpPr>
            <a:spLocks noGrp="1"/>
          </p:cNvSpPr>
          <p:nvPr>
            <p:ph idx="1"/>
          </p:nvPr>
        </p:nvSpPr>
        <p:spPr>
          <a:xfrm>
            <a:off x="1108921" y="3855002"/>
            <a:ext cx="3133726" cy="443396"/>
          </a:xfrm>
        </p:spPr>
        <p:txBody>
          <a:bodyPr>
            <a:noAutofit/>
          </a:bodyPr>
          <a:lstStyle/>
          <a:p>
            <a:r>
              <a:rPr lang="en-US" sz="2400" dirty="0">
                <a:solidFill>
                  <a:srgbClr val="FFFFFF"/>
                </a:solidFill>
              </a:rPr>
              <a:t>Example of one tip</a:t>
            </a:r>
          </a:p>
        </p:txBody>
      </p:sp>
      <p:pic>
        <p:nvPicPr>
          <p:cNvPr id="4" name="Picture 3"/>
          <p:cNvPicPr/>
          <p:nvPr/>
        </p:nvPicPr>
        <p:blipFill>
          <a:blip r:embed="rId3"/>
          <a:stretch>
            <a:fillRect/>
          </a:stretch>
        </p:blipFill>
        <p:spPr>
          <a:xfrm>
            <a:off x="5194607" y="818717"/>
            <a:ext cx="6391533" cy="5220565"/>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14799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a:t>
            </a:r>
          </a:p>
        </p:txBody>
      </p:sp>
    </p:spTree>
    <p:extLst>
      <p:ext uri="{BB962C8B-B14F-4D97-AF65-F5344CB8AC3E}">
        <p14:creationId xmlns:p14="http://schemas.microsoft.com/office/powerpoint/2010/main" val="3711199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a:xfrm>
            <a:off x="1154954" y="3310464"/>
            <a:ext cx="8825659" cy="2048399"/>
          </a:xfrm>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The data used to predict critical violation included weather, crime, and inspection data. Afterward,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Introduction</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041399" y="1085549"/>
            <a:ext cx="5579707" cy="4686903"/>
          </a:xfrm>
        </p:spPr>
        <p:txBody>
          <a:bodyPr anchor="ctr">
            <a:normAutofit/>
          </a:bodyPr>
          <a:lstStyle/>
          <a:p>
            <a:r>
              <a:rPr lang="en-US" dirty="0">
                <a:solidFill>
                  <a:schemeClr val="tx1"/>
                </a:solidFill>
              </a:rPr>
              <a:t>Food inspection involves not only sampling and testing of products, but also assessing food centers to ensure compliance with food safety management systems and laws. This minimizes the occurrence of public health food safety problems.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
        <p:nvSpPr>
          <p:cNvPr id="16" name="Footer Placeholder 4">
            <a:extLst>
              <a:ext uri="{FF2B5EF4-FFF2-40B4-BE49-F238E27FC236}">
                <a16:creationId xmlns:a16="http://schemas.microsoft.com/office/drawing/2014/main" id="{0308D749-5984-4BB8-A788-A85D24304A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61110" y="6391838"/>
            <a:ext cx="3859795" cy="304801"/>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b="1" dirty="0">
              <a:solidFill>
                <a:srgbClr val="B31166"/>
              </a:solidFill>
            </a:endParaRPr>
          </a:p>
        </p:txBody>
      </p:sp>
      <p:sp>
        <p:nvSpPr>
          <p:cNvPr id="18" name="Date Placeholder 3">
            <a:extLst>
              <a:ext uri="{FF2B5EF4-FFF2-40B4-BE49-F238E27FC236}">
                <a16:creationId xmlns:a16="http://schemas.microsoft.com/office/drawing/2014/main" id="{95B8172D-A4C8-41B4-8991-78BBEC4039D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7718854" y="6391839"/>
            <a:ext cx="2997637" cy="304798"/>
          </a:xfrm>
          <a:prstGeom prst="rect">
            <a:avLst/>
          </a:prstGeom>
        </p:spPr>
        <p:txBody>
          <a:bodyPr vert="horz" lIns="91440" tIns="45720" rIns="91440" bIns="45720" rtlCol="0" anchor="t"/>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endParaRPr lang="en-US" b="1" dirty="0">
              <a:solidFill>
                <a:srgbClr val="B31166"/>
              </a:solidFill>
            </a:endParaRPr>
          </a:p>
        </p:txBody>
      </p:sp>
    </p:spTree>
    <p:extLst>
      <p:ext uri="{BB962C8B-B14F-4D97-AF65-F5344CB8AC3E}">
        <p14:creationId xmlns:p14="http://schemas.microsoft.com/office/powerpoint/2010/main" val="14836705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100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violations include previous violations, high temperatures, nearby sanitation complains, nearby burglaries etc.</a:t>
            </a:r>
          </a:p>
          <a:p>
            <a:r>
              <a:rPr lang="en-US" dirty="0"/>
              <a:t>This report would be beneficial to public health specialists and every stakeholder working to ease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EE97EB56-71F6-435D-9037-EA7884A0B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4966659"/>
            <a:ext cx="8825658" cy="586380"/>
          </a:xfrm>
        </p:spPr>
        <p:txBody>
          <a:bodyPr vert="horz" lIns="91440" tIns="45720" rIns="91440" bIns="45720" rtlCol="0" anchor="b">
            <a:normAutofit/>
          </a:bodyPr>
          <a:lstStyle/>
          <a:p>
            <a:pPr>
              <a:lnSpc>
                <a:spcPct val="90000"/>
              </a:lnSpc>
            </a:pPr>
            <a:r>
              <a:rPr lang="en-US" b="0" i="0" kern="1200" dirty="0">
                <a:solidFill>
                  <a:srgbClr val="EBEBEB"/>
                </a:solidFill>
                <a:latin typeface="+mj-lt"/>
                <a:ea typeface="+mj-ea"/>
                <a:cs typeface="+mj-cs"/>
              </a:rPr>
              <a:t>Data Description</a:t>
            </a:r>
          </a:p>
        </p:txBody>
      </p:sp>
      <p:sp>
        <p:nvSpPr>
          <p:cNvPr id="17" name="Rectangle 16">
            <a:extLst>
              <a:ext uri="{FF2B5EF4-FFF2-40B4-BE49-F238E27FC236}">
                <a16:creationId xmlns:a16="http://schemas.microsoft.com/office/drawing/2014/main" id="{1806AA6E-8227-4323-8975-4F0224F11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Table 3"/>
          <p:cNvGraphicFramePr>
            <a:graphicFrameLocks noGrp="1"/>
          </p:cNvGraphicFramePr>
          <p:nvPr>
            <p:extLst>
              <p:ext uri="{D42A27DB-BD31-4B8C-83A1-F6EECF244321}">
                <p14:modId xmlns:p14="http://schemas.microsoft.com/office/powerpoint/2010/main" val="2329240124"/>
              </p:ext>
            </p:extLst>
          </p:nvPr>
        </p:nvGraphicFramePr>
        <p:xfrm>
          <a:off x="1649353" y="1143006"/>
          <a:ext cx="7836862" cy="3691453"/>
        </p:xfrm>
        <a:graphic>
          <a:graphicData uri="http://schemas.openxmlformats.org/drawingml/2006/table">
            <a:tbl>
              <a:tblPr firstRow="1" firstCol="1" bandRow="1">
                <a:tableStyleId>{5C22544A-7EE6-4342-B048-85BDC9FD1C3A}</a:tableStyleId>
              </a:tblPr>
              <a:tblGrid>
                <a:gridCol w="440655">
                  <a:extLst>
                    <a:ext uri="{9D8B030D-6E8A-4147-A177-3AD203B41FA5}">
                      <a16:colId xmlns:a16="http://schemas.microsoft.com/office/drawing/2014/main" val="4286567881"/>
                    </a:ext>
                  </a:extLst>
                </a:gridCol>
                <a:gridCol w="1995546">
                  <a:extLst>
                    <a:ext uri="{9D8B030D-6E8A-4147-A177-3AD203B41FA5}">
                      <a16:colId xmlns:a16="http://schemas.microsoft.com/office/drawing/2014/main" val="317040210"/>
                    </a:ext>
                  </a:extLst>
                </a:gridCol>
                <a:gridCol w="5400661">
                  <a:extLst>
                    <a:ext uri="{9D8B030D-6E8A-4147-A177-3AD203B41FA5}">
                      <a16:colId xmlns:a16="http://schemas.microsoft.com/office/drawing/2014/main" val="2172291055"/>
                    </a:ext>
                  </a:extLst>
                </a:gridCol>
              </a:tblGrid>
              <a:tr h="195812">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extLst>
                  <a:ext uri="{0D108BD9-81ED-4DB2-BD59-A6C34878D82A}">
                    <a16:rowId xmlns:a16="http://schemas.microsoft.com/office/drawing/2014/main" val="2077046233"/>
                  </a:ext>
                </a:extLst>
              </a:tr>
              <a:tr h="195812">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extLst>
                  <a:ext uri="{0D108BD9-81ED-4DB2-BD59-A6C34878D82A}">
                    <a16:rowId xmlns:a16="http://schemas.microsoft.com/office/drawing/2014/main" val="1530391909"/>
                  </a:ext>
                </a:extLst>
              </a:tr>
              <a:tr h="195812">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extLst>
                  <a:ext uri="{0D108BD9-81ED-4DB2-BD59-A6C34878D82A}">
                    <a16:rowId xmlns:a16="http://schemas.microsoft.com/office/drawing/2014/main" val="836551632"/>
                  </a:ext>
                </a:extLst>
              </a:tr>
              <a:tr h="195812">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extLst>
                  <a:ext uri="{0D108BD9-81ED-4DB2-BD59-A6C34878D82A}">
                    <a16:rowId xmlns:a16="http://schemas.microsoft.com/office/drawing/2014/main" val="482736805"/>
                  </a:ext>
                </a:extLst>
              </a:tr>
              <a:tr h="195812">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extLst>
                  <a:ext uri="{0D108BD9-81ED-4DB2-BD59-A6C34878D82A}">
                    <a16:rowId xmlns:a16="http://schemas.microsoft.com/office/drawing/2014/main" val="2832986002"/>
                  </a:ext>
                </a:extLst>
              </a:tr>
              <a:tr h="195812">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extLst>
                  <a:ext uri="{0D108BD9-81ED-4DB2-BD59-A6C34878D82A}">
                    <a16:rowId xmlns:a16="http://schemas.microsoft.com/office/drawing/2014/main" val="4270090652"/>
                  </a:ext>
                </a:extLst>
              </a:tr>
              <a:tr h="195812">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extLst>
                  <a:ext uri="{0D108BD9-81ED-4DB2-BD59-A6C34878D82A}">
                    <a16:rowId xmlns:a16="http://schemas.microsoft.com/office/drawing/2014/main" val="1335426076"/>
                  </a:ext>
                </a:extLst>
              </a:tr>
              <a:tr h="195812">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extLst>
                  <a:ext uri="{0D108BD9-81ED-4DB2-BD59-A6C34878D82A}">
                    <a16:rowId xmlns:a16="http://schemas.microsoft.com/office/drawing/2014/main" val="2500154062"/>
                  </a:ext>
                </a:extLst>
              </a:tr>
              <a:tr h="195812">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extLst>
                  <a:ext uri="{0D108BD9-81ED-4DB2-BD59-A6C34878D82A}">
                    <a16:rowId xmlns:a16="http://schemas.microsoft.com/office/drawing/2014/main" val="487323561"/>
                  </a:ext>
                </a:extLst>
              </a:tr>
              <a:tr h="195812">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extLst>
                  <a:ext uri="{0D108BD9-81ED-4DB2-BD59-A6C34878D82A}">
                    <a16:rowId xmlns:a16="http://schemas.microsoft.com/office/drawing/2014/main" val="302099925"/>
                  </a:ext>
                </a:extLst>
              </a:tr>
              <a:tr h="195812">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extLst>
                  <a:ext uri="{0D108BD9-81ED-4DB2-BD59-A6C34878D82A}">
                    <a16:rowId xmlns:a16="http://schemas.microsoft.com/office/drawing/2014/main" val="1935257545"/>
                  </a:ext>
                </a:extLst>
              </a:tr>
              <a:tr h="195812">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extLst>
                  <a:ext uri="{0D108BD9-81ED-4DB2-BD59-A6C34878D82A}">
                    <a16:rowId xmlns:a16="http://schemas.microsoft.com/office/drawing/2014/main" val="938466036"/>
                  </a:ext>
                </a:extLst>
              </a:tr>
              <a:tr h="195812">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extLst>
                  <a:ext uri="{0D108BD9-81ED-4DB2-BD59-A6C34878D82A}">
                    <a16:rowId xmlns:a16="http://schemas.microsoft.com/office/drawing/2014/main" val="332278247"/>
                  </a:ext>
                </a:extLst>
              </a:tr>
              <a:tr h="195812">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extLst>
                  <a:ext uri="{0D108BD9-81ED-4DB2-BD59-A6C34878D82A}">
                    <a16:rowId xmlns:a16="http://schemas.microsoft.com/office/drawing/2014/main" val="4221158495"/>
                  </a:ext>
                </a:extLst>
              </a:tr>
              <a:tr h="362649">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extLst>
                  <a:ext uri="{0D108BD9-81ED-4DB2-BD59-A6C34878D82A}">
                    <a16:rowId xmlns:a16="http://schemas.microsoft.com/office/drawing/2014/main" val="249429277"/>
                  </a:ext>
                </a:extLst>
              </a:tr>
              <a:tr h="195812">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extLst>
                  <a:ext uri="{0D108BD9-81ED-4DB2-BD59-A6C34878D82A}">
                    <a16:rowId xmlns:a16="http://schemas.microsoft.com/office/drawing/2014/main" val="1953507928"/>
                  </a:ext>
                </a:extLst>
              </a:tr>
              <a:tr h="195812">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extLst>
                  <a:ext uri="{0D108BD9-81ED-4DB2-BD59-A6C34878D82A}">
                    <a16:rowId xmlns:a16="http://schemas.microsoft.com/office/drawing/2014/main" val="2498280553"/>
                  </a:ext>
                </a:extLst>
              </a:tr>
              <a:tr h="195812">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3145" marR="53145" marT="0" marB="0"/>
                </a:tc>
                <a:extLst>
                  <a:ext uri="{0D108BD9-81ED-4DB2-BD59-A6C34878D82A}">
                    <a16:rowId xmlns:a16="http://schemas.microsoft.com/office/drawing/2014/main" val="1166803098"/>
                  </a:ext>
                </a:extLst>
              </a:tr>
            </a:tbl>
          </a:graphicData>
        </a:graphic>
      </p:graphicFrame>
    </p:spTree>
    <p:extLst>
      <p:ext uri="{BB962C8B-B14F-4D97-AF65-F5344CB8AC3E}">
        <p14:creationId xmlns:p14="http://schemas.microsoft.com/office/powerpoint/2010/main" val="8622731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4010280485"/>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in General</a:t>
            </a:r>
            <a:endParaRPr lang="en-US" dirty="0"/>
          </a:p>
        </p:txBody>
      </p:sp>
      <p:pic>
        <p:nvPicPr>
          <p:cNvPr id="5" name="Picture 4"/>
          <p:cNvPicPr/>
          <p:nvPr/>
        </p:nvPicPr>
        <p:blipFill rotWithShape="1">
          <a:blip r:embed="rId2"/>
          <a:srcRect l="2580"/>
          <a:stretch/>
        </p:blipFill>
        <p:spPr>
          <a:xfrm>
            <a:off x="1868556" y="2349167"/>
            <a:ext cx="8227943"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by Year</a:t>
            </a:r>
            <a:endParaRPr lang="en-US" dirty="0"/>
          </a:p>
        </p:txBody>
      </p:sp>
      <p:pic>
        <p:nvPicPr>
          <p:cNvPr id="4" name="Picture 3"/>
          <p:cNvPicPr/>
          <p:nvPr/>
        </p:nvPicPr>
        <p:blipFill>
          <a:blip r:embed="rId2"/>
          <a:stretch>
            <a:fillRect/>
          </a:stretch>
        </p:blipFill>
        <p:spPr>
          <a:xfrm>
            <a:off x="1196182" y="2294655"/>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27E0A4F-FE1D-4A81-8D8F-986345F71C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77B237C1-E8A0-4DD3-B6C5-F2D54F796F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88D62F0D-6BD4-4DD4-B125-6F7A952A3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928E8CD-5219-4795-91D4-9618DB8ED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6700828" y="402165"/>
              <a:ext cx="506783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00A43E1-4FE7-498F-AFFF-FDFC1FAF0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639098" y="629265"/>
            <a:ext cx="5132438" cy="1622322"/>
          </a:xfrm>
        </p:spPr>
        <p:txBody>
          <a:bodyPr>
            <a:noAutofit/>
          </a:bodyPr>
          <a:lstStyle/>
          <a:p>
            <a:r>
              <a:rPr lang="en-US" sz="4000" dirty="0">
                <a:solidFill>
                  <a:srgbClr val="EBEBEB"/>
                </a:solidFill>
              </a:rPr>
              <a:t>Visualize the Locations of the Inspections</a:t>
            </a:r>
          </a:p>
        </p:txBody>
      </p:sp>
      <p:sp>
        <p:nvSpPr>
          <p:cNvPr id="3" name="Content Placeholder 2"/>
          <p:cNvSpPr>
            <a:spLocks noGrp="1"/>
          </p:cNvSpPr>
          <p:nvPr>
            <p:ph idx="1"/>
          </p:nvPr>
        </p:nvSpPr>
        <p:spPr>
          <a:xfrm>
            <a:off x="639098" y="2418735"/>
            <a:ext cx="5132439" cy="3811742"/>
          </a:xfrm>
        </p:spPr>
        <p:txBody>
          <a:bodyPr anchor="ctr">
            <a:normAutofit/>
          </a:bodyPr>
          <a:lstStyle/>
          <a:p>
            <a:r>
              <a:rPr lang="en-US" sz="2400" dirty="0">
                <a:solidFill>
                  <a:srgbClr val="FFFFFF"/>
                </a:solidFill>
              </a:rPr>
              <a:t>In order to reduce computational cost, let's just work with the first 100 inspections in this dataset.</a:t>
            </a:r>
          </a:p>
        </p:txBody>
      </p:sp>
      <p:pic>
        <p:nvPicPr>
          <p:cNvPr id="4" name="Picture 3"/>
          <p:cNvPicPr/>
          <p:nvPr/>
        </p:nvPicPr>
        <p:blipFill>
          <a:blip r:embed="rId3"/>
          <a:stretch>
            <a:fillRect/>
          </a:stretch>
        </p:blipFill>
        <p:spPr>
          <a:xfrm>
            <a:off x="6714836" y="1427841"/>
            <a:ext cx="4828707" cy="4019898"/>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83371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9</TotalTime>
  <Words>817</Words>
  <Application>Microsoft Office PowerPoint</Application>
  <PresentationFormat>Widescreen</PresentationFormat>
  <Paragraphs>109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Times New Roman</vt:lpstr>
      <vt:lpstr>Wingdings 3</vt:lpstr>
      <vt:lpstr>Ion Boardroom</vt:lpstr>
      <vt:lpstr>San Francisco Food Inspection Use Case</vt:lpstr>
      <vt:lpstr>Introduction</vt:lpstr>
      <vt:lpstr>Objectives</vt:lpstr>
      <vt:lpstr>Data Description</vt:lpstr>
      <vt:lpstr>Data Description</vt:lpstr>
      <vt:lpstr>Methodology </vt:lpstr>
      <vt:lpstr>Results: Inspections in General</vt:lpstr>
      <vt:lpstr>Results: Inspections by Year</vt:lpstr>
      <vt:lpstr>Visualize the Locations of the Inspections</vt:lpstr>
      <vt:lpstr>A Clean &amp; Categorized Map of San Francisco</vt:lpstr>
      <vt:lpstr>Inspection Activities - Days of the Week</vt:lpstr>
      <vt:lpstr>Machine Learning Algorithm Results</vt:lpstr>
      <vt:lpstr>Foursquare:  Analyze Neighborhoods of Inspected Businesses</vt:lpstr>
      <vt:lpstr>“OMNI S.F. Hotel” Venue Data and Location</vt:lpstr>
      <vt:lpstr>Foursquare API Gives us only one tip</vt:lpstr>
      <vt:lpstr>Foursquare User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 Francisco Food Inspection Use Case</dc:title>
  <dc:creator>O'Saben, David R</dc:creator>
  <cp:lastModifiedBy>O'Saben, David R</cp:lastModifiedBy>
  <cp:revision>2</cp:revision>
  <dcterms:created xsi:type="dcterms:W3CDTF">2019-01-19T17:21:25Z</dcterms:created>
  <dcterms:modified xsi:type="dcterms:W3CDTF">2019-01-19T17:30:27Z</dcterms:modified>
</cp:coreProperties>
</file>