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jpeg" ContentType="image/jpeg"/>
  <Override PartName="/ppt/media/image5.png" ContentType="image/png"/>
  <Override PartName="/ppt/media/image2.png" ContentType="image/png"/>
  <Override PartName="/ppt/media/image3.png" ContentType="image/png"/>
  <Override PartName="/ppt/media/image4.png" ContentType="image/png"/>
  <Override PartName="/ppt/charts/chart1.xml" ContentType="application/vnd.openxmlformats-officedocument.drawingml.chart+xml"/>
  <Override PartName="/ppt/charts/chart2.xml" ContentType="application/vnd.openxmlformats-officedocument.drawingml.chart+xml"/>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presProps" Target="presProps.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lang="en-GB" sz="1200" spc="-1" strike="noStrike">
                <a:solidFill>
                  <a:srgbClr val="44546a"/>
                </a:solidFill>
                <a:latin typeface="Century Gothic"/>
              </a:defRPr>
            </a:pPr>
            <a:r>
              <a:rPr b="1" lang="en-GB" sz="1200" spc="-1" strike="noStrike">
                <a:solidFill>
                  <a:srgbClr val="44546a"/>
                </a:solidFill>
                <a:latin typeface="Century Gothic"/>
              </a:rPr>
              <a:t>Monthly Average Orders from 2013 to 2017</a:t>
            </a:r>
          </a:p>
        </c:rich>
      </c:tx>
      <c:layout>
        <c:manualLayout>
          <c:xMode val="edge"/>
          <c:yMode val="edge"/>
          <c:x val="0.00148309274273285"/>
          <c:y val="0.0199147832530567"/>
        </c:manualLayout>
      </c:layout>
      <c:overlay val="0"/>
      <c:spPr>
        <a:noFill/>
        <a:ln w="0">
          <a:noFill/>
        </a:ln>
      </c:spPr>
    </c:title>
    <c:autoTitleDeleted val="0"/>
    <c:plotArea>
      <c:barChart>
        <c:barDir val="col"/>
        <c:grouping val="clustered"/>
        <c:varyColors val="0"/>
        <c:ser>
          <c:idx val="0"/>
          <c:order val="0"/>
          <c:tx>
            <c:strRef>
              <c:f>label 0</c:f>
              <c:strCache>
                <c:ptCount val="1"/>
                <c:pt idx="0">
                  <c:v>avg_orders_per_month</c:v>
                </c:pt>
              </c:strCache>
            </c:strRef>
          </c:tx>
          <c:spPr>
            <a:gradFill>
              <a:gsLst>
                <a:gs pos="0">
                  <a:srgbClr val="71a6da"/>
                </a:gs>
                <a:gs pos="100000">
                  <a:srgbClr val="549ada"/>
                </a:gs>
              </a:gsLst>
              <a:lin ang="5400000"/>
            </a:gradFill>
            <a:ln w="0">
              <a:noFill/>
            </a:ln>
          </c:spPr>
          <c:invertIfNegative val="0"/>
          <c:dLbls>
            <c:numFmt formatCode="General" sourceLinked="0"/>
            <c:txPr>
              <a:bodyPr wrap="square"/>
              <a:lstStyle/>
              <a:p>
                <a:pPr>
                  <a:defRPr b="1" sz="900" spc="-1" strike="noStrike">
                    <a:solidFill>
                      <a:srgbClr val="44546a"/>
                    </a:solidFill>
                    <a:latin typeface="Calibri"/>
                  </a:defRPr>
                </a:pPr>
              </a:p>
            </c:txPr>
            <c:dLblPos val="outEnd"/>
            <c:showLegendKey val="0"/>
            <c:showVal val="1"/>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5"/>
                <c:pt idx="0">
                  <c:v>2013</c:v>
                </c:pt>
                <c:pt idx="1">
                  <c:v>2014</c:v>
                </c:pt>
                <c:pt idx="2">
                  <c:v>2015</c:v>
                </c:pt>
                <c:pt idx="3">
                  <c:v>2016</c:v>
                </c:pt>
                <c:pt idx="4">
                  <c:v>2017</c:v>
                </c:pt>
              </c:strCache>
            </c:strRef>
          </c:cat>
          <c:val>
            <c:numRef>
              <c:f>0</c:f>
              <c:numCache>
                <c:formatCode>General</c:formatCode>
                <c:ptCount val="5"/>
                <c:pt idx="0">
                  <c:v>90</c:v>
                </c:pt>
                <c:pt idx="1">
                  <c:v>90</c:v>
                </c:pt>
                <c:pt idx="2">
                  <c:v>150</c:v>
                </c:pt>
                <c:pt idx="3">
                  <c:v>300</c:v>
                </c:pt>
                <c:pt idx="4">
                  <c:v>360</c:v>
                </c:pt>
              </c:numCache>
            </c:numRef>
          </c:val>
        </c:ser>
        <c:gapWidth val="100"/>
        <c:overlap val="-24"/>
        <c:axId val="65231359"/>
        <c:axId val="8514941"/>
      </c:barChart>
      <c:catAx>
        <c:axId val="65231359"/>
        <c:scaling>
          <c:orientation val="minMax"/>
        </c:scaling>
        <c:delete val="0"/>
        <c:axPos val="b"/>
        <c:numFmt formatCode="@" sourceLinked="0"/>
        <c:majorTickMark val="none"/>
        <c:minorTickMark val="none"/>
        <c:tickLblPos val="nextTo"/>
        <c:spPr>
          <a:ln w="9360">
            <a:solidFill>
              <a:srgbClr val="e0e5eb"/>
            </a:solidFill>
            <a:round/>
          </a:ln>
        </c:spPr>
        <c:txPr>
          <a:bodyPr/>
          <a:lstStyle/>
          <a:p>
            <a:pPr>
              <a:defRPr b="0" sz="900" spc="-1" strike="noStrike">
                <a:solidFill>
                  <a:srgbClr val="44546a"/>
                </a:solidFill>
                <a:latin typeface="Calibri"/>
              </a:defRPr>
            </a:pPr>
          </a:p>
        </c:txPr>
        <c:crossAx val="8514941"/>
        <c:crosses val="autoZero"/>
        <c:auto val="1"/>
        <c:lblAlgn val="ctr"/>
        <c:lblOffset val="100"/>
        <c:noMultiLvlLbl val="0"/>
      </c:catAx>
      <c:valAx>
        <c:axId val="8514941"/>
        <c:scaling>
          <c:orientation val="minMax"/>
        </c:scaling>
        <c:delete val="1"/>
        <c:axPos val="l"/>
        <c:numFmt formatCode="General" sourceLinked="1"/>
        <c:majorTickMark val="none"/>
        <c:minorTickMark val="none"/>
        <c:tickLblPos val="nextTo"/>
        <c:spPr>
          <a:ln w="6480">
            <a:solidFill>
              <a:srgbClr val="8b8b8b"/>
            </a:solidFill>
            <a:round/>
          </a:ln>
        </c:spPr>
        <c:txPr>
          <a:bodyPr/>
          <a:lstStyle/>
          <a:p>
            <a:pPr>
              <a:defRPr b="0" sz="1000" spc="-1" strike="noStrike">
                <a:solidFill>
                  <a:srgbClr val="000000"/>
                </a:solidFill>
                <a:latin typeface="Calibri"/>
              </a:defRPr>
            </a:pPr>
          </a:p>
        </c:txPr>
        <c:crossAx val="65231359"/>
        <c:crossBetween val="between"/>
      </c:valAx>
      <c:spPr>
        <a:noFill/>
        <a:ln w="0">
          <a:noFill/>
        </a:ln>
      </c:spPr>
    </c:plotArea>
    <c:plotVisOnly val="1"/>
    <c:dispBlanksAs val="gap"/>
  </c:chart>
  <c:spPr>
    <a:noFill/>
    <a:ln w="9360">
      <a:solidFill>
        <a:srgbClr val="808080"/>
      </a:solidFill>
      <a:round/>
    </a:ln>
  </c:spPr>
</c:chartSpace>
</file>

<file path=ppt/charts/chart2.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lang="en-GB" sz="1400" spc="-1" strike="noStrike">
                <a:solidFill>
                  <a:srgbClr val="595959"/>
                </a:solidFill>
                <a:latin typeface="Century Gothic"/>
              </a:defRPr>
            </a:pPr>
            <a:r>
              <a:rPr b="1" lang="en-GB" sz="1400" spc="-1" strike="noStrike">
                <a:solidFill>
                  <a:srgbClr val="595959"/>
                </a:solidFill>
                <a:latin typeface="Century Gothic"/>
              </a:rPr>
              <a:t>3-Year Average Monthly Sales Trend</a:t>
            </a:r>
          </a:p>
        </c:rich>
      </c:tx>
      <c:layout>
        <c:manualLayout>
          <c:xMode val="edge"/>
          <c:yMode val="edge"/>
          <c:x val="0.0367791382372184"/>
          <c:y val="0.0167980256349017"/>
        </c:manualLayout>
      </c:layout>
      <c:overlay val="0"/>
      <c:spPr>
        <a:noFill/>
        <a:ln w="0">
          <a:noFill/>
        </a:ln>
      </c:spPr>
    </c:title>
    <c:autoTitleDeleted val="0"/>
    <c:plotArea>
      <c:scatterChart>
        <c:scatterStyle val="lineMarker"/>
        <c:varyColors val="0"/>
        <c:ser>
          <c:idx val="0"/>
          <c:order val="0"/>
          <c:tx>
            <c:strRef>
              <c:f>label 1</c:f>
              <c:strCache>
                <c:ptCount val="1"/>
                <c:pt idx="0">
                  <c:v>Series2</c:v>
                </c:pt>
              </c:strCache>
            </c:strRef>
          </c:tx>
          <c:spPr>
            <a:solidFill>
              <a:srgbClr val="5b9bd5"/>
            </a:solidFill>
            <a:ln cap="rnd" w="19080">
              <a:solidFill>
                <a:srgbClr val="5b9bd5"/>
              </a:solidFill>
              <a:round/>
            </a:ln>
          </c:spPr>
          <c:marker>
            <c:symbol val="circle"/>
            <c:size val="5"/>
            <c:spPr>
              <a:solidFill>
                <a:srgbClr val="5b9bd5"/>
              </a:solidFill>
            </c:spPr>
          </c:marker>
          <c:dLbls>
            <c:txPr>
              <a:bodyPr wrap="square"/>
              <a:lstStyle/>
              <a:p>
                <a:pPr>
                  <a:defRPr b="0" sz="1000" spc="-1" strike="noStrike">
                    <a:solidFill>
                      <a:srgbClr val="000000"/>
                    </a:solidFill>
                    <a:latin typeface="Calibri"/>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xVal>
            <c:numRef>
              <c:f>1</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xVal>
          <c:yVal>
            <c:numRef>
              <c:f>0</c:f>
              <c:numCache>
                <c:formatCode>General</c:formatCode>
                <c:ptCount val="12"/>
                <c:pt idx="0">
                  <c:v>144.333333333333</c:v>
                </c:pt>
                <c:pt idx="1">
                  <c:v>136.333333333333</c:v>
                </c:pt>
                <c:pt idx="2">
                  <c:v>160.666666666667</c:v>
                </c:pt>
                <c:pt idx="3">
                  <c:v>157.333333333333</c:v>
                </c:pt>
                <c:pt idx="4">
                  <c:v>172.666666666667</c:v>
                </c:pt>
                <c:pt idx="5">
                  <c:v>175.666666666667</c:v>
                </c:pt>
                <c:pt idx="6">
                  <c:v>190.333333333333</c:v>
                </c:pt>
                <c:pt idx="7">
                  <c:v>201</c:v>
                </c:pt>
                <c:pt idx="8">
                  <c:v>200.666666666667</c:v>
                </c:pt>
                <c:pt idx="9">
                  <c:v>225</c:v>
                </c:pt>
                <c:pt idx="10">
                  <c:v>237.666666666667</c:v>
                </c:pt>
                <c:pt idx="11">
                  <c:v>261</c:v>
                </c:pt>
              </c:numCache>
            </c:numRef>
          </c:yVal>
          <c:smooth val="0"/>
        </c:ser>
        <c:axId val="93113877"/>
        <c:axId val="52390805"/>
      </c:scatterChart>
      <c:valAx>
        <c:axId val="93113877"/>
        <c:scaling>
          <c:orientation val="minMax"/>
          <c:max val="12"/>
        </c:scaling>
        <c:delete val="0"/>
        <c:axPos val="b"/>
        <c:title>
          <c:tx>
            <c:rich>
              <a:bodyPr rot="0"/>
              <a:lstStyle/>
              <a:p>
                <a:pPr>
                  <a:defRPr b="1" lang="en-GB" sz="1000" spc="-1" strike="noStrike">
                    <a:solidFill>
                      <a:srgbClr val="595959"/>
                    </a:solidFill>
                    <a:latin typeface="Century Gothic"/>
                  </a:defRPr>
                </a:pPr>
                <a:r>
                  <a:rPr b="1" lang="en-GB" sz="1000" spc="-1" strike="noStrike">
                    <a:solidFill>
                      <a:srgbClr val="595959"/>
                    </a:solidFill>
                    <a:latin typeface="Century Gothic"/>
                  </a:rPr>
                  <a:t>Month number</a:t>
                </a:r>
              </a:p>
            </c:rich>
          </c:tx>
          <c:overlay val="0"/>
          <c:spPr>
            <a:noFill/>
            <a:ln w="0">
              <a:noFill/>
            </a:ln>
          </c:spPr>
        </c:title>
        <c:numFmt formatCode="@" sourceLinked="0"/>
        <c:majorTickMark val="none"/>
        <c:minorTickMark val="none"/>
        <c:tickLblPos val="nextTo"/>
        <c:spPr>
          <a:ln w="9360">
            <a:solidFill>
              <a:srgbClr val="bfbfbf"/>
            </a:solidFill>
            <a:round/>
          </a:ln>
        </c:spPr>
        <c:txPr>
          <a:bodyPr/>
          <a:lstStyle/>
          <a:p>
            <a:pPr>
              <a:defRPr b="0" sz="900" spc="-1" strike="noStrike">
                <a:solidFill>
                  <a:srgbClr val="595959"/>
                </a:solidFill>
                <a:latin typeface="Calibri"/>
              </a:defRPr>
            </a:pPr>
          </a:p>
        </c:txPr>
        <c:crossAx val="52390805"/>
        <c:crosses val="autoZero"/>
        <c:crossBetween val="midCat"/>
      </c:valAx>
      <c:valAx>
        <c:axId val="52390805"/>
        <c:scaling>
          <c:orientation val="minMax"/>
        </c:scaling>
        <c:delete val="0"/>
        <c:axPos val="l"/>
        <c:title>
          <c:tx>
            <c:rich>
              <a:bodyPr rot="-5400000"/>
              <a:lstStyle/>
              <a:p>
                <a:pPr>
                  <a:defRPr b="1" lang="en-GB" sz="900" spc="-1" strike="noStrike">
                    <a:solidFill>
                      <a:srgbClr val="595959"/>
                    </a:solidFill>
                    <a:latin typeface="Century Gothic"/>
                  </a:defRPr>
                </a:pPr>
                <a:r>
                  <a:rPr b="1" lang="en-GB" sz="900" spc="-1" strike="noStrike">
                    <a:solidFill>
                      <a:srgbClr val="595959"/>
                    </a:solidFill>
                    <a:latin typeface="Century Gothic"/>
                  </a:rPr>
                  <a:t>3-year average sales per month</a:t>
                </a:r>
              </a:p>
            </c:rich>
          </c:tx>
          <c:overlay val="0"/>
          <c:spPr>
            <a:noFill/>
            <a:ln w="0">
              <a:noFill/>
            </a:ln>
          </c:spPr>
        </c:title>
        <c:numFmt formatCode="\ * #,##0.00\ ;\ * \(#,##0.00\);\ * \-#\ ;\ @\ " sourceLinked="0"/>
        <c:majorTickMark val="none"/>
        <c:minorTickMark val="none"/>
        <c:tickLblPos val="nextTo"/>
        <c:spPr>
          <a:ln w="9360">
            <a:solidFill>
              <a:srgbClr val="bfbfbf"/>
            </a:solidFill>
            <a:round/>
          </a:ln>
        </c:spPr>
        <c:txPr>
          <a:bodyPr/>
          <a:lstStyle/>
          <a:p>
            <a:pPr>
              <a:defRPr b="0" sz="900" spc="-1" strike="noStrike">
                <a:solidFill>
                  <a:srgbClr val="595959"/>
                </a:solidFill>
                <a:latin typeface="Calibri"/>
              </a:defRPr>
            </a:pPr>
          </a:p>
        </c:txPr>
        <c:crossAx val="93113877"/>
        <c:crosses val="autoZero"/>
        <c:crossBetween val="midCat"/>
      </c:valAx>
      <c:spPr>
        <a:noFill/>
        <a:ln w="0">
          <a:noFill/>
        </a:ln>
      </c:spPr>
    </c:plotArea>
    <c:plotVisOnly val="1"/>
    <c:dispBlanksAs val="gap"/>
  </c:chart>
  <c:spPr>
    <a:noFill/>
    <a:ln w="9360">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BE3D2F84-14A3-40EA-A1BF-D36D3B359A79}"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68F25C6-216C-48A6-94E8-83D58167D0D8}"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3160236C-537D-45E6-9B0C-DD319E15B7F9}"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0D56E1B4-BE27-4189-812D-CE36C863C1AD}"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F2E953F3-B3D9-4F8A-93FE-4DB00C8BDFFA}"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B8D6F2C-43A0-4A38-8036-34706A3B7887}"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4ED4D5B9-9F29-4AB0-BE83-1727D3191CFF}"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F45E128-EB8E-457F-A307-4D53631866E5}"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ABB7F04-3333-436F-8E6C-EC7ABA98EE24}"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CED7644D-5417-4B98-91BF-FB387A79BABB}"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EF26D3B-51A2-4F10-9A3C-27B880AB81D6}"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DAE68C2-C4F8-4CCF-A0F0-D8329723C02D}"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0B881DE-3A77-4F57-A7FA-958071061CE1}"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11B7897-29AC-42CD-9D8C-F8395FE1DE0A}"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2578B5BA-DB9C-4A44-8F52-139025A3D154}"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DB96E151-CA98-433B-A0AD-CF3F0EE70F40}"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49A83CC1-F424-4FB3-B2BA-199FAAF7325E}"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BB621FD8-068A-4DD6-8695-A93810D18475}"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BD8462C8-852E-4473-AC44-84D177D02C58}"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1E26C449-9B2A-4F08-A264-101B6D284C5E}"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98D86F76-BFEE-4CE8-BC4F-5AD8CE101EEE}"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E4F64A47-02F3-46E3-A573-CD90521729C0}"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B3466D6-6AB2-4356-BBD8-6D287520833B}"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8B41204D-94A9-45D9-8BBA-33B4A7290CBA}"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CCC49D82-8956-4304-9495-E60C4118E1A3}"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A4255CDF-6234-4365-81A2-0E2065C7877A}"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09BF94B0-2315-497F-9E5B-CCB041FD8A9E}"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5F7CAAF2-F442-43E4-81F3-C014BC59DF13}"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C3653B10-0BE8-45DF-9500-D7A20FADC2F9}"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BBC60653-251E-410B-912A-8844A32C1246}"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DCBA660-4FDD-4AA8-B6FA-E635F5B52B60}"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AA59335-E825-4AEC-B137-56D082E37E54}"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C78833C-81F4-4174-B2B3-DBCB19E2FE61}"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AFD79DD-4D6A-4554-A891-A06F7BB87FA2}"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41481FB-8B3E-4D8B-9B6B-878429700107}"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1579671-2B7D-4FFA-A2D3-A5B0B159EFCF}"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ftr" idx="1"/>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 </a:t>
            </a:r>
            <a:endParaRPr b="0" lang="en-US" sz="1400" spc="-1" strike="noStrike">
              <a:latin typeface="Times New Roman"/>
            </a:endParaRPr>
          </a:p>
        </p:txBody>
      </p:sp>
      <p:sp>
        <p:nvSpPr>
          <p:cNvPr id="2" name="PlaceHolder 3"/>
          <p:cNvSpPr>
            <a:spLocks noGrp="1"/>
          </p:cNvSpPr>
          <p:nvPr>
            <p:ph type="sldNum" idx="2"/>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06AC0C93-D495-4604-9780-7D737AC77EDD}" type="slidenum">
              <a:rPr b="0" lang="en-US" sz="1200" spc="-1" strike="noStrike">
                <a:solidFill>
                  <a:srgbClr val="8b8b8b"/>
                </a:solidFill>
                <a:latin typeface="Calibri"/>
              </a:rPr>
              <a:t>3</a:t>
            </a:fld>
            <a:endParaRPr b="0" lang="en-US" sz="1200" spc="-1" strike="noStrike">
              <a:latin typeface="Times New Roman"/>
            </a:endParaRPr>
          </a:p>
        </p:txBody>
      </p:sp>
      <p:sp>
        <p:nvSpPr>
          <p:cNvPr id="3" name="PlaceHolder 4"/>
          <p:cNvSpPr>
            <a:spLocks noGrp="1"/>
          </p:cNvSpPr>
          <p:nvPr>
            <p:ph type="dt" idx="3"/>
          </p:nvPr>
        </p:nvSpPr>
        <p:spPr>
          <a:xfrm>
            <a:off x="838080" y="6356520"/>
            <a:ext cx="274248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 </a:t>
            </a:r>
            <a:endParaRPr b="0" lang="en-US" sz="14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42" name="PlaceHolder 2"/>
          <p:cNvSpPr>
            <a:spLocks noGrp="1"/>
          </p:cNvSpPr>
          <p:nvPr>
            <p:ph type="sldNum" idx="5"/>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14D2C4D7-90E8-4350-B032-F4F5C9267E5A}" type="slidenum">
              <a:rPr b="0" lang="en-US" sz="1200" spc="-1" strike="noStrike">
                <a:solidFill>
                  <a:srgbClr val="8b8b8b"/>
                </a:solidFill>
                <a:latin typeface="Calibri"/>
              </a:rPr>
              <a:t>&lt;number&gt;</a:t>
            </a:fld>
            <a:endParaRPr b="0" lang="en-US" sz="1200" spc="-1" strike="noStrike">
              <a:latin typeface="Times New Roman"/>
            </a:endParaRPr>
          </a:p>
        </p:txBody>
      </p:sp>
      <p:sp>
        <p:nvSpPr>
          <p:cNvPr id="43" name="PlaceHolder 3"/>
          <p:cNvSpPr>
            <a:spLocks noGrp="1"/>
          </p:cNvSpPr>
          <p:nvPr>
            <p:ph type="dt" idx="6"/>
          </p:nvPr>
        </p:nvSpPr>
        <p:spPr>
          <a:xfrm>
            <a:off x="838080" y="6356520"/>
            <a:ext cx="274248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83" name="PlaceHolder 2"/>
          <p:cNvSpPr>
            <a:spLocks noGrp="1"/>
          </p:cNvSpPr>
          <p:nvPr>
            <p:ph type="ftr" idx="7"/>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84" name="PlaceHolder 3"/>
          <p:cNvSpPr>
            <a:spLocks noGrp="1"/>
          </p:cNvSpPr>
          <p:nvPr>
            <p:ph type="sldNum" idx="8"/>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BE7E6AD4-46A2-4E40-87E9-3D23D3871C00}" type="slidenum">
              <a:rPr b="0" lang="en-US" sz="1200" spc="-1" strike="noStrike">
                <a:solidFill>
                  <a:srgbClr val="8b8b8b"/>
                </a:solidFill>
                <a:latin typeface="Calibri"/>
              </a:rPr>
              <a:t>&lt;number&gt;</a:t>
            </a:fld>
            <a:endParaRPr b="0" lang="en-US" sz="1200" spc="-1" strike="noStrike">
              <a:latin typeface="Times New Roman"/>
            </a:endParaRPr>
          </a:p>
        </p:txBody>
      </p:sp>
      <p:sp>
        <p:nvSpPr>
          <p:cNvPr id="85" name="PlaceHolder 4"/>
          <p:cNvSpPr>
            <a:spLocks noGrp="1"/>
          </p:cNvSpPr>
          <p:nvPr>
            <p:ph type="dt" idx="9"/>
          </p:nvPr>
        </p:nvSpPr>
        <p:spPr>
          <a:xfrm>
            <a:off x="838080" y="6356520"/>
            <a:ext cx="274248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9.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9.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www.honeywell.com/" TargetMode="External"/><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Rectangle 19"/>
          <p:cNvSpPr/>
          <p:nvPr/>
        </p:nvSpPr>
        <p:spPr>
          <a:xfrm>
            <a:off x="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124" name="Picture 4" descr="Financial graphs on a dark display"/>
          <p:cNvPicPr/>
          <p:nvPr/>
        </p:nvPicPr>
        <p:blipFill>
          <a:blip r:embed="rId1"/>
          <a:srcRect l="1762" t="18183" r="7328" b="0"/>
          <a:stretch/>
        </p:blipFill>
        <p:spPr>
          <a:xfrm>
            <a:off x="0" y="0"/>
            <a:ext cx="12191400" cy="6857280"/>
          </a:xfrm>
          <a:prstGeom prst="rect">
            <a:avLst/>
          </a:prstGeom>
          <a:ln w="0">
            <a:noFill/>
          </a:ln>
        </p:spPr>
      </p:pic>
      <p:sp>
        <p:nvSpPr>
          <p:cNvPr id="125" name="Rectangle 21"/>
          <p:cNvSpPr/>
          <p:nvPr/>
        </p:nvSpPr>
        <p:spPr>
          <a:xfrm rot="16200000">
            <a:off x="3799440" y="-1523160"/>
            <a:ext cx="4591440" cy="12191400"/>
          </a:xfrm>
          <a:prstGeom prst="rect">
            <a:avLst/>
          </a:prstGeom>
          <a:gradFill rotWithShape="0">
            <a:gsLst>
              <a:gs pos="0">
                <a:srgbClr val="000000">
                  <a:alpha val="0"/>
                </a:srgbClr>
              </a:gs>
              <a:gs pos="100000">
                <a:srgbClr val="000000">
                  <a:alpha val="90196"/>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126" name="PlaceHolder 1"/>
          <p:cNvSpPr>
            <a:spLocks noGrp="1"/>
          </p:cNvSpPr>
          <p:nvPr>
            <p:ph type="title"/>
          </p:nvPr>
        </p:nvSpPr>
        <p:spPr>
          <a:xfrm>
            <a:off x="404640" y="3092040"/>
            <a:ext cx="9077760" cy="2386800"/>
          </a:xfrm>
          <a:prstGeom prst="rect">
            <a:avLst/>
          </a:prstGeom>
          <a:noFill/>
          <a:ln w="0">
            <a:noFill/>
          </a:ln>
        </p:spPr>
        <p:txBody>
          <a:bodyPr lIns="0" rIns="0" tIns="0" bIns="0" anchor="b">
            <a:normAutofit fontScale="87000"/>
          </a:bodyPr>
          <a:p>
            <a:pPr>
              <a:lnSpc>
                <a:spcPct val="90000"/>
              </a:lnSpc>
              <a:buNone/>
            </a:pPr>
            <a:r>
              <a:rPr b="0" lang="en-US" sz="6600" spc="-1" strike="noStrike">
                <a:solidFill>
                  <a:srgbClr val="ffffff"/>
                </a:solidFill>
                <a:latin typeface="Calibri Light"/>
              </a:rPr>
              <a:t>Exploratory Data Analysis of Posey Database</a:t>
            </a:r>
            <a:endParaRPr b="0" lang="en-US" sz="6600" spc="-1" strike="noStrike">
              <a:latin typeface="Arial"/>
            </a:endParaRPr>
          </a:p>
        </p:txBody>
      </p:sp>
      <p:sp>
        <p:nvSpPr>
          <p:cNvPr id="127" name="Rectangle: Rounded Corners 23"/>
          <p:cNvSpPr/>
          <p:nvPr/>
        </p:nvSpPr>
        <p:spPr>
          <a:xfrm>
            <a:off x="0" y="5574960"/>
            <a:ext cx="9785160" cy="68508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28" name="PlaceHolder 2"/>
          <p:cNvSpPr>
            <a:spLocks noGrp="1"/>
          </p:cNvSpPr>
          <p:nvPr>
            <p:ph type="subTitle"/>
          </p:nvPr>
        </p:nvSpPr>
        <p:spPr>
          <a:xfrm>
            <a:off x="404640" y="5625000"/>
            <a:ext cx="9077760" cy="592200"/>
          </a:xfrm>
          <a:prstGeom prst="rect">
            <a:avLst/>
          </a:prstGeom>
          <a:noFill/>
          <a:ln w="0">
            <a:noFill/>
          </a:ln>
        </p:spPr>
        <p:txBody>
          <a:bodyPr lIns="0" rIns="0" tIns="0" bIns="0" anchor="ctr">
            <a:normAutofit/>
          </a:bodyPr>
          <a:p>
            <a:pPr>
              <a:lnSpc>
                <a:spcPct val="90000"/>
              </a:lnSpc>
              <a:spcBef>
                <a:spcPts val="1001"/>
              </a:spcBef>
              <a:buNone/>
              <a:tabLst>
                <a:tab algn="l" pos="0"/>
              </a:tabLst>
            </a:pPr>
            <a:r>
              <a:rPr b="0" lang="en-US" sz="2400" spc="-1" strike="noStrike">
                <a:solidFill>
                  <a:srgbClr val="ffffff"/>
                </a:solidFill>
                <a:latin typeface="Calibri"/>
              </a:rPr>
              <a:t>An Overview of Key Insights and Visualizations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9" name="Rectangle 6"/>
          <p:cNvSpPr/>
          <p:nvPr/>
        </p:nvSpPr>
        <p:spPr>
          <a:xfrm>
            <a:off x="2880" y="0"/>
            <a:ext cx="1218816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0" name="Freeform: Shape 8"/>
          <p:cNvSpPr/>
          <p:nvPr/>
        </p:nvSpPr>
        <p:spPr>
          <a:xfrm>
            <a:off x="0" y="0"/>
            <a:ext cx="4166640" cy="6857280"/>
          </a:xfrm>
          <a:custGeom>
            <a:avLst/>
            <a:gdLst/>
            <a:ah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31" name="Arc 10"/>
          <p:cNvSpPr/>
          <p:nvPr/>
        </p:nvSpPr>
        <p:spPr>
          <a:xfrm flipV="1">
            <a:off x="7550280" y="2454120"/>
            <a:ext cx="4082760" cy="4082760"/>
          </a:xfrm>
          <a:prstGeom prst="arc">
            <a:avLst>
              <a:gd name="adj1" fmla="val 16200000"/>
              <a:gd name="adj2" fmla="val 0"/>
            </a:avLst>
          </a:prstGeom>
          <a:noFill/>
          <a:ln cap="rnd" w="127000">
            <a:solidFill>
              <a:srgbClr val="ffc000"/>
            </a:solidFill>
            <a:prstDash val="dash"/>
          </a:ln>
        </p:spPr>
        <p:style>
          <a:lnRef idx="1">
            <a:schemeClr val="accent1"/>
          </a:lnRef>
          <a:fillRef idx="0">
            <a:schemeClr val="accent1"/>
          </a:fillRef>
          <a:effectRef idx="0">
            <a:schemeClr val="accent1"/>
          </a:effectRef>
          <a:fontRef idx="minor"/>
        </p:style>
      </p:sp>
      <p:sp>
        <p:nvSpPr>
          <p:cNvPr id="132" name="Rectangle 1"/>
          <p:cNvSpPr/>
          <p:nvPr/>
        </p:nvSpPr>
        <p:spPr>
          <a:xfrm>
            <a:off x="4447440" y="591480"/>
            <a:ext cx="6905880" cy="5585040"/>
          </a:xfrm>
          <a:prstGeom prst="rect">
            <a:avLst/>
          </a:prstGeom>
          <a:noFill/>
          <a:ln w="0">
            <a:noFill/>
          </a:ln>
        </p:spPr>
        <p:style>
          <a:lnRef idx="0"/>
          <a:fillRef idx="0"/>
          <a:effectRef idx="0"/>
          <a:fontRef idx="minor"/>
        </p:style>
        <p:txBody>
          <a:bodyPr lIns="90000" rIns="90000" tIns="45000" bIns="45000" anchor="ctr">
            <a:normAutofit fontScale="89000"/>
          </a:bodyPr>
          <a:p>
            <a:pPr marL="216000" indent="-228600">
              <a:lnSpc>
                <a:spcPct val="90000"/>
              </a:lnSpc>
              <a:spcAft>
                <a:spcPts val="601"/>
              </a:spcAft>
              <a:buClr>
                <a:srgbClr val="000000"/>
              </a:buClr>
              <a:buFont typeface="Arial"/>
              <a:buChar char="•"/>
            </a:pPr>
            <a:r>
              <a:rPr b="1" lang="en-US" sz="1800" spc="-1" strike="noStrike">
                <a:solidFill>
                  <a:srgbClr val="000000"/>
                </a:solidFill>
                <a:latin typeface="Calibri"/>
                <a:ea typeface="DejaVu Sans"/>
              </a:rPr>
              <a:t>Introduction</a:t>
            </a:r>
            <a:endParaRPr b="0" lang="en-US" sz="1800" spc="-1" strike="noStrike">
              <a:latin typeface="Arial"/>
            </a:endParaRPr>
          </a:p>
          <a:p>
            <a:pPr marL="216000" indent="-228600">
              <a:lnSpc>
                <a:spcPct val="90000"/>
              </a:lnSpc>
              <a:spcAft>
                <a:spcPts val="601"/>
              </a:spcAft>
              <a:buClr>
                <a:srgbClr val="000000"/>
              </a:buClr>
              <a:buFont typeface="Arial"/>
              <a:buChar char="•"/>
            </a:pPr>
            <a:r>
              <a:rPr b="1" lang="en-US" sz="1800" spc="-1" strike="noStrike">
                <a:solidFill>
                  <a:srgbClr val="000000"/>
                </a:solidFill>
                <a:latin typeface="Calibri"/>
                <a:ea typeface="DejaVu Sans"/>
              </a:rPr>
              <a:t>Objective:</a:t>
            </a:r>
            <a:r>
              <a:rPr b="0" lang="en-US" sz="1800" spc="-1" strike="noStrike">
                <a:solidFill>
                  <a:srgbClr val="000000"/>
                </a:solidFill>
                <a:latin typeface="Calibri"/>
                <a:ea typeface="DejaVu Sans"/>
              </a:rPr>
              <a:t> This analysis aims to provide insights into the Posey database by exploring key data points and visualizing trends.</a:t>
            </a:r>
            <a:endParaRPr b="0" lang="en-US" sz="1800" spc="-1" strike="noStrike">
              <a:latin typeface="Arial"/>
            </a:endParaRPr>
          </a:p>
          <a:p>
            <a:pPr marL="216000" indent="-228600">
              <a:lnSpc>
                <a:spcPct val="90000"/>
              </a:lnSpc>
              <a:spcAft>
                <a:spcPts val="601"/>
              </a:spcAft>
              <a:buClr>
                <a:srgbClr val="000000"/>
              </a:buClr>
              <a:buFont typeface="Arial"/>
              <a:buChar char="•"/>
            </a:pPr>
            <a:r>
              <a:rPr b="1" lang="en-US" sz="1800" spc="-1" strike="noStrike">
                <a:solidFill>
                  <a:srgbClr val="000000"/>
                </a:solidFill>
                <a:latin typeface="Calibri"/>
                <a:ea typeface="DejaVu Sans"/>
              </a:rPr>
              <a:t>Tables Analyzed:</a:t>
            </a:r>
            <a:endParaRPr b="0" lang="en-US" sz="1800" spc="-1" strike="noStrike">
              <a:latin typeface="Arial"/>
            </a:endParaRPr>
          </a:p>
          <a:p>
            <a:pPr marL="216000" indent="-228600">
              <a:lnSpc>
                <a:spcPct val="90000"/>
              </a:lnSpc>
              <a:spcAft>
                <a:spcPts val="601"/>
              </a:spcAft>
              <a:buClr>
                <a:srgbClr val="000000"/>
              </a:buClr>
              <a:buFont typeface="Arial"/>
              <a:buChar char="•"/>
            </a:pPr>
            <a:r>
              <a:rPr b="1" lang="en-US" sz="1800" spc="-1" strike="noStrike">
                <a:solidFill>
                  <a:srgbClr val="000000"/>
                </a:solidFill>
                <a:latin typeface="Calibri"/>
                <a:ea typeface="DejaVu Sans"/>
              </a:rPr>
              <a:t>Orders Table:</a:t>
            </a:r>
            <a:r>
              <a:rPr b="0" lang="en-US" sz="1800" spc="-1" strike="noStrike">
                <a:solidFill>
                  <a:srgbClr val="000000"/>
                </a:solidFill>
                <a:latin typeface="Calibri"/>
                <a:ea typeface="DejaVu Sans"/>
              </a:rPr>
              <a:t> This table appears to be a record of orders, with each row representing a single order. The columns include the order ID, account ID, date and time the order occurred, quantities of different types of products (standard, gloss, poster), and the total amount spent in USD.</a:t>
            </a:r>
            <a:endParaRPr b="0" lang="en-US" sz="1800" spc="-1" strike="noStrike">
              <a:latin typeface="Arial"/>
            </a:endParaRPr>
          </a:p>
          <a:p>
            <a:pPr marL="216000" indent="-228600">
              <a:lnSpc>
                <a:spcPct val="90000"/>
              </a:lnSpc>
              <a:spcAft>
                <a:spcPts val="601"/>
              </a:spcAft>
              <a:buClr>
                <a:srgbClr val="000000"/>
              </a:buClr>
              <a:buFont typeface="Arial"/>
              <a:buChar char="•"/>
            </a:pPr>
            <a:r>
              <a:rPr b="1" lang="en-US" sz="1800" spc="-1" strike="noStrike">
                <a:solidFill>
                  <a:srgbClr val="000000"/>
                </a:solidFill>
                <a:latin typeface="Calibri"/>
                <a:ea typeface="DejaVu Sans"/>
              </a:rPr>
              <a:t>Accounts Table:</a:t>
            </a:r>
            <a:r>
              <a:rPr b="0" lang="en-US" sz="1800" spc="-1" strike="noStrike">
                <a:solidFill>
                  <a:srgbClr val="000000"/>
                </a:solidFill>
                <a:latin typeface="Calibri"/>
                <a:ea typeface="DejaVu Sans"/>
              </a:rPr>
              <a:t> This table contains information about 351 accounts, including their id, name, website, location (latitude and longitude), primary point of contact, and sales representative id.</a:t>
            </a:r>
            <a:endParaRPr b="0" lang="en-US" sz="1800" spc="-1" strike="noStrike">
              <a:latin typeface="Arial"/>
            </a:endParaRPr>
          </a:p>
          <a:p>
            <a:pPr marL="216000" indent="-228600">
              <a:lnSpc>
                <a:spcPct val="90000"/>
              </a:lnSpc>
              <a:spcAft>
                <a:spcPts val="601"/>
              </a:spcAft>
              <a:buClr>
                <a:srgbClr val="000000"/>
              </a:buClr>
              <a:buFont typeface="Arial"/>
              <a:buChar char="•"/>
            </a:pPr>
            <a:r>
              <a:rPr b="1" lang="en-US" sz="1800" spc="-1" strike="noStrike">
                <a:solidFill>
                  <a:srgbClr val="000000"/>
                </a:solidFill>
                <a:latin typeface="Calibri"/>
                <a:ea typeface="DejaVu Sans"/>
              </a:rPr>
              <a:t>Sales Reps Table</a:t>
            </a:r>
            <a:r>
              <a:rPr b="0" lang="en-US" sz="1800" spc="-1" strike="noStrike">
                <a:solidFill>
                  <a:srgbClr val="000000"/>
                </a:solidFill>
                <a:latin typeface="Calibri"/>
                <a:ea typeface="DejaVu Sans"/>
              </a:rPr>
              <a:t>: This table has 50 rows and 3 columns. The columns are: id, name, region_id. The data types are: int64, object, int64</a:t>
            </a:r>
            <a:endParaRPr b="0" lang="en-US" sz="1800" spc="-1" strike="noStrike">
              <a:latin typeface="Arial"/>
            </a:endParaRPr>
          </a:p>
          <a:p>
            <a:pPr marL="216000" indent="-228600">
              <a:lnSpc>
                <a:spcPct val="90000"/>
              </a:lnSpc>
              <a:spcAft>
                <a:spcPts val="601"/>
              </a:spcAft>
              <a:buClr>
                <a:srgbClr val="000000"/>
              </a:buClr>
              <a:buFont typeface="Arial"/>
              <a:buChar char="•"/>
            </a:pPr>
            <a:r>
              <a:rPr b="1" lang="en-US" sz="1800" spc="-1" strike="noStrike">
                <a:solidFill>
                  <a:srgbClr val="000000"/>
                </a:solidFill>
                <a:latin typeface="Calibri"/>
                <a:ea typeface="DejaVu Sans"/>
              </a:rPr>
              <a:t>Region Table </a:t>
            </a:r>
            <a:r>
              <a:rPr b="0" lang="en-US" sz="1800" spc="-1" strike="noStrike">
                <a:solidFill>
                  <a:srgbClr val="000000"/>
                </a:solidFill>
                <a:latin typeface="Calibri"/>
                <a:ea typeface="DejaVu Sans"/>
              </a:rPr>
              <a:t>:The table contains information about different regions. It has 2 columns and 4 rows. The columns are: id, name</a:t>
            </a:r>
            <a:endParaRPr b="0" lang="en-US" sz="1800" spc="-1" strike="noStrike">
              <a:latin typeface="Arial"/>
            </a:endParaRPr>
          </a:p>
          <a:p>
            <a:pPr marL="216000" indent="-228600">
              <a:lnSpc>
                <a:spcPct val="90000"/>
              </a:lnSpc>
              <a:spcAft>
                <a:spcPts val="601"/>
              </a:spcAft>
              <a:buClr>
                <a:srgbClr val="000000"/>
              </a:buClr>
              <a:buFont typeface="Arial"/>
              <a:buChar char="•"/>
            </a:pPr>
            <a:r>
              <a:rPr b="1" lang="en-US" sz="1800" spc="-1" strike="noStrike">
                <a:solidFill>
                  <a:srgbClr val="000000"/>
                </a:solidFill>
                <a:latin typeface="Calibri"/>
                <a:ea typeface="DejaVu Sans"/>
              </a:rPr>
              <a:t>Web event Table</a:t>
            </a:r>
            <a:r>
              <a:rPr b="0" lang="en-US" sz="1800" spc="-1" strike="noStrike">
                <a:solidFill>
                  <a:srgbClr val="000000"/>
                </a:solidFill>
                <a:latin typeface="Calibri"/>
                <a:ea typeface="DejaVu Sans"/>
              </a:rPr>
              <a:t>: This table contains 9073 rows and 4 columns. The columns are: id, account_id, occurred_at, channel. The data types are: int64, int64, object, object.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
          <p:cNvSpPr txBox="1"/>
          <p:nvPr/>
        </p:nvSpPr>
        <p:spPr>
          <a:xfrm>
            <a:off x="250560" y="42480"/>
            <a:ext cx="10265040" cy="1329120"/>
          </a:xfrm>
          <a:prstGeom prst="rect">
            <a:avLst/>
          </a:prstGeom>
          <a:noFill/>
          <a:ln w="0">
            <a:noFill/>
          </a:ln>
        </p:spPr>
        <p:txBody>
          <a:bodyPr lIns="90000" rIns="90000" tIns="45000" bIns="45000" anchor="t">
            <a:noAutofit/>
          </a:bodyPr>
          <a:p>
            <a:r>
              <a:rPr b="1" lang="en-GB" sz="2800" spc="-1" strike="noStrike">
                <a:solidFill>
                  <a:srgbClr val="000000"/>
                </a:solidFill>
                <a:latin typeface="Century Gothic"/>
              </a:rPr>
              <a:t>Between 2013 and 2017, the average number of orders per month quadrupled, growing from 90 to 360. </a:t>
            </a:r>
            <a:endParaRPr b="0" lang="en-US" sz="2800" spc="-1" strike="noStrike">
              <a:latin typeface="Arial"/>
            </a:endParaRPr>
          </a:p>
        </p:txBody>
      </p:sp>
      <p:graphicFrame>
        <p:nvGraphicFramePr>
          <p:cNvPr id="134" name="Chart 5"/>
          <p:cNvGraphicFramePr/>
          <p:nvPr/>
        </p:nvGraphicFramePr>
        <p:xfrm>
          <a:off x="272520" y="1937520"/>
          <a:ext cx="7281720" cy="3886200"/>
        </p:xfrm>
        <a:graphic>
          <a:graphicData uri="http://schemas.openxmlformats.org/drawingml/2006/chart">
            <c:chart xmlns:c="http://schemas.openxmlformats.org/drawingml/2006/chart" xmlns:r="http://schemas.openxmlformats.org/officeDocument/2006/relationships" r:id="rId1"/>
          </a:graphicData>
        </a:graphic>
      </p:graphicFrame>
      <p:sp>
        <p:nvSpPr>
          <p:cNvPr id="135" name=""/>
          <p:cNvSpPr txBox="1"/>
          <p:nvPr/>
        </p:nvSpPr>
        <p:spPr>
          <a:xfrm>
            <a:off x="8229600" y="2057400"/>
            <a:ext cx="3839040" cy="3200400"/>
          </a:xfrm>
          <a:prstGeom prst="rect">
            <a:avLst/>
          </a:prstGeom>
          <a:noFill/>
          <a:ln w="0">
            <a:noFill/>
          </a:ln>
        </p:spPr>
        <p:txBody>
          <a:bodyPr lIns="90000" rIns="90000" tIns="45000" bIns="45000" anchor="t">
            <a:noAutofit/>
          </a:bodyPr>
          <a:p>
            <a:r>
              <a:rPr b="1" i="1" lang="en-NG" sz="1800" spc="-1" strike="noStrike">
                <a:solidFill>
                  <a:srgbClr val="000000"/>
                </a:solidFill>
                <a:latin typeface="Calibri"/>
              </a:rPr>
              <a:t>Additional context</a:t>
            </a:r>
            <a:endParaRPr b="0" lang="en-US" sz="1800" spc="-1" strike="noStrike">
              <a:latin typeface="Arial"/>
            </a:endParaRPr>
          </a:p>
          <a:p>
            <a:r>
              <a:rPr b="0" i="1" lang="en-GB" sz="1600" spc="-1" strike="noStrike">
                <a:solidFill>
                  <a:srgbClr val="000000"/>
                </a:solidFill>
                <a:latin typeface="Calibri"/>
              </a:rPr>
              <a:t>Although 2017 records only cover two days, 25 orders were made during that period. In contrast, 2013 saw 90 orders completed over 26 days. This reflects a significant increase in order activity, showing much higher demand in a shorter time frame by 201</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
          <p:cNvSpPr txBox="1"/>
          <p:nvPr/>
        </p:nvSpPr>
        <p:spPr>
          <a:xfrm>
            <a:off x="228600" y="86760"/>
            <a:ext cx="10435680" cy="1742040"/>
          </a:xfrm>
          <a:prstGeom prst="rect">
            <a:avLst/>
          </a:prstGeom>
          <a:noFill/>
          <a:ln w="0">
            <a:noFill/>
          </a:ln>
        </p:spPr>
        <p:txBody>
          <a:bodyPr lIns="90000" rIns="90000" tIns="45000" bIns="45000" anchor="t">
            <a:noAutofit/>
          </a:bodyPr>
          <a:p>
            <a:r>
              <a:rPr b="1" lang="en-GB" sz="2800" spc="-1" strike="noStrike">
                <a:solidFill>
                  <a:srgbClr val="000000"/>
                </a:solidFill>
                <a:latin typeface="Century Gothic"/>
              </a:rPr>
              <a:t>Over the 3 years (2014-2016), monthly sales show steady growth, starting lower in the early months and increasing consistently towards the end of the year.</a:t>
            </a:r>
            <a:endParaRPr b="0" lang="en-US" sz="2800" spc="-1" strike="noStrike">
              <a:latin typeface="Arial"/>
            </a:endParaRPr>
          </a:p>
        </p:txBody>
      </p:sp>
      <p:graphicFrame>
        <p:nvGraphicFramePr>
          <p:cNvPr id="137" name="Chart 3"/>
          <p:cNvGraphicFramePr/>
          <p:nvPr/>
        </p:nvGraphicFramePr>
        <p:xfrm>
          <a:off x="69480" y="2057400"/>
          <a:ext cx="7702920" cy="4521600"/>
        </p:xfrm>
        <a:graphic>
          <a:graphicData uri="http://schemas.openxmlformats.org/drawingml/2006/chart">
            <c:chart xmlns:c="http://schemas.openxmlformats.org/drawingml/2006/chart" xmlns:r="http://schemas.openxmlformats.org/officeDocument/2006/relationships" r:id="rId1"/>
          </a:graphicData>
        </a:graphic>
      </p:graphicFrame>
      <p:sp>
        <p:nvSpPr>
          <p:cNvPr id="138" name=""/>
          <p:cNvSpPr txBox="1"/>
          <p:nvPr/>
        </p:nvSpPr>
        <p:spPr>
          <a:xfrm>
            <a:off x="8984520" y="2573280"/>
            <a:ext cx="2902680" cy="1998720"/>
          </a:xfrm>
          <a:prstGeom prst="rect">
            <a:avLst/>
          </a:prstGeom>
          <a:noFill/>
          <a:ln w="0">
            <a:noFill/>
          </a:ln>
        </p:spPr>
        <p:txBody>
          <a:bodyPr lIns="90000" rIns="90000" tIns="45000" bIns="45000" anchor="t">
            <a:noAutofit/>
          </a:bodyPr>
          <a:p>
            <a:r>
              <a:rPr b="1" i="1" lang="en-NG" sz="1800" spc="-1" strike="noStrike">
                <a:solidFill>
                  <a:srgbClr val="000000"/>
                </a:solidFill>
                <a:latin typeface="Century Gothic"/>
              </a:rPr>
              <a:t>Additional context</a:t>
            </a:r>
            <a:endParaRPr b="0" lang="en-US" sz="1800" spc="-1" strike="noStrike">
              <a:latin typeface="Arial"/>
            </a:endParaRPr>
          </a:p>
          <a:p>
            <a:r>
              <a:rPr b="0" i="1" lang="en-GB" sz="1600" spc="-1" strike="noStrike">
                <a:solidFill>
                  <a:srgbClr val="000000"/>
                </a:solidFill>
                <a:latin typeface="Calibri"/>
              </a:rPr>
              <a:t>This indicates a seasonal pattern where sales peak towards the end of the year, potentially due to increased consumer activity during the holiday season..</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9" name="Rectangle 24"/>
          <p:cNvSpPr/>
          <p:nvPr/>
        </p:nvSpPr>
        <p:spPr>
          <a:xfrm>
            <a:off x="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0" name="Rectangle 25"/>
          <p:cNvSpPr/>
          <p:nvPr/>
        </p:nvSpPr>
        <p:spPr>
          <a:xfrm flipH="1" rot="5400000">
            <a:off x="-1418040" y="1418040"/>
            <a:ext cx="6874920" cy="4039920"/>
          </a:xfrm>
          <a:prstGeom prst="rect">
            <a:avLst/>
          </a:prstGeom>
          <a:gradFill rotWithShape="0">
            <a:gsLst>
              <a:gs pos="0">
                <a:srgbClr val="000000"/>
              </a:gs>
              <a:gs pos="100000">
                <a:srgbClr val="2e75b6"/>
              </a:gs>
            </a:gsLst>
            <a:lin ang="13200000"/>
          </a:gradFill>
          <a:ln>
            <a:noFill/>
          </a:ln>
        </p:spPr>
        <p:style>
          <a:lnRef idx="2">
            <a:schemeClr val="accent1">
              <a:shade val="50000"/>
            </a:schemeClr>
          </a:lnRef>
          <a:fillRef idx="1">
            <a:schemeClr val="accent1"/>
          </a:fillRef>
          <a:effectRef idx="0">
            <a:schemeClr val="accent1"/>
          </a:effectRef>
          <a:fontRef idx="minor"/>
        </p:style>
      </p:sp>
      <p:sp>
        <p:nvSpPr>
          <p:cNvPr id="141" name="Rectangle 26"/>
          <p:cNvSpPr/>
          <p:nvPr/>
        </p:nvSpPr>
        <p:spPr>
          <a:xfrm rot="16200000">
            <a:off x="-158040" y="2661120"/>
            <a:ext cx="4354920" cy="4037760"/>
          </a:xfrm>
          <a:prstGeom prst="rect">
            <a:avLst/>
          </a:prstGeom>
          <a:gradFill rotWithShape="0">
            <a:gsLst>
              <a:gs pos="0">
                <a:srgbClr val="5b9bd5">
                  <a:alpha val="50196"/>
                </a:srgbClr>
              </a:gs>
              <a:gs pos="100000">
                <a:srgbClr val="1f4e79">
                  <a:alpha val="0"/>
                </a:srgbClr>
              </a:gs>
            </a:gsLst>
            <a:lin ang="6000000"/>
          </a:gradFill>
          <a:ln>
            <a:noFill/>
          </a:ln>
        </p:spPr>
        <p:style>
          <a:lnRef idx="2">
            <a:schemeClr val="accent1">
              <a:shade val="50000"/>
            </a:schemeClr>
          </a:lnRef>
          <a:fillRef idx="1">
            <a:schemeClr val="accent1"/>
          </a:fillRef>
          <a:effectRef idx="0">
            <a:schemeClr val="accent1"/>
          </a:effectRef>
          <a:fontRef idx="minor"/>
        </p:style>
      </p:sp>
      <p:sp>
        <p:nvSpPr>
          <p:cNvPr id="142" name="Rectangle 27"/>
          <p:cNvSpPr/>
          <p:nvPr/>
        </p:nvSpPr>
        <p:spPr>
          <a:xfrm flipH="1" rot="16200000">
            <a:off x="-1180440" y="1637640"/>
            <a:ext cx="6856920" cy="3580560"/>
          </a:xfrm>
          <a:prstGeom prst="rect">
            <a:avLst/>
          </a:prstGeom>
          <a:gradFill rotWithShape="0">
            <a:gsLst>
              <a:gs pos="31000">
                <a:srgbClr val="5b9bd5">
                  <a:alpha val="0"/>
                </a:srgbClr>
              </a:gs>
              <a:gs pos="100000">
                <a:srgbClr val="000000">
                  <a:alpha val="59215"/>
                </a:srgbClr>
              </a:gs>
            </a:gsLst>
            <a:lin ang="18600000"/>
          </a:gradFill>
          <a:ln>
            <a:noFill/>
          </a:ln>
        </p:spPr>
        <p:style>
          <a:lnRef idx="2">
            <a:schemeClr val="accent1">
              <a:shade val="50000"/>
            </a:schemeClr>
          </a:lnRef>
          <a:fillRef idx="1">
            <a:schemeClr val="accent1"/>
          </a:fillRef>
          <a:effectRef idx="0">
            <a:schemeClr val="accent1"/>
          </a:effectRef>
          <a:fontRef idx="minor"/>
        </p:style>
      </p:sp>
      <p:sp>
        <p:nvSpPr>
          <p:cNvPr id="143" name="Freeform: Shape 28"/>
          <p:cNvSpPr/>
          <p:nvPr/>
        </p:nvSpPr>
        <p:spPr>
          <a:xfrm rot="6097800">
            <a:off x="-745920" y="1200600"/>
            <a:ext cx="4807440" cy="4087800"/>
          </a:xfrm>
          <a:custGeom>
            <a:avLst/>
            <a:gdLst/>
            <a:ah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rotWithShape="0">
            <a:gsLst>
              <a:gs pos="39000">
                <a:srgbClr val="9dc3e6">
                  <a:alpha val="0"/>
                </a:srgbClr>
              </a:gs>
              <a:gs pos="100000">
                <a:srgbClr val="2e75b6">
                  <a:alpha val="26274"/>
                </a:srgbClr>
              </a:gs>
            </a:gsLst>
            <a:lin ang="3096000"/>
          </a:gradFill>
          <a:ln>
            <a:noFill/>
          </a:ln>
        </p:spPr>
        <p:style>
          <a:lnRef idx="2">
            <a:schemeClr val="accent1">
              <a:shade val="50000"/>
            </a:schemeClr>
          </a:lnRef>
          <a:fillRef idx="1">
            <a:schemeClr val="accent1"/>
          </a:fillRef>
          <a:effectRef idx="0">
            <a:schemeClr val="accent1"/>
          </a:effectRef>
          <a:fontRef idx="minor"/>
        </p:style>
      </p:sp>
      <p:sp>
        <p:nvSpPr>
          <p:cNvPr id="144" name="PlaceHolder 1"/>
          <p:cNvSpPr>
            <a:spLocks noGrp="1"/>
          </p:cNvSpPr>
          <p:nvPr>
            <p:ph type="title"/>
          </p:nvPr>
        </p:nvSpPr>
        <p:spPr>
          <a:xfrm>
            <a:off x="659880" y="1214280"/>
            <a:ext cx="2880000" cy="4221360"/>
          </a:xfrm>
          <a:prstGeom prst="rect">
            <a:avLst/>
          </a:prstGeom>
          <a:noFill/>
          <a:ln w="0">
            <a:noFill/>
          </a:ln>
        </p:spPr>
        <p:txBody>
          <a:bodyPr numCol="1" spcCol="0" lIns="0" rIns="0" tIns="0" bIns="0" anchor="t">
            <a:normAutofit fontScale="83000"/>
          </a:bodyPr>
          <a:p>
            <a:pPr>
              <a:lnSpc>
                <a:spcPct val="90000"/>
              </a:lnSpc>
              <a:buNone/>
              <a:tabLst>
                <a:tab algn="l" pos="0"/>
              </a:tabLst>
            </a:pPr>
            <a:r>
              <a:rPr b="0" lang="en-US" sz="1000" spc="-1" strike="noStrike">
                <a:solidFill>
                  <a:srgbClr val="ffffff"/>
                </a:solidFill>
                <a:latin typeface="Calibri Light"/>
              </a:rPr>
              <a:t>The ch</a:t>
            </a:r>
            <a:r>
              <a:rPr b="0" lang="en-US" sz="1050" spc="-1" strike="noStrike">
                <a:solidFill>
                  <a:srgbClr val="ffffff"/>
                </a:solidFill>
                <a:latin typeface="Calibri Light"/>
              </a:rPr>
              <a:t>art shows the total amount in USD by website.</a:t>
            </a:r>
            <a:endParaRPr b="0" lang="en-US" sz="1050" spc="-1" strike="noStrike">
              <a:latin typeface="Arial"/>
            </a:endParaRPr>
          </a:p>
          <a:p>
            <a:pPr>
              <a:lnSpc>
                <a:spcPct val="90000"/>
              </a:lnSpc>
              <a:buNone/>
              <a:tabLst>
                <a:tab algn="l" pos="0"/>
              </a:tabLst>
            </a:pPr>
            <a:r>
              <a:rPr b="1" lang="en-US" sz="1050" spc="-1" strike="noStrike">
                <a:solidFill>
                  <a:srgbClr val="ffffff"/>
                </a:solidFill>
                <a:latin typeface="Calibri Light"/>
              </a:rPr>
              <a:t>Key Trends and Patterns:</a:t>
            </a:r>
            <a:endParaRPr b="0" lang="en-US" sz="1050" spc="-1" strike="noStrike">
              <a:latin typeface="Arial"/>
            </a:endParaRPr>
          </a:p>
          <a:p>
            <a:pPr>
              <a:lnSpc>
                <a:spcPct val="90000"/>
              </a:lnSpc>
              <a:buNone/>
              <a:tabLst>
                <a:tab algn="l" pos="0"/>
              </a:tabLst>
            </a:pPr>
            <a:r>
              <a:rPr b="0" lang="en-US" sz="1050" spc="-1" strike="noStrike">
                <a:solidFill>
                  <a:srgbClr val="ffffff"/>
                </a:solidFill>
                <a:latin typeface="Calibri Light"/>
              </a:rPr>
              <a:t>The total amount in USD is generally low for most websites, with most websites having less than 10,000𝑖𝑛𝑡𝑜𝑡𝑎𝑙𝑎𝑚𝑜𝑢𝑛𝑡.&gt;∗𝑇ℎ𝑒𝑟𝑒𝑖𝑠𝑜𝑛𝑒𝑜𝑢𝑡𝑙𝑖𝑒𝑟,𝑤ℎ𝑖𝑐ℎ𝑖𝑠"𝑤𝑤𝑤.ℎ𝑜𝑛𝑒𝑦𝑤𝑒𝑙𝑙.𝑐𝑜𝑚,"𝑤𝑖𝑡ℎ𝑎𝑡𝑜𝑡𝑎𝑙𝑎𝑚𝑜𝑢𝑛𝑡𝑜𝑓𝑜𝑣𝑒𝑟10,000intotalamount.&gt;∗Thereisoneoutlier,whichis"www.honeywell.com,"withatotalamountofover70,000.</a:t>
            </a:r>
            <a:endParaRPr b="0" lang="en-US" sz="1050" spc="-1" strike="noStrike">
              <a:latin typeface="Arial"/>
            </a:endParaRPr>
          </a:p>
          <a:p>
            <a:pPr>
              <a:lnSpc>
                <a:spcPct val="90000"/>
              </a:lnSpc>
              <a:buNone/>
              <a:tabLst>
                <a:tab algn="l" pos="0"/>
              </a:tabLst>
            </a:pPr>
            <a:r>
              <a:rPr b="1" lang="en-US" sz="1050" spc="-1" strike="noStrike">
                <a:solidFill>
                  <a:srgbClr val="ffffff"/>
                </a:solidFill>
                <a:latin typeface="Calibri Light"/>
              </a:rPr>
              <a:t>Notable Performance Differences:</a:t>
            </a:r>
            <a:endParaRPr b="0" lang="en-US" sz="1050" spc="-1" strike="noStrike">
              <a:latin typeface="Arial"/>
            </a:endParaRPr>
          </a:p>
          <a:p>
            <a:pPr>
              <a:lnSpc>
                <a:spcPct val="90000"/>
              </a:lnSpc>
              <a:buNone/>
              <a:tabLst>
                <a:tab algn="l" pos="0"/>
              </a:tabLst>
            </a:pPr>
            <a:r>
              <a:rPr b="0" lang="en-US" sz="1050" spc="-1" strike="noStrike">
                <a:solidFill>
                  <a:srgbClr val="ffffff"/>
                </a:solidFill>
                <a:latin typeface="Calibri Light"/>
              </a:rPr>
              <a:t>"</a:t>
            </a:r>
            <a:r>
              <a:rPr b="0" lang="en-US" sz="1050" spc="-1" strike="noStrike" u="sng">
                <a:solidFill>
                  <a:srgbClr val="ffffff"/>
                </a:solidFill>
                <a:uFillTx/>
                <a:latin typeface="Calibri Light"/>
              </a:rPr>
              <a:t>www.honeywell.com"</a:t>
            </a:r>
            <a:r>
              <a:rPr b="0" lang="en-US" sz="1050" spc="-1" strike="noStrike">
                <a:solidFill>
                  <a:srgbClr val="ffffff"/>
                </a:solidFill>
                <a:latin typeface="Calibri Light"/>
              </a:rPr>
              <a:t> significantly outperforms all other websites in terms of total amount.</a:t>
            </a:r>
            <a:endParaRPr b="0" lang="en-US" sz="1050" spc="-1" strike="noStrike">
              <a:latin typeface="Arial"/>
            </a:endParaRPr>
          </a:p>
          <a:p>
            <a:pPr>
              <a:lnSpc>
                <a:spcPct val="90000"/>
              </a:lnSpc>
              <a:buNone/>
              <a:tabLst>
                <a:tab algn="l" pos="0"/>
              </a:tabLst>
            </a:pPr>
            <a:r>
              <a:rPr b="1" lang="en-US" sz="1050" spc="-1" strike="noStrike">
                <a:solidFill>
                  <a:srgbClr val="ffffff"/>
                </a:solidFill>
                <a:latin typeface="Calibri Light"/>
              </a:rPr>
              <a:t>Actionable Insights:</a:t>
            </a:r>
            <a:endParaRPr b="0" lang="en-US" sz="1050" spc="-1" strike="noStrike">
              <a:latin typeface="Arial"/>
            </a:endParaRPr>
          </a:p>
          <a:p>
            <a:pPr>
              <a:lnSpc>
                <a:spcPct val="90000"/>
              </a:lnSpc>
              <a:buNone/>
              <a:tabLst>
                <a:tab algn="l" pos="0"/>
              </a:tabLst>
            </a:pPr>
            <a:r>
              <a:rPr b="1" lang="en-US" sz="1050" spc="-1" strike="noStrike">
                <a:solidFill>
                  <a:srgbClr val="ffffff"/>
                </a:solidFill>
                <a:latin typeface="Calibri Light"/>
              </a:rPr>
              <a:t>Focus on Improving Performance of "</a:t>
            </a:r>
            <a:r>
              <a:rPr b="1" lang="en-US" sz="1050" spc="-1" strike="noStrike" u="sng">
                <a:solidFill>
                  <a:srgbClr val="ffffff"/>
                </a:solidFill>
                <a:uFillTx/>
                <a:latin typeface="Calibri Light"/>
              </a:rPr>
              <a:t>www.honeywell.com"</a:t>
            </a:r>
            <a:r>
              <a:rPr b="1" lang="en-US" sz="1050" spc="-1" strike="noStrike">
                <a:solidFill>
                  <a:srgbClr val="ffffff"/>
                </a:solidFill>
                <a:latin typeface="Calibri Light"/>
              </a:rPr>
              <a:t>:</a:t>
            </a:r>
            <a:r>
              <a:rPr b="0" lang="en-US" sz="1050" spc="-1" strike="noStrike">
                <a:solidFill>
                  <a:srgbClr val="ffffff"/>
                </a:solidFill>
                <a:latin typeface="Calibri Light"/>
              </a:rPr>
              <a:t> The website "</a:t>
            </a:r>
            <a:r>
              <a:rPr b="0" lang="en-US" sz="1050" spc="-1" strike="noStrike" u="sng">
                <a:solidFill>
                  <a:srgbClr val="ffffff"/>
                </a:solidFill>
                <a:uFillTx/>
                <a:latin typeface="Calibri Light"/>
              </a:rPr>
              <a:t>www.honeywell.com"</a:t>
            </a:r>
            <a:r>
              <a:rPr b="0" lang="en-US" sz="1050" spc="-1" strike="noStrike">
                <a:solidFill>
                  <a:srgbClr val="ffffff"/>
                </a:solidFill>
                <a:latin typeface="Calibri Light"/>
              </a:rPr>
              <a:t> is a clear outlier and has the highest total amount. It's important to understand why this website is performing so well and try to replicate its success on other websites. This could involve analyzing the website's content, marketing strategies, and user experience.</a:t>
            </a:r>
            <a:endParaRPr b="0" lang="en-US" sz="1050" spc="-1" strike="noStrike">
              <a:latin typeface="Arial"/>
            </a:endParaRPr>
          </a:p>
          <a:p>
            <a:pPr>
              <a:lnSpc>
                <a:spcPct val="90000"/>
              </a:lnSpc>
              <a:buNone/>
              <a:tabLst>
                <a:tab algn="l" pos="0"/>
              </a:tabLst>
            </a:pPr>
            <a:r>
              <a:rPr b="1" lang="en-US" sz="1050" spc="-1" strike="noStrike">
                <a:solidFill>
                  <a:srgbClr val="ffffff"/>
                </a:solidFill>
                <a:latin typeface="Calibri Light"/>
              </a:rPr>
              <a:t>Investigate Other Underperforming Websites:</a:t>
            </a:r>
            <a:r>
              <a:rPr b="0" lang="en-US" sz="1050" spc="-1" strike="noStrike">
                <a:solidFill>
                  <a:srgbClr val="ffffff"/>
                </a:solidFill>
                <a:latin typeface="Calibri Light"/>
              </a:rPr>
              <a:t> While most websites have low total amounts, there are still some websites that are underperforming. It's worth investigating these websites to understand why they are not generating as much revenue as they could be. This could involve analyzing their website traffic, conversion rates, and customer engagement.</a:t>
            </a:r>
            <a:endParaRPr b="0" lang="en-US" sz="1050" spc="-1" strike="noStrike">
              <a:latin typeface="Arial"/>
            </a:endParaRPr>
          </a:p>
          <a:p>
            <a:pPr>
              <a:lnSpc>
                <a:spcPct val="90000"/>
              </a:lnSpc>
              <a:buNone/>
              <a:tabLst>
                <a:tab algn="l" pos="0"/>
              </a:tabLst>
            </a:pPr>
            <a:r>
              <a:rPr b="1" lang="en-US" sz="1050" spc="-1" strike="noStrike">
                <a:solidFill>
                  <a:srgbClr val="ffffff"/>
                </a:solidFill>
                <a:latin typeface="Calibri Light"/>
              </a:rPr>
              <a:t>Overall, the chart suggests that there is a significant opportunity to improve the performance of most websites in terms of total amount.</a:t>
            </a:r>
            <a:r>
              <a:rPr b="0" lang="en-US" sz="1050" spc="-1" strike="noStrike">
                <a:solidFill>
                  <a:srgbClr val="ffffff"/>
                </a:solidFill>
                <a:latin typeface="Calibri Light"/>
              </a:rPr>
              <a:t> The analysis above provides actionable insights to improve the website performance.</a:t>
            </a:r>
            <a:endParaRPr b="0" lang="en-US" sz="1050" spc="-1" strike="noStrike">
              <a:latin typeface="Arial"/>
            </a:endParaRPr>
          </a:p>
        </p:txBody>
      </p:sp>
      <p:pic>
        <p:nvPicPr>
          <p:cNvPr id="145" name="Picture 2" descr=""/>
          <p:cNvPicPr/>
          <p:nvPr/>
        </p:nvPicPr>
        <p:blipFill>
          <a:blip r:embed="rId1"/>
          <a:stretch/>
        </p:blipFill>
        <p:spPr>
          <a:xfrm>
            <a:off x="4038480" y="992520"/>
            <a:ext cx="8152560" cy="44373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7e6e6"/>
        </a:solidFill>
      </p:bgPr>
    </p:bg>
    <p:spTree>
      <p:nvGrpSpPr>
        <p:cNvPr id="1" name=""/>
        <p:cNvGrpSpPr/>
        <p:nvPr/>
      </p:nvGrpSpPr>
      <p:grpSpPr>
        <a:xfrm>
          <a:off x="0" y="0"/>
          <a:ext cx="0" cy="0"/>
          <a:chOff x="0" y="0"/>
          <a:chExt cx="0" cy="0"/>
        </a:xfrm>
      </p:grpSpPr>
      <p:sp>
        <p:nvSpPr>
          <p:cNvPr id="146" name="Rectangle 57"/>
          <p:cNvSpPr/>
          <p:nvPr/>
        </p:nvSpPr>
        <p:spPr>
          <a:xfrm>
            <a:off x="0" y="0"/>
            <a:ext cx="12191400" cy="685728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p:style>
      </p:sp>
      <p:sp>
        <p:nvSpPr>
          <p:cNvPr id="147" name="PlaceHolder 1"/>
          <p:cNvSpPr>
            <a:spLocks noGrp="1"/>
          </p:cNvSpPr>
          <p:nvPr>
            <p:ph type="title"/>
          </p:nvPr>
        </p:nvSpPr>
        <p:spPr>
          <a:xfrm>
            <a:off x="9093600" y="618840"/>
            <a:ext cx="2613240" cy="4793760"/>
          </a:xfrm>
          <a:prstGeom prst="rect">
            <a:avLst/>
          </a:prstGeom>
          <a:noFill/>
          <a:ln w="0">
            <a:noFill/>
          </a:ln>
        </p:spPr>
        <p:txBody>
          <a:bodyPr lIns="0" rIns="0" tIns="0" bIns="0" anchor="ctr">
            <a:normAutofit fontScale="97000"/>
          </a:bodyPr>
          <a:p>
            <a:pPr>
              <a:lnSpc>
                <a:spcPct val="90000"/>
              </a:lnSpc>
              <a:buNone/>
            </a:pPr>
            <a:r>
              <a:rPr b="0" lang="en-US" sz="900" spc="-1" strike="noStrike">
                <a:solidFill>
                  <a:srgbClr val="ffffff"/>
                </a:solidFill>
                <a:latin typeface="Calibri Light"/>
              </a:rPr>
              <a:t>The plot shows the total amount in USD by name.</a:t>
            </a:r>
            <a:br>
              <a:rPr sz="900"/>
            </a:br>
            <a:r>
              <a:rPr b="1" lang="en-US" sz="900" spc="-1" strike="noStrike">
                <a:solidFill>
                  <a:srgbClr val="ffffff"/>
                </a:solidFill>
                <a:latin typeface="Calibri Light"/>
              </a:rPr>
              <a:t>Key Trends and Patterns</a:t>
            </a:r>
            <a:br>
              <a:rPr sz="900"/>
            </a:br>
            <a:r>
              <a:rPr b="0" lang="en-US" sz="900" spc="-1" strike="noStrike">
                <a:solidFill>
                  <a:srgbClr val="ffffff"/>
                </a:solidFill>
                <a:latin typeface="Calibri Light"/>
              </a:rPr>
              <a:t>The total amount is generally low for most names, with a few exceptions.</a:t>
            </a:r>
            <a:br>
              <a:rPr sz="900"/>
            </a:br>
            <a:r>
              <a:rPr b="0" lang="en-US" sz="900" spc="-1" strike="noStrike">
                <a:solidFill>
                  <a:srgbClr val="ffffff"/>
                </a:solidFill>
                <a:latin typeface="Calibri Light"/>
              </a:rPr>
              <a:t>There are a few names with significantly higher total amounts than others.</a:t>
            </a:r>
            <a:br>
              <a:rPr sz="900"/>
            </a:br>
            <a:r>
              <a:rPr b="1" lang="en-US" sz="900" spc="-1" strike="noStrike">
                <a:solidFill>
                  <a:srgbClr val="ffffff"/>
                </a:solidFill>
                <a:latin typeface="Calibri Light"/>
              </a:rPr>
              <a:t>Notable Performance Differences</a:t>
            </a:r>
            <a:br>
              <a:rPr sz="900"/>
            </a:br>
            <a:r>
              <a:rPr b="1" lang="en-US" sz="900" spc="-1" strike="noStrike">
                <a:solidFill>
                  <a:srgbClr val="ffffff"/>
                </a:solidFill>
                <a:latin typeface="Calibri Light"/>
              </a:rPr>
              <a:t>Health Net</a:t>
            </a:r>
            <a:r>
              <a:rPr b="0" lang="en-US" sz="900" spc="-1" strike="noStrike">
                <a:solidFill>
                  <a:srgbClr val="ffffff"/>
                </a:solidFill>
                <a:latin typeface="Calibri Light"/>
              </a:rPr>
              <a:t> has the highest total amount by a large margin.</a:t>
            </a:r>
            <a:br>
              <a:rPr sz="900"/>
            </a:br>
            <a:r>
              <a:rPr b="0" lang="en-US" sz="900" spc="-1" strike="noStrike">
                <a:solidFill>
                  <a:srgbClr val="ffffff"/>
                </a:solidFill>
                <a:latin typeface="Calibri Light"/>
              </a:rPr>
              <a:t>Other names with notably high total amounts include </a:t>
            </a:r>
            <a:r>
              <a:rPr b="1" lang="en-US" sz="900" spc="-1" strike="noStrike">
                <a:solidFill>
                  <a:srgbClr val="ffffff"/>
                </a:solidFill>
                <a:latin typeface="Calibri Light"/>
              </a:rPr>
              <a:t>PBF Energy</a:t>
            </a:r>
            <a:r>
              <a:rPr b="0" lang="en-US" sz="900" spc="-1" strike="noStrike">
                <a:solidFill>
                  <a:srgbClr val="ffffff"/>
                </a:solidFill>
                <a:latin typeface="Calibri Light"/>
              </a:rPr>
              <a:t> and </a:t>
            </a:r>
            <a:r>
              <a:rPr b="1" lang="en-US" sz="900" spc="-1" strike="noStrike">
                <a:solidFill>
                  <a:srgbClr val="ffffff"/>
                </a:solidFill>
                <a:latin typeface="Calibri Light"/>
              </a:rPr>
              <a:t>NextEra Energy</a:t>
            </a:r>
            <a:r>
              <a:rPr b="0" lang="en-US" sz="900" spc="-1" strike="noStrike">
                <a:solidFill>
                  <a:srgbClr val="ffffff"/>
                </a:solidFill>
                <a:latin typeface="Calibri Light"/>
              </a:rPr>
              <a:t>.</a:t>
            </a:r>
            <a:br>
              <a:rPr sz="900"/>
            </a:br>
            <a:r>
              <a:rPr b="0" lang="en-US" sz="900" spc="-1" strike="noStrike">
                <a:solidFill>
                  <a:srgbClr val="ffffff"/>
                </a:solidFill>
                <a:latin typeface="Calibri Light"/>
              </a:rPr>
              <a:t>Most other names have total amounts below 10k USD.</a:t>
            </a:r>
            <a:br>
              <a:rPr sz="900"/>
            </a:br>
            <a:r>
              <a:rPr b="1" lang="en-US" sz="900" spc="-1" strike="noStrike">
                <a:solidFill>
                  <a:srgbClr val="ffffff"/>
                </a:solidFill>
                <a:latin typeface="Calibri Light"/>
              </a:rPr>
              <a:t>Actionable Insights</a:t>
            </a:r>
            <a:br>
              <a:rPr sz="900"/>
            </a:br>
            <a:r>
              <a:rPr b="0" lang="en-US" sz="900" spc="-1" strike="noStrike">
                <a:solidFill>
                  <a:srgbClr val="ffffff"/>
                </a:solidFill>
                <a:latin typeface="Calibri Light"/>
              </a:rPr>
              <a:t>Focus on understanding why </a:t>
            </a:r>
            <a:r>
              <a:rPr b="1" lang="en-US" sz="900" spc="-1" strike="noStrike">
                <a:solidFill>
                  <a:srgbClr val="ffffff"/>
                </a:solidFill>
                <a:latin typeface="Calibri Light"/>
              </a:rPr>
              <a:t>Health Net</a:t>
            </a:r>
            <a:r>
              <a:rPr b="0" lang="en-US" sz="900" spc="-1" strike="noStrike">
                <a:solidFill>
                  <a:srgbClr val="ffffff"/>
                </a:solidFill>
                <a:latin typeface="Calibri Light"/>
              </a:rPr>
              <a:t> has such a high total amount. Is this due to a specific product or service, a strong customer base, or other factors?</a:t>
            </a:r>
            <a:br>
              <a:rPr sz="900"/>
            </a:br>
            <a:r>
              <a:rPr b="0" lang="en-US" sz="900" spc="-1" strike="noStrike">
                <a:solidFill>
                  <a:srgbClr val="ffffff"/>
                </a:solidFill>
                <a:latin typeface="Calibri Light"/>
              </a:rPr>
              <a:t>Investigate the performance of </a:t>
            </a:r>
            <a:r>
              <a:rPr b="1" lang="en-US" sz="900" spc="-1" strike="noStrike">
                <a:solidFill>
                  <a:srgbClr val="ffffff"/>
                </a:solidFill>
                <a:latin typeface="Calibri Light"/>
              </a:rPr>
              <a:t>PBF Energy</a:t>
            </a:r>
            <a:r>
              <a:rPr b="0" lang="en-US" sz="900" spc="-1" strike="noStrike">
                <a:solidFill>
                  <a:srgbClr val="ffffff"/>
                </a:solidFill>
                <a:latin typeface="Calibri Light"/>
              </a:rPr>
              <a:t> and </a:t>
            </a:r>
            <a:r>
              <a:rPr b="1" lang="en-US" sz="900" spc="-1" strike="noStrike">
                <a:solidFill>
                  <a:srgbClr val="ffffff"/>
                </a:solidFill>
                <a:latin typeface="Calibri Light"/>
              </a:rPr>
              <a:t>NextEra Energy</a:t>
            </a:r>
            <a:r>
              <a:rPr b="0" lang="en-US" sz="900" spc="-1" strike="noStrike">
                <a:solidFill>
                  <a:srgbClr val="ffffff"/>
                </a:solidFill>
                <a:latin typeface="Calibri Light"/>
              </a:rPr>
              <a:t> to see if there are opportunities to replicate their success with other names.</a:t>
            </a:r>
            <a:br>
              <a:rPr sz="900"/>
            </a:br>
            <a:r>
              <a:rPr b="0" lang="en-US" sz="900" spc="-1" strike="noStrike">
                <a:solidFill>
                  <a:srgbClr val="ffffff"/>
                </a:solidFill>
                <a:latin typeface="Calibri Light"/>
              </a:rPr>
              <a:t>Consider whether the low performance of most names is due to a lack of focus, limited resources, or other factors. Identify areas where resources could be reallocated to improve performance.</a:t>
            </a:r>
            <a:br>
              <a:rPr sz="900"/>
            </a:br>
            <a:r>
              <a:rPr b="1" lang="en-US" sz="900" spc="-1" strike="noStrike">
                <a:solidFill>
                  <a:srgbClr val="ffffff"/>
                </a:solidFill>
                <a:latin typeface="Calibri Light"/>
              </a:rPr>
              <a:t>Overall, the data suggests that there are significant differences in performance between the names.</a:t>
            </a:r>
            <a:r>
              <a:rPr b="0" lang="en-US" sz="900" spc="-1" strike="noStrike">
                <a:solidFill>
                  <a:srgbClr val="ffffff"/>
                </a:solidFill>
                <a:latin typeface="Calibri Light"/>
              </a:rPr>
              <a:t> By understanding the reasons behind these differences, you can develop strategies to improve the performance of all names.</a:t>
            </a:r>
            <a:br>
              <a:rPr sz="900"/>
            </a:br>
            <a:r>
              <a:rPr b="1" lang="en-US" sz="900" spc="-1" strike="noStrike">
                <a:solidFill>
                  <a:srgbClr val="ffffff"/>
                </a:solidFill>
                <a:latin typeface="Calibri Light"/>
              </a:rPr>
              <a:t>Image:</a:t>
            </a:r>
            <a:br>
              <a:rPr sz="900"/>
            </a:br>
            <a:r>
              <a:rPr b="0" lang="en-US" sz="900" spc="-1" strike="noStrike">
                <a:solidFill>
                  <a:srgbClr val="ffffff"/>
                </a:solidFill>
                <a:latin typeface="Calibri Light"/>
              </a:rPr>
              <a:t>The image shows the plot of total amount in USD by name. It highlights the performance differences between names and identifies the names with the highest total amounts.</a:t>
            </a:r>
            <a:br>
              <a:rPr sz="900"/>
            </a:br>
            <a:endParaRPr b="0" lang="en-US" sz="900" spc="-1" strike="noStrike">
              <a:latin typeface="Arial"/>
            </a:endParaRPr>
          </a:p>
        </p:txBody>
      </p:sp>
      <p:sp>
        <p:nvSpPr>
          <p:cNvPr id="148" name="Rounded Rectangle 9"/>
          <p:cNvSpPr/>
          <p:nvPr/>
        </p:nvSpPr>
        <p:spPr>
          <a:xfrm>
            <a:off x="493200" y="484560"/>
            <a:ext cx="8128440" cy="5723280"/>
          </a:xfrm>
          <a:prstGeom prst="roundRect">
            <a:avLst>
              <a:gd name="adj" fmla="val 0"/>
            </a:avLst>
          </a:prstGeom>
          <a:solidFill>
            <a:srgbClr val="ffffff"/>
          </a:solidFill>
          <a:ln w="9525">
            <a:solidFill>
              <a:srgbClr val="c8caca"/>
            </a:solidFill>
          </a:ln>
          <a:effectLst>
            <a:outerShdw algn="t" blurRad="57240" dir="5400000" dist="19080"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pic>
        <p:nvPicPr>
          <p:cNvPr id="149" name="Picture 2" descr=""/>
          <p:cNvPicPr/>
          <p:nvPr/>
        </p:nvPicPr>
        <p:blipFill>
          <a:blip r:embed="rId1"/>
          <a:srcRect l="0" t="0" r="18058" b="0"/>
          <a:stretch/>
        </p:blipFill>
        <p:spPr>
          <a:xfrm>
            <a:off x="976320" y="942480"/>
            <a:ext cx="7162560" cy="48074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0" name="Rectangle 15"/>
          <p:cNvSpPr/>
          <p:nvPr/>
        </p:nvSpPr>
        <p:spPr>
          <a:xfrm>
            <a:off x="0" y="0"/>
            <a:ext cx="1218816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1" name="Picture 1"/>
          <p:cNvSpPr/>
          <p:nvPr/>
        </p:nvSpPr>
        <p:spPr>
          <a:xfrm>
            <a:off x="0" y="0"/>
            <a:ext cx="12191400" cy="3666240"/>
          </a:xfrm>
          <a:custGeom>
            <a:avLst/>
            <a:gdLst/>
            <a:ah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a:blipFill rotWithShape="0">
            <a:blip r:embed="rId1"/>
            <a:srcRect/>
            <a:stretch/>
          </a:blipFill>
          <a:ln w="0">
            <a:noFill/>
          </a:ln>
        </p:spPr>
        <p:style>
          <a:lnRef idx="0"/>
          <a:fillRef idx="0"/>
          <a:effectRef idx="0"/>
          <a:fontRef idx="minor"/>
        </p:style>
      </p:sp>
      <p:sp>
        <p:nvSpPr>
          <p:cNvPr id="152" name="sketch line"/>
          <p:cNvSpPr/>
          <p:nvPr/>
        </p:nvSpPr>
        <p:spPr>
          <a:xfrm rot="5400000">
            <a:off x="3661920" y="5468040"/>
            <a:ext cx="1370880" cy="17640"/>
          </a:xfrm>
          <a:custGeom>
            <a:avLst/>
            <a:gdLst/>
            <a:ahLst/>
            <a:rect l="l" t="t" r="r" b="b"/>
            <a:pathLst>
              <a:path fill="none" w="1371600" h="18288">
                <a:moveTo>
                  <a:pt x="0" y="0"/>
                </a:moveTo>
                <a:cubicBezTo>
                  <a:pt x="247303" y="31625"/>
                  <a:pt x="422310" y="-25629"/>
                  <a:pt x="685800" y="0"/>
                </a:cubicBezTo>
                <a:cubicBezTo>
                  <a:pt x="949290" y="25629"/>
                  <a:pt x="1192357" y="6696"/>
                  <a:pt x="1371600" y="0"/>
                </a:cubicBezTo>
                <a:cubicBezTo>
                  <a:pt x="1371355" y="6649"/>
                  <a:pt x="1371915" y="11310"/>
                  <a:pt x="1371600" y="18288"/>
                </a:cubicBezTo>
                <a:cubicBezTo>
                  <a:pt x="1107995" y="26464"/>
                  <a:pt x="1033361" y="32942"/>
                  <a:pt x="713232" y="18288"/>
                </a:cubicBezTo>
                <a:cubicBezTo>
                  <a:pt x="393103" y="3634"/>
                  <a:pt x="289343" y="43221"/>
                  <a:pt x="0" y="18288"/>
                </a:cubicBezTo>
                <a:cubicBezTo>
                  <a:pt x="-459" y="11562"/>
                  <a:pt x="-31" y="5093"/>
                  <a:pt x="0" y="0"/>
                </a:cubicBezTo>
                <a:close/>
              </a:path>
              <a:path stroke="0" w="1371600" h="18288">
                <a:moveTo>
                  <a:pt x="0" y="0"/>
                </a:moveTo>
                <a:cubicBezTo>
                  <a:pt x="170249" y="-24099"/>
                  <a:pt x="504634" y="14338"/>
                  <a:pt x="644652" y="0"/>
                </a:cubicBezTo>
                <a:cubicBezTo>
                  <a:pt x="784670" y="-14338"/>
                  <a:pt x="1087773" y="8679"/>
                  <a:pt x="1371600" y="0"/>
                </a:cubicBezTo>
                <a:cubicBezTo>
                  <a:pt x="1372456" y="3662"/>
                  <a:pt x="1371030" y="13946"/>
                  <a:pt x="1371600" y="18288"/>
                </a:cubicBezTo>
                <a:cubicBezTo>
                  <a:pt x="1176823" y="-1409"/>
                  <a:pt x="900830" y="9989"/>
                  <a:pt x="713232" y="18288"/>
                </a:cubicBezTo>
                <a:cubicBezTo>
                  <a:pt x="525634" y="26587"/>
                  <a:pt x="282837" y="5724"/>
                  <a:pt x="0" y="18288"/>
                </a:cubicBezTo>
                <a:cubicBezTo>
                  <a:pt x="367" y="13143"/>
                  <a:pt x="-823" y="5844"/>
                  <a:pt x="0" y="0"/>
                </a:cubicBezTo>
                <a:close/>
              </a:path>
            </a:pathLst>
          </a:custGeom>
          <a:solidFill>
            <a:schemeClr val="accent2"/>
          </a:solidFill>
          <a:ln cap="rnd" w="44450">
            <a:solidFill>
              <a:srgbClr val="ed7d31"/>
            </a:solidFill>
            <a:round/>
          </a:ln>
        </p:spPr>
        <p:style>
          <a:lnRef idx="2">
            <a:schemeClr val="accent1">
              <a:shade val="50000"/>
            </a:schemeClr>
          </a:lnRef>
          <a:fillRef idx="1">
            <a:schemeClr val="accent1"/>
          </a:fillRef>
          <a:effectRef idx="0">
            <a:schemeClr val="accent1"/>
          </a:effectRef>
          <a:fontRef idx="minor"/>
        </p:style>
      </p:sp>
      <p:sp>
        <p:nvSpPr>
          <p:cNvPr id="153" name="Rectangle 2"/>
          <p:cNvSpPr/>
          <p:nvPr/>
        </p:nvSpPr>
        <p:spPr>
          <a:xfrm>
            <a:off x="4654440" y="4087800"/>
            <a:ext cx="6896880" cy="2404800"/>
          </a:xfrm>
          <a:prstGeom prst="rect">
            <a:avLst/>
          </a:prstGeom>
          <a:noFill/>
          <a:ln w="0">
            <a:noFill/>
          </a:ln>
        </p:spPr>
        <p:style>
          <a:lnRef idx="0"/>
          <a:fillRef idx="0"/>
          <a:effectRef idx="0"/>
          <a:fontRef idx="minor"/>
        </p:style>
        <p:txBody>
          <a:bodyPr lIns="90000" rIns="90000" tIns="45000" bIns="45000" anchor="ctr">
            <a:noAutofit/>
          </a:bodyPr>
          <a:p>
            <a:pPr marL="216000" indent="-228600">
              <a:lnSpc>
                <a:spcPct val="90000"/>
              </a:lnSpc>
              <a:spcAft>
                <a:spcPts val="601"/>
              </a:spcAft>
              <a:buClr>
                <a:srgbClr val="000000"/>
              </a:buClr>
              <a:buFont typeface="Arial"/>
              <a:buChar char="•"/>
            </a:pPr>
            <a:r>
              <a:rPr b="0" lang="en-US" sz="900" spc="-1" strike="noStrike">
                <a:solidFill>
                  <a:srgbClr val="000000"/>
                </a:solidFill>
                <a:latin typeface="Calibri"/>
                <a:ea typeface="DejaVu Sans"/>
              </a:rPr>
              <a:t>The bar chart shows the total amount in USD by region.</a:t>
            </a:r>
            <a:endParaRPr b="0" lang="en-US" sz="900" spc="-1" strike="noStrike">
              <a:latin typeface="Arial"/>
            </a:endParaRPr>
          </a:p>
          <a:p>
            <a:pPr marL="216000" indent="-228600">
              <a:lnSpc>
                <a:spcPct val="90000"/>
              </a:lnSpc>
              <a:spcAft>
                <a:spcPts val="601"/>
              </a:spcAft>
              <a:buClr>
                <a:srgbClr val="000000"/>
              </a:buClr>
              <a:buFont typeface="Arial"/>
              <a:buChar char="•"/>
            </a:pPr>
            <a:r>
              <a:rPr b="0" lang="en-US" sz="900" spc="-1" strike="noStrike">
                <a:solidFill>
                  <a:srgbClr val="000000"/>
                </a:solidFill>
                <a:latin typeface="Calibri"/>
                <a:ea typeface="DejaVu Sans"/>
              </a:rPr>
              <a:t>Key Trends and Patterns:</a:t>
            </a:r>
            <a:endParaRPr b="0" lang="en-US" sz="900" spc="-1" strike="noStrike">
              <a:latin typeface="Arial"/>
            </a:endParaRPr>
          </a:p>
          <a:p>
            <a:pPr marL="216000" indent="-228600">
              <a:lnSpc>
                <a:spcPct val="90000"/>
              </a:lnSpc>
              <a:spcAft>
                <a:spcPts val="601"/>
              </a:spcAft>
              <a:buClr>
                <a:srgbClr val="000000"/>
              </a:buClr>
              <a:buFont typeface="Arial"/>
              <a:buChar char="•"/>
            </a:pPr>
            <a:r>
              <a:rPr b="0" lang="en-US" sz="900" spc="-1" strike="noStrike">
                <a:solidFill>
                  <a:srgbClr val="000000"/>
                </a:solidFill>
                <a:latin typeface="Calibri"/>
                <a:ea typeface="DejaVu Sans"/>
              </a:rPr>
              <a:t>Northeast region has the highest total amount in USD, followed by Southeast, West and Midwest.</a:t>
            </a:r>
            <a:endParaRPr b="0" lang="en-US" sz="900" spc="-1" strike="noStrike">
              <a:latin typeface="Arial"/>
            </a:endParaRPr>
          </a:p>
          <a:p>
            <a:pPr marL="216000" indent="-228600">
              <a:lnSpc>
                <a:spcPct val="90000"/>
              </a:lnSpc>
              <a:spcAft>
                <a:spcPts val="601"/>
              </a:spcAft>
              <a:buClr>
                <a:srgbClr val="000000"/>
              </a:buClr>
              <a:buFont typeface="Arial"/>
              <a:buChar char="•"/>
            </a:pPr>
            <a:r>
              <a:rPr b="0" lang="en-US" sz="900" spc="-1" strike="noStrike">
                <a:solidFill>
                  <a:srgbClr val="000000"/>
                </a:solidFill>
                <a:latin typeface="Calibri"/>
                <a:ea typeface="DejaVu Sans"/>
              </a:rPr>
              <a:t>The total amount in USD for Northeast is significantly higher than the other regions.</a:t>
            </a:r>
            <a:endParaRPr b="0" lang="en-US" sz="900" spc="-1" strike="noStrike">
              <a:latin typeface="Arial"/>
            </a:endParaRPr>
          </a:p>
          <a:p>
            <a:pPr marL="216000" indent="-228600">
              <a:lnSpc>
                <a:spcPct val="90000"/>
              </a:lnSpc>
              <a:spcAft>
                <a:spcPts val="601"/>
              </a:spcAft>
              <a:buClr>
                <a:srgbClr val="000000"/>
              </a:buClr>
              <a:buFont typeface="Arial"/>
              <a:buChar char="•"/>
            </a:pPr>
            <a:r>
              <a:rPr b="0" lang="en-US" sz="900" spc="-1" strike="noStrike">
                <a:solidFill>
                  <a:srgbClr val="000000"/>
                </a:solidFill>
                <a:latin typeface="Calibri"/>
                <a:ea typeface="DejaVu Sans"/>
              </a:rPr>
              <a:t>Performance Differences:</a:t>
            </a:r>
            <a:endParaRPr b="0" lang="en-US" sz="900" spc="-1" strike="noStrike">
              <a:latin typeface="Arial"/>
            </a:endParaRPr>
          </a:p>
          <a:p>
            <a:pPr marL="216000" indent="-228600">
              <a:lnSpc>
                <a:spcPct val="90000"/>
              </a:lnSpc>
              <a:spcAft>
                <a:spcPts val="601"/>
              </a:spcAft>
              <a:buClr>
                <a:srgbClr val="000000"/>
              </a:buClr>
              <a:buFont typeface="Arial"/>
              <a:buChar char="•"/>
            </a:pPr>
            <a:r>
              <a:rPr b="0" lang="en-US" sz="900" spc="-1" strike="noStrike">
                <a:solidFill>
                  <a:srgbClr val="000000"/>
                </a:solidFill>
                <a:latin typeface="Calibri"/>
                <a:ea typeface="DejaVu Sans"/>
              </a:rPr>
              <a:t>Northeast region outperforms other regions significantly, while the Midwest region has the lowest total amount in USD.</a:t>
            </a:r>
            <a:endParaRPr b="0" lang="en-US" sz="900" spc="-1" strike="noStrike">
              <a:latin typeface="Arial"/>
            </a:endParaRPr>
          </a:p>
          <a:p>
            <a:pPr marL="216000" indent="-228600">
              <a:lnSpc>
                <a:spcPct val="90000"/>
              </a:lnSpc>
              <a:spcAft>
                <a:spcPts val="601"/>
              </a:spcAft>
              <a:buClr>
                <a:srgbClr val="000000"/>
              </a:buClr>
              <a:buFont typeface="Arial"/>
              <a:buChar char="•"/>
            </a:pPr>
            <a:r>
              <a:rPr b="0" lang="en-US" sz="900" spc="-1" strike="noStrike">
                <a:solidFill>
                  <a:srgbClr val="000000"/>
                </a:solidFill>
                <a:latin typeface="Calibri"/>
                <a:ea typeface="DejaVu Sans"/>
              </a:rPr>
              <a:t>Southeast and West regions show similar performance levels, but lower than Northeast.</a:t>
            </a:r>
            <a:endParaRPr b="0" lang="en-US" sz="900" spc="-1" strike="noStrike">
              <a:latin typeface="Arial"/>
            </a:endParaRPr>
          </a:p>
          <a:p>
            <a:pPr marL="216000" indent="-228600">
              <a:lnSpc>
                <a:spcPct val="90000"/>
              </a:lnSpc>
              <a:spcAft>
                <a:spcPts val="601"/>
              </a:spcAft>
              <a:buClr>
                <a:srgbClr val="000000"/>
              </a:buClr>
              <a:buFont typeface="Arial"/>
              <a:buChar char="•"/>
            </a:pPr>
            <a:r>
              <a:rPr b="0" lang="en-US" sz="900" spc="-1" strike="noStrike">
                <a:solidFill>
                  <a:srgbClr val="000000"/>
                </a:solidFill>
                <a:latin typeface="Calibri"/>
                <a:ea typeface="DejaVu Sans"/>
              </a:rPr>
              <a:t>Actionable Insights:</a:t>
            </a:r>
            <a:endParaRPr b="0" lang="en-US" sz="900" spc="-1" strike="noStrike">
              <a:latin typeface="Arial"/>
            </a:endParaRPr>
          </a:p>
          <a:p>
            <a:pPr marL="216000" indent="-228600">
              <a:lnSpc>
                <a:spcPct val="90000"/>
              </a:lnSpc>
              <a:spcAft>
                <a:spcPts val="601"/>
              </a:spcAft>
              <a:buClr>
                <a:srgbClr val="000000"/>
              </a:buClr>
              <a:buFont typeface="Arial"/>
              <a:buChar char="•"/>
            </a:pPr>
            <a:r>
              <a:rPr b="0" lang="en-US" sz="900" spc="-1" strike="noStrike">
                <a:solidFill>
                  <a:srgbClr val="000000"/>
                </a:solidFill>
                <a:latin typeface="Calibri"/>
                <a:ea typeface="DejaVu Sans"/>
              </a:rPr>
              <a:t>Focus on the Northeast region for growth and expansion, as it shows the highest potential.</a:t>
            </a:r>
            <a:endParaRPr b="0" lang="en-US" sz="900" spc="-1" strike="noStrike">
              <a:latin typeface="Arial"/>
            </a:endParaRPr>
          </a:p>
          <a:p>
            <a:pPr marL="216000" indent="-228600">
              <a:lnSpc>
                <a:spcPct val="90000"/>
              </a:lnSpc>
              <a:spcAft>
                <a:spcPts val="601"/>
              </a:spcAft>
              <a:buClr>
                <a:srgbClr val="000000"/>
              </a:buClr>
              <a:buFont typeface="Arial"/>
              <a:buChar char="•"/>
            </a:pPr>
            <a:r>
              <a:rPr b="0" lang="en-US" sz="900" spc="-1" strike="noStrike">
                <a:solidFill>
                  <a:srgbClr val="000000"/>
                </a:solidFill>
                <a:latin typeface="Calibri"/>
                <a:ea typeface="DejaVu Sans"/>
              </a:rPr>
              <a:t>Investigate the reasons for the lower performance in the Midwest region,   and consider strategies to improve its performance.</a:t>
            </a:r>
            <a:endParaRPr b="0" lang="en-US" sz="900" spc="-1" strike="noStrike">
              <a:latin typeface="Arial"/>
            </a:endParaRPr>
          </a:p>
          <a:p>
            <a:pPr marL="216000" indent="-228600">
              <a:lnSpc>
                <a:spcPct val="90000"/>
              </a:lnSpc>
              <a:spcAft>
                <a:spcPts val="601"/>
              </a:spcAft>
              <a:buClr>
                <a:srgbClr val="000000"/>
              </a:buClr>
              <a:buFont typeface="Arial"/>
              <a:buChar char="•"/>
            </a:pPr>
            <a:r>
              <a:rPr b="0" lang="en-US" sz="900" spc="-1" strike="noStrike">
                <a:solidFill>
                  <a:srgbClr val="000000"/>
                </a:solidFill>
                <a:latin typeface="Calibri"/>
                <a:ea typeface="DejaVu Sans"/>
              </a:rPr>
              <a:t>Continue to maintain the performance levels in the Southeast and West regions, while exploring opportunities to increase their contribution.</a:t>
            </a:r>
            <a:endParaRPr b="0" lang="en-US" sz="900" spc="-1" strike="noStrike">
              <a:latin typeface="Arial"/>
            </a:endParaRPr>
          </a:p>
          <a:p>
            <a:pPr marL="216000" indent="-228600">
              <a:lnSpc>
                <a:spcPct val="90000"/>
              </a:lnSpc>
              <a:spcAft>
                <a:spcPts val="601"/>
              </a:spcAft>
              <a:buClr>
                <a:srgbClr val="000000"/>
              </a:buClr>
              <a:buFont typeface="Arial"/>
              <a:buChar char="•"/>
            </a:pPr>
            <a:r>
              <a:rPr b="0" lang="en-US" sz="900" spc="-1" strike="noStrike">
                <a:solidFill>
                  <a:srgbClr val="000000"/>
                </a:solidFill>
                <a:latin typeface="Calibri"/>
                <a:ea typeface="DejaVu Sans"/>
              </a:rPr>
              <a:t>Overall, the Northeast region is the top performer, while the Midwest region needs improvement.</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4" name="Rectangle 8"/>
          <p:cNvSpPr/>
          <p:nvPr/>
        </p:nvSpPr>
        <p:spPr>
          <a:xfrm>
            <a:off x="2880" y="0"/>
            <a:ext cx="12188160" cy="68572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155" name="Rectangle 10"/>
          <p:cNvSpPr/>
          <p:nvPr/>
        </p:nvSpPr>
        <p:spPr>
          <a:xfrm>
            <a:off x="0" y="0"/>
            <a:ext cx="12188160" cy="685728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p:style>
      </p:sp>
      <p:grpSp>
        <p:nvGrpSpPr>
          <p:cNvPr id="156" name="Group 12"/>
          <p:cNvGrpSpPr/>
          <p:nvPr/>
        </p:nvGrpSpPr>
        <p:grpSpPr>
          <a:xfrm>
            <a:off x="0" y="2076120"/>
            <a:ext cx="12395520" cy="4439880"/>
            <a:chOff x="0" y="2076120"/>
            <a:chExt cx="12395520" cy="4439880"/>
          </a:xfrm>
        </p:grpSpPr>
        <p:sp>
          <p:nvSpPr>
            <p:cNvPr id="157" name="Oval 13"/>
            <p:cNvSpPr/>
            <p:nvPr/>
          </p:nvSpPr>
          <p:spPr>
            <a:xfrm rot="4500000">
              <a:off x="7942320" y="2507400"/>
              <a:ext cx="3563280" cy="3563280"/>
            </a:xfrm>
            <a:prstGeom prst="ellipse">
              <a:avLst/>
            </a:prstGeom>
            <a:noFill/>
            <a:ln w="31750">
              <a:solidFill>
                <a:srgbClr val="8497b0">
                  <a:alpha val="10000"/>
                </a:srgbClr>
              </a:solidFill>
              <a:prstDash val="sysDot"/>
            </a:ln>
          </p:spPr>
          <p:style>
            <a:lnRef idx="2">
              <a:schemeClr val="accent1">
                <a:shade val="50000"/>
              </a:schemeClr>
            </a:lnRef>
            <a:fillRef idx="1">
              <a:schemeClr val="accent1"/>
            </a:fillRef>
            <a:effectRef idx="0">
              <a:schemeClr val="accent1"/>
            </a:effectRef>
            <a:fontRef idx="minor"/>
          </p:style>
        </p:sp>
        <p:sp>
          <p:nvSpPr>
            <p:cNvPr id="158" name="Oval 14"/>
            <p:cNvSpPr/>
            <p:nvPr/>
          </p:nvSpPr>
          <p:spPr>
            <a:xfrm rot="16200000">
              <a:off x="10434960" y="4049640"/>
              <a:ext cx="1380960" cy="1380960"/>
            </a:xfrm>
            <a:prstGeom prst="ellipse">
              <a:avLst/>
            </a:prstGeom>
            <a:noFill/>
            <a:ln w="31750">
              <a:solidFill>
                <a:srgbClr val="8497b0">
                  <a:alpha val="20000"/>
                </a:srgbClr>
              </a:solidFill>
              <a:prstDash val="sysDot"/>
            </a:ln>
          </p:spPr>
          <p:style>
            <a:lnRef idx="2">
              <a:schemeClr val="accent1">
                <a:shade val="50000"/>
              </a:schemeClr>
            </a:lnRef>
            <a:fillRef idx="1">
              <a:schemeClr val="accent1"/>
            </a:fillRef>
            <a:effectRef idx="0">
              <a:schemeClr val="accent1"/>
            </a:effectRef>
            <a:fontRef idx="minor"/>
          </p:style>
        </p:sp>
        <p:sp>
          <p:nvSpPr>
            <p:cNvPr id="159" name="Oval 15"/>
            <p:cNvSpPr/>
            <p:nvPr/>
          </p:nvSpPr>
          <p:spPr>
            <a:xfrm rot="16200000">
              <a:off x="0" y="2076120"/>
              <a:ext cx="3143520" cy="3143520"/>
            </a:xfrm>
            <a:prstGeom prst="ellipse">
              <a:avLst/>
            </a:prstGeom>
            <a:gradFill rotWithShape="0">
              <a:gsLst>
                <a:gs pos="0">
                  <a:srgbClr val="333f4f">
                    <a:alpha val="20000"/>
                  </a:srgbClr>
                </a:gs>
                <a:gs pos="100000">
                  <a:srgbClr val="222a35">
                    <a:alpha val="10196"/>
                  </a:srgbClr>
                </a:gs>
              </a:gsLst>
              <a:lin ang="0"/>
            </a:gradFill>
            <a:ln>
              <a:noFill/>
            </a:ln>
          </p:spPr>
          <p:style>
            <a:lnRef idx="2">
              <a:schemeClr val="accent1">
                <a:shade val="50000"/>
              </a:schemeClr>
            </a:lnRef>
            <a:fillRef idx="1">
              <a:schemeClr val="accent1"/>
            </a:fillRef>
            <a:effectRef idx="0">
              <a:schemeClr val="accent1"/>
            </a:effectRef>
            <a:fontRef idx="minor"/>
          </p:style>
        </p:sp>
        <p:sp>
          <p:nvSpPr>
            <p:cNvPr id="160" name="Oval 16"/>
            <p:cNvSpPr/>
            <p:nvPr/>
          </p:nvSpPr>
          <p:spPr>
            <a:xfrm rot="12600000">
              <a:off x="10150920" y="4271400"/>
              <a:ext cx="1897200" cy="1897200"/>
            </a:xfrm>
            <a:prstGeom prst="ellipse">
              <a:avLst/>
            </a:prstGeom>
            <a:gradFill rotWithShape="0">
              <a:gsLst>
                <a:gs pos="0">
                  <a:srgbClr val="333f4f">
                    <a:alpha val="10196"/>
                  </a:srgbClr>
                </a:gs>
                <a:gs pos="100000">
                  <a:srgbClr val="333f4f">
                    <a:alpha val="20000"/>
                  </a:srgbClr>
                </a:gs>
              </a:gsLst>
              <a:lin ang="18000000"/>
            </a:gradFill>
            <a:ln>
              <a:noFill/>
            </a:ln>
          </p:spPr>
          <p:style>
            <a:lnRef idx="2">
              <a:schemeClr val="accent1">
                <a:shade val="50000"/>
              </a:schemeClr>
            </a:lnRef>
            <a:fillRef idx="1">
              <a:schemeClr val="accent1"/>
            </a:fillRef>
            <a:effectRef idx="0">
              <a:schemeClr val="accent1"/>
            </a:effectRef>
            <a:fontRef idx="minor"/>
          </p:style>
        </p:sp>
        <p:sp>
          <p:nvSpPr>
            <p:cNvPr id="161" name="Oval 17"/>
            <p:cNvSpPr/>
            <p:nvPr/>
          </p:nvSpPr>
          <p:spPr>
            <a:xfrm rot="4500000">
              <a:off x="2046960" y="3040200"/>
              <a:ext cx="2578680" cy="2578680"/>
            </a:xfrm>
            <a:prstGeom prst="ellipse">
              <a:avLst/>
            </a:prstGeom>
            <a:noFill/>
            <a:ln w="31750">
              <a:solidFill>
                <a:srgbClr val="8497b0">
                  <a:alpha val="20000"/>
                </a:srgbClr>
              </a:solidFill>
              <a:prstDash val="sysDot"/>
            </a:ln>
          </p:spPr>
          <p:style>
            <a:lnRef idx="2">
              <a:schemeClr val="accent1">
                <a:shade val="50000"/>
              </a:schemeClr>
            </a:lnRef>
            <a:fillRef idx="1">
              <a:schemeClr val="accent1"/>
            </a:fillRef>
            <a:effectRef idx="0">
              <a:schemeClr val="accent1"/>
            </a:effectRef>
            <a:fontRef idx="minor"/>
          </p:style>
        </p:sp>
        <p:sp>
          <p:nvSpPr>
            <p:cNvPr id="162" name="Oval 18"/>
            <p:cNvSpPr/>
            <p:nvPr/>
          </p:nvSpPr>
          <p:spPr>
            <a:xfrm rot="4500000">
              <a:off x="2225160" y="3193560"/>
              <a:ext cx="2242440" cy="2242440"/>
            </a:xfrm>
            <a:prstGeom prst="ellipse">
              <a:avLst/>
            </a:prstGeom>
            <a:noFill/>
            <a:ln w="31750">
              <a:solidFill>
                <a:srgbClr val="8497b0">
                  <a:alpha val="10000"/>
                </a:srgbClr>
              </a:solidFill>
            </a:ln>
          </p:spPr>
          <p:style>
            <a:lnRef idx="2">
              <a:schemeClr val="accent1">
                <a:shade val="50000"/>
              </a:schemeClr>
            </a:lnRef>
            <a:fillRef idx="1">
              <a:schemeClr val="accent1"/>
            </a:fillRef>
            <a:effectRef idx="0">
              <a:schemeClr val="accent1"/>
            </a:effectRef>
            <a:fontRef idx="minor"/>
          </p:style>
        </p:sp>
      </p:grpSp>
      <p:sp>
        <p:nvSpPr>
          <p:cNvPr id="163" name="Rectangle 20"/>
          <p:cNvSpPr/>
          <p:nvPr/>
        </p:nvSpPr>
        <p:spPr>
          <a:xfrm rot="16200000">
            <a:off x="10438200" y="1043280"/>
            <a:ext cx="2795760" cy="710640"/>
          </a:xfrm>
          <a:prstGeom prst="rect">
            <a:avLst/>
          </a:prstGeom>
          <a:gradFill rotWithShape="0">
            <a:gsLst>
              <a:gs pos="0">
                <a:srgbClr val="adb9ca">
                  <a:alpha val="0"/>
                </a:srgbClr>
              </a:gs>
              <a:gs pos="100000">
                <a:srgbClr val="333f4f">
                  <a:alpha val="10196"/>
                </a:srgbClr>
              </a:gs>
            </a:gsLst>
            <a:lin ang="3000000"/>
          </a:gradFill>
          <a:ln>
            <a:noFill/>
          </a:ln>
        </p:spPr>
        <p:style>
          <a:lnRef idx="2">
            <a:schemeClr val="accent1">
              <a:shade val="50000"/>
            </a:schemeClr>
          </a:lnRef>
          <a:fillRef idx="1">
            <a:schemeClr val="accent1"/>
          </a:fillRef>
          <a:effectRef idx="0">
            <a:schemeClr val="accent1"/>
          </a:effectRef>
          <a:fontRef idx="minor"/>
        </p:style>
      </p:sp>
      <p:grpSp>
        <p:nvGrpSpPr>
          <p:cNvPr id="164" name="Group 22"/>
          <p:cNvGrpSpPr/>
          <p:nvPr/>
        </p:nvGrpSpPr>
        <p:grpSpPr>
          <a:xfrm>
            <a:off x="11259360" y="317520"/>
            <a:ext cx="548640" cy="549360"/>
            <a:chOff x="11259360" y="317520"/>
            <a:chExt cx="548640" cy="549360"/>
          </a:xfrm>
        </p:grpSpPr>
        <p:sp>
          <p:nvSpPr>
            <p:cNvPr id="165" name="Straight Connector 23"/>
            <p:cNvSpPr/>
            <p:nvPr/>
          </p:nvSpPr>
          <p:spPr>
            <a:xfrm>
              <a:off x="11259360" y="317520"/>
              <a:ext cx="548640" cy="360"/>
            </a:xfrm>
            <a:prstGeom prst="line">
              <a:avLst/>
            </a:prstGeom>
            <a:ln cap="rnd" w="31750">
              <a:solidFill>
                <a:srgbClr val="8497b0">
                  <a:alpha val="40000"/>
                </a:srgbClr>
              </a:solidFill>
              <a:prstDash val="sysDot"/>
              <a:round/>
            </a:ln>
          </p:spPr>
          <p:style>
            <a:lnRef idx="1">
              <a:schemeClr val="accent1"/>
            </a:lnRef>
            <a:fillRef idx="0">
              <a:schemeClr val="accent1"/>
            </a:fillRef>
            <a:effectRef idx="0">
              <a:schemeClr val="accent1"/>
            </a:effectRef>
            <a:fontRef idx="minor"/>
          </p:style>
        </p:sp>
        <p:sp>
          <p:nvSpPr>
            <p:cNvPr id="166" name="Straight Connector 24"/>
            <p:cNvSpPr/>
            <p:nvPr/>
          </p:nvSpPr>
          <p:spPr>
            <a:xfrm>
              <a:off x="11259360" y="500400"/>
              <a:ext cx="548640" cy="360"/>
            </a:xfrm>
            <a:prstGeom prst="line">
              <a:avLst/>
            </a:prstGeom>
            <a:ln cap="rnd" w="31750">
              <a:solidFill>
                <a:srgbClr val="8497b0">
                  <a:alpha val="40000"/>
                </a:srgbClr>
              </a:solidFill>
              <a:prstDash val="sysDot"/>
              <a:round/>
            </a:ln>
          </p:spPr>
          <p:style>
            <a:lnRef idx="1">
              <a:schemeClr val="accent1"/>
            </a:lnRef>
            <a:fillRef idx="0">
              <a:schemeClr val="accent1"/>
            </a:fillRef>
            <a:effectRef idx="0">
              <a:schemeClr val="accent1"/>
            </a:effectRef>
            <a:fontRef idx="minor"/>
          </p:style>
        </p:sp>
        <p:sp>
          <p:nvSpPr>
            <p:cNvPr id="167" name="Straight Connector 25"/>
            <p:cNvSpPr/>
            <p:nvPr/>
          </p:nvSpPr>
          <p:spPr>
            <a:xfrm>
              <a:off x="11259360" y="683280"/>
              <a:ext cx="548640" cy="360"/>
            </a:xfrm>
            <a:prstGeom prst="line">
              <a:avLst/>
            </a:prstGeom>
            <a:ln cap="rnd" w="31750">
              <a:solidFill>
                <a:srgbClr val="8497b0">
                  <a:alpha val="40000"/>
                </a:srgbClr>
              </a:solidFill>
              <a:prstDash val="sysDot"/>
              <a:round/>
            </a:ln>
          </p:spPr>
          <p:style>
            <a:lnRef idx="1">
              <a:schemeClr val="accent1"/>
            </a:lnRef>
            <a:fillRef idx="0">
              <a:schemeClr val="accent1"/>
            </a:fillRef>
            <a:effectRef idx="0">
              <a:schemeClr val="accent1"/>
            </a:effectRef>
            <a:fontRef idx="minor"/>
          </p:style>
        </p:sp>
        <p:sp>
          <p:nvSpPr>
            <p:cNvPr id="168" name="Straight Connector 26"/>
            <p:cNvSpPr/>
            <p:nvPr/>
          </p:nvSpPr>
          <p:spPr>
            <a:xfrm>
              <a:off x="11259360" y="866520"/>
              <a:ext cx="548640" cy="360"/>
            </a:xfrm>
            <a:prstGeom prst="line">
              <a:avLst/>
            </a:prstGeom>
            <a:ln cap="rnd" w="31750">
              <a:solidFill>
                <a:srgbClr val="8497b0">
                  <a:alpha val="40000"/>
                </a:srgbClr>
              </a:solidFill>
              <a:prstDash val="sysDot"/>
              <a:round/>
            </a:ln>
          </p:spPr>
          <p:style>
            <a:lnRef idx="1">
              <a:schemeClr val="accent1"/>
            </a:lnRef>
            <a:fillRef idx="0">
              <a:schemeClr val="accent1"/>
            </a:fillRef>
            <a:effectRef idx="0">
              <a:schemeClr val="accent1"/>
            </a:effectRef>
            <a:fontRef idx="minor"/>
          </p:style>
        </p:sp>
      </p:grpSp>
      <p:pic>
        <p:nvPicPr>
          <p:cNvPr id="169" name="Picture 2" descr=""/>
          <p:cNvPicPr/>
          <p:nvPr/>
        </p:nvPicPr>
        <p:blipFill>
          <a:blip r:embed="rId1"/>
          <a:srcRect l="0" t="6198" r="0" b="35001"/>
          <a:stretch/>
        </p:blipFill>
        <p:spPr>
          <a:xfrm>
            <a:off x="626760" y="317520"/>
            <a:ext cx="10864800" cy="3105000"/>
          </a:xfrm>
          <a:prstGeom prst="rect">
            <a:avLst/>
          </a:prstGeom>
          <a:ln w="0">
            <a:noFill/>
          </a:ln>
        </p:spPr>
      </p:pic>
      <p:grpSp>
        <p:nvGrpSpPr>
          <p:cNvPr id="170" name="Group 28"/>
          <p:cNvGrpSpPr/>
          <p:nvPr/>
        </p:nvGrpSpPr>
        <p:grpSpPr>
          <a:xfrm>
            <a:off x="411480" y="544680"/>
            <a:ext cx="429840" cy="305280"/>
            <a:chOff x="411480" y="544680"/>
            <a:chExt cx="429840" cy="305280"/>
          </a:xfrm>
        </p:grpSpPr>
        <p:sp>
          <p:nvSpPr>
            <p:cNvPr id="171" name="Straight Connector 29"/>
            <p:cNvSpPr/>
            <p:nvPr/>
          </p:nvSpPr>
          <p:spPr>
            <a:xfrm>
              <a:off x="411480" y="849600"/>
              <a:ext cx="429840" cy="360"/>
            </a:xfrm>
            <a:prstGeom prst="line">
              <a:avLst/>
            </a:prstGeom>
            <a:ln w="25400">
              <a:solidFill>
                <a:srgbClr val="f1f0f0">
                  <a:alpha val="50000"/>
                </a:srgbClr>
              </a:solidFill>
              <a:prstDash val="sysDot"/>
            </a:ln>
          </p:spPr>
          <p:style>
            <a:lnRef idx="1">
              <a:schemeClr val="accent1"/>
            </a:lnRef>
            <a:fillRef idx="0">
              <a:schemeClr val="accent1"/>
            </a:fillRef>
            <a:effectRef idx="0">
              <a:schemeClr val="accent1"/>
            </a:effectRef>
            <a:fontRef idx="minor"/>
          </p:style>
        </p:sp>
        <p:sp>
          <p:nvSpPr>
            <p:cNvPr id="172" name="Straight Connector 30"/>
            <p:cNvSpPr/>
            <p:nvPr/>
          </p:nvSpPr>
          <p:spPr>
            <a:xfrm>
              <a:off x="411480" y="748080"/>
              <a:ext cx="429840" cy="360"/>
            </a:xfrm>
            <a:prstGeom prst="line">
              <a:avLst/>
            </a:prstGeom>
            <a:ln w="25400">
              <a:solidFill>
                <a:srgbClr val="f1f0f0">
                  <a:alpha val="50000"/>
                </a:srgbClr>
              </a:solidFill>
              <a:prstDash val="sysDot"/>
            </a:ln>
          </p:spPr>
          <p:style>
            <a:lnRef idx="1">
              <a:schemeClr val="accent1"/>
            </a:lnRef>
            <a:fillRef idx="0">
              <a:schemeClr val="accent1"/>
            </a:fillRef>
            <a:effectRef idx="0">
              <a:schemeClr val="accent1"/>
            </a:effectRef>
            <a:fontRef idx="minor"/>
          </p:style>
        </p:sp>
        <p:sp>
          <p:nvSpPr>
            <p:cNvPr id="173" name="Straight Connector 31"/>
            <p:cNvSpPr/>
            <p:nvPr/>
          </p:nvSpPr>
          <p:spPr>
            <a:xfrm>
              <a:off x="411480" y="646560"/>
              <a:ext cx="429840" cy="360"/>
            </a:xfrm>
            <a:prstGeom prst="line">
              <a:avLst/>
            </a:prstGeom>
            <a:ln w="25400">
              <a:solidFill>
                <a:srgbClr val="f1f0f0">
                  <a:alpha val="50000"/>
                </a:srgbClr>
              </a:solidFill>
              <a:prstDash val="sysDot"/>
            </a:ln>
          </p:spPr>
          <p:style>
            <a:lnRef idx="1">
              <a:schemeClr val="accent1"/>
            </a:lnRef>
            <a:fillRef idx="0">
              <a:schemeClr val="accent1"/>
            </a:fillRef>
            <a:effectRef idx="0">
              <a:schemeClr val="accent1"/>
            </a:effectRef>
            <a:fontRef idx="minor"/>
          </p:style>
        </p:sp>
        <p:sp>
          <p:nvSpPr>
            <p:cNvPr id="174" name="Straight Connector 32"/>
            <p:cNvSpPr/>
            <p:nvPr/>
          </p:nvSpPr>
          <p:spPr>
            <a:xfrm>
              <a:off x="411480" y="544680"/>
              <a:ext cx="429840" cy="360"/>
            </a:xfrm>
            <a:prstGeom prst="line">
              <a:avLst/>
            </a:prstGeom>
            <a:ln w="25400">
              <a:solidFill>
                <a:srgbClr val="f1f0f0">
                  <a:alpha val="50000"/>
                </a:srgbClr>
              </a:solidFill>
              <a:prstDash val="sysDot"/>
            </a:ln>
          </p:spPr>
          <p:style>
            <a:lnRef idx="1">
              <a:schemeClr val="accent1"/>
            </a:lnRef>
            <a:fillRef idx="0">
              <a:schemeClr val="accent1"/>
            </a:fillRef>
            <a:effectRef idx="0">
              <a:schemeClr val="accent1"/>
            </a:effectRef>
            <a:fontRef idx="minor"/>
          </p:style>
        </p:sp>
      </p:grpSp>
      <p:sp>
        <p:nvSpPr>
          <p:cNvPr id="175" name="Rectangle 34"/>
          <p:cNvSpPr/>
          <p:nvPr/>
        </p:nvSpPr>
        <p:spPr>
          <a:xfrm rot="10800000">
            <a:off x="720" y="6141240"/>
            <a:ext cx="6095160" cy="710640"/>
          </a:xfrm>
          <a:prstGeom prst="rect">
            <a:avLst/>
          </a:prstGeom>
          <a:gradFill rotWithShape="0">
            <a:gsLst>
              <a:gs pos="10000">
                <a:srgbClr val="222a35">
                  <a:alpha val="10196"/>
                </a:srgbClr>
              </a:gs>
              <a:gs pos="100000">
                <a:srgbClr val="8497b0">
                  <a:alpha val="0"/>
                </a:srgbClr>
              </a:gs>
            </a:gsLst>
            <a:lin ang="19200000"/>
          </a:gradFill>
          <a:ln>
            <a:noFill/>
          </a:ln>
        </p:spPr>
        <p:style>
          <a:lnRef idx="2">
            <a:schemeClr val="accent1">
              <a:shade val="50000"/>
            </a:schemeClr>
          </a:lnRef>
          <a:fillRef idx="1">
            <a:schemeClr val="accent1"/>
          </a:fillRef>
          <a:effectRef idx="0">
            <a:schemeClr val="accent1"/>
          </a:effectRef>
          <a:fontRef idx="minor"/>
        </p:style>
      </p:sp>
      <p:grpSp>
        <p:nvGrpSpPr>
          <p:cNvPr id="176" name="Group 36"/>
          <p:cNvGrpSpPr/>
          <p:nvPr/>
        </p:nvGrpSpPr>
        <p:grpSpPr>
          <a:xfrm>
            <a:off x="984600" y="5572080"/>
            <a:ext cx="549360" cy="1285920"/>
            <a:chOff x="984600" y="5572080"/>
            <a:chExt cx="549360" cy="1285920"/>
          </a:xfrm>
        </p:grpSpPr>
        <p:sp>
          <p:nvSpPr>
            <p:cNvPr id="177" name="Straight Connector 37"/>
            <p:cNvSpPr/>
            <p:nvPr/>
          </p:nvSpPr>
          <p:spPr>
            <a:xfrm>
              <a:off x="1533600" y="5572080"/>
              <a:ext cx="360" cy="1285920"/>
            </a:xfrm>
            <a:prstGeom prst="line">
              <a:avLst/>
            </a:prstGeom>
            <a:ln cap="rnd" w="31750">
              <a:solidFill>
                <a:srgbClr val="8497b0">
                  <a:alpha val="40000"/>
                </a:srgbClr>
              </a:solidFill>
              <a:prstDash val="sysDot"/>
              <a:round/>
            </a:ln>
          </p:spPr>
          <p:style>
            <a:lnRef idx="1">
              <a:schemeClr val="accent1"/>
            </a:lnRef>
            <a:fillRef idx="0">
              <a:schemeClr val="accent1"/>
            </a:fillRef>
            <a:effectRef idx="0">
              <a:schemeClr val="accent1"/>
            </a:effectRef>
            <a:fontRef idx="minor"/>
          </p:style>
        </p:sp>
        <p:sp>
          <p:nvSpPr>
            <p:cNvPr id="178" name="Straight Connector 38"/>
            <p:cNvSpPr/>
            <p:nvPr/>
          </p:nvSpPr>
          <p:spPr>
            <a:xfrm>
              <a:off x="1350720" y="5572080"/>
              <a:ext cx="360" cy="1285920"/>
            </a:xfrm>
            <a:prstGeom prst="line">
              <a:avLst/>
            </a:prstGeom>
            <a:ln cap="rnd" w="31750">
              <a:solidFill>
                <a:srgbClr val="8497b0">
                  <a:alpha val="40000"/>
                </a:srgbClr>
              </a:solidFill>
              <a:prstDash val="sysDot"/>
              <a:round/>
            </a:ln>
          </p:spPr>
          <p:style>
            <a:lnRef idx="1">
              <a:schemeClr val="accent1"/>
            </a:lnRef>
            <a:fillRef idx="0">
              <a:schemeClr val="accent1"/>
            </a:fillRef>
            <a:effectRef idx="0">
              <a:schemeClr val="accent1"/>
            </a:effectRef>
            <a:fontRef idx="minor"/>
          </p:style>
        </p:sp>
        <p:sp>
          <p:nvSpPr>
            <p:cNvPr id="179" name="Straight Connector 39"/>
            <p:cNvSpPr/>
            <p:nvPr/>
          </p:nvSpPr>
          <p:spPr>
            <a:xfrm>
              <a:off x="1167480" y="5572080"/>
              <a:ext cx="360" cy="1285920"/>
            </a:xfrm>
            <a:prstGeom prst="line">
              <a:avLst/>
            </a:prstGeom>
            <a:ln cap="rnd" w="31750">
              <a:solidFill>
                <a:srgbClr val="8497b0">
                  <a:alpha val="40000"/>
                </a:srgbClr>
              </a:solidFill>
              <a:prstDash val="sysDot"/>
              <a:round/>
            </a:ln>
          </p:spPr>
          <p:style>
            <a:lnRef idx="1">
              <a:schemeClr val="accent1"/>
            </a:lnRef>
            <a:fillRef idx="0">
              <a:schemeClr val="accent1"/>
            </a:fillRef>
            <a:effectRef idx="0">
              <a:schemeClr val="accent1"/>
            </a:effectRef>
            <a:fontRef idx="minor"/>
          </p:style>
        </p:sp>
        <p:sp>
          <p:nvSpPr>
            <p:cNvPr id="180" name="Straight Connector 40"/>
            <p:cNvSpPr/>
            <p:nvPr/>
          </p:nvSpPr>
          <p:spPr>
            <a:xfrm>
              <a:off x="984600" y="5572080"/>
              <a:ext cx="360" cy="1285920"/>
            </a:xfrm>
            <a:prstGeom prst="line">
              <a:avLst/>
            </a:prstGeom>
            <a:ln cap="rnd" w="31750">
              <a:solidFill>
                <a:srgbClr val="8497b0">
                  <a:alpha val="40000"/>
                </a:srgbClr>
              </a:solidFill>
              <a:prstDash val="sysDot"/>
              <a:round/>
            </a:ln>
          </p:spPr>
          <p:style>
            <a:lnRef idx="1">
              <a:schemeClr val="accent1"/>
            </a:lnRef>
            <a:fillRef idx="0">
              <a:schemeClr val="accent1"/>
            </a:fillRef>
            <a:effectRef idx="0">
              <a:schemeClr val="accent1"/>
            </a:effectRef>
            <a:fontRef idx="minor"/>
          </p:style>
        </p:sp>
      </p:grpSp>
      <p:sp>
        <p:nvSpPr>
          <p:cNvPr id="181" name="Rectangle 3"/>
          <p:cNvSpPr/>
          <p:nvPr/>
        </p:nvSpPr>
        <p:spPr>
          <a:xfrm>
            <a:off x="2509920" y="3788280"/>
            <a:ext cx="8764560" cy="2934000"/>
          </a:xfrm>
          <a:prstGeom prst="rect">
            <a:avLst/>
          </a:prstGeom>
          <a:noFill/>
          <a:ln w="0">
            <a:noFill/>
          </a:ln>
        </p:spPr>
        <p:style>
          <a:lnRef idx="0"/>
          <a:fillRef idx="0"/>
          <a:effectRef idx="0"/>
          <a:fontRef idx="minor"/>
        </p:style>
        <p:txBody>
          <a:bodyPr lIns="90000" rIns="90000" tIns="45000" bIns="45000" anchor="t">
            <a:noAutofit/>
          </a:bodyPr>
          <a:p>
            <a:pPr marL="216000" indent="-228600">
              <a:lnSpc>
                <a:spcPct val="90000"/>
              </a:lnSpc>
              <a:spcAft>
                <a:spcPts val="601"/>
              </a:spcAft>
              <a:buClr>
                <a:srgbClr val="ffffff"/>
              </a:buClr>
              <a:buFont typeface="Arial"/>
              <a:buChar char="•"/>
            </a:pPr>
            <a:r>
              <a:rPr b="1" lang="en-US" sz="800" spc="-1" strike="noStrike">
                <a:solidFill>
                  <a:srgbClr val="ffffff"/>
                </a:solidFill>
                <a:latin typeface="Calibri"/>
                <a:ea typeface="DejaVu Sans"/>
              </a:rPr>
              <a:t>Sales Performance Analysis</a:t>
            </a:r>
            <a:endParaRPr b="0" lang="en-US" sz="800" spc="-1" strike="noStrike">
              <a:latin typeface="Arial"/>
            </a:endParaRPr>
          </a:p>
          <a:p>
            <a:pPr marL="216000" indent="-228600">
              <a:lnSpc>
                <a:spcPct val="90000"/>
              </a:lnSpc>
              <a:spcAft>
                <a:spcPts val="601"/>
              </a:spcAft>
              <a:buClr>
                <a:srgbClr val="ffffff"/>
              </a:buClr>
              <a:buFont typeface="Arial"/>
              <a:buChar char="•"/>
            </a:pPr>
            <a:r>
              <a:rPr b="0" lang="en-US" sz="800" spc="-1" strike="noStrike">
                <a:solidFill>
                  <a:srgbClr val="ffffff"/>
                </a:solidFill>
                <a:latin typeface="Calibri"/>
                <a:ea typeface="DejaVu Sans"/>
              </a:rPr>
              <a:t>This chart shows the total amount in USD generated by each sales representative. Here's a breakdown of the key trends, differences, and actionable insights:</a:t>
            </a:r>
            <a:endParaRPr b="0" lang="en-US" sz="800" spc="-1" strike="noStrike">
              <a:latin typeface="Arial"/>
            </a:endParaRPr>
          </a:p>
          <a:p>
            <a:pPr marL="216000" indent="-228600">
              <a:lnSpc>
                <a:spcPct val="90000"/>
              </a:lnSpc>
              <a:spcAft>
                <a:spcPts val="601"/>
              </a:spcAft>
              <a:buClr>
                <a:srgbClr val="ffffff"/>
              </a:buClr>
              <a:buFont typeface="Arial"/>
              <a:buChar char="•"/>
            </a:pPr>
            <a:r>
              <a:rPr b="1" lang="en-US" sz="800" spc="-1" strike="noStrike">
                <a:solidFill>
                  <a:srgbClr val="ffffff"/>
                </a:solidFill>
                <a:latin typeface="Calibri"/>
                <a:ea typeface="DejaVu Sans"/>
              </a:rPr>
              <a:t>Key Trends &amp; Patterns:</a:t>
            </a:r>
            <a:endParaRPr b="0" lang="en-US" sz="800" spc="-1" strike="noStrike">
              <a:latin typeface="Arial"/>
            </a:endParaRPr>
          </a:p>
          <a:p>
            <a:pPr marL="216000" indent="-228600">
              <a:lnSpc>
                <a:spcPct val="90000"/>
              </a:lnSpc>
              <a:spcAft>
                <a:spcPts val="601"/>
              </a:spcAft>
              <a:buClr>
                <a:srgbClr val="ffffff"/>
              </a:buClr>
              <a:buFont typeface="Arial"/>
              <a:buChar char="•"/>
            </a:pPr>
            <a:r>
              <a:rPr b="1" lang="en-US" sz="800" spc="-1" strike="noStrike">
                <a:solidFill>
                  <a:srgbClr val="ffffff"/>
                </a:solidFill>
                <a:latin typeface="Calibri"/>
                <a:ea typeface="DejaVu Sans"/>
              </a:rPr>
              <a:t>Overall Sales:</a:t>
            </a:r>
            <a:r>
              <a:rPr b="0" lang="en-US" sz="800" spc="-1" strike="noStrike">
                <a:solidFill>
                  <a:srgbClr val="ffffff"/>
                </a:solidFill>
                <a:latin typeface="Calibri"/>
                <a:ea typeface="DejaVu Sans"/>
              </a:rPr>
              <a:t> The total sales volume varies significantly between sales representatives, with some generating significantly more revenue than others.</a:t>
            </a:r>
            <a:endParaRPr b="0" lang="en-US" sz="800" spc="-1" strike="noStrike">
              <a:latin typeface="Arial"/>
            </a:endParaRPr>
          </a:p>
          <a:p>
            <a:pPr marL="216000" indent="-228600">
              <a:lnSpc>
                <a:spcPct val="90000"/>
              </a:lnSpc>
              <a:spcAft>
                <a:spcPts val="601"/>
              </a:spcAft>
              <a:buClr>
                <a:srgbClr val="ffffff"/>
              </a:buClr>
              <a:buFont typeface="Arial"/>
              <a:buChar char="•"/>
            </a:pPr>
            <a:r>
              <a:rPr b="1" lang="en-US" sz="800" spc="-1" strike="noStrike">
                <a:solidFill>
                  <a:srgbClr val="ffffff"/>
                </a:solidFill>
                <a:latin typeface="Calibri"/>
                <a:ea typeface="DejaVu Sans"/>
              </a:rPr>
              <a:t>Top Performers:</a:t>
            </a:r>
            <a:r>
              <a:rPr b="0" lang="en-US" sz="800" spc="-1" strike="noStrike">
                <a:solidFill>
                  <a:srgbClr val="ffffff"/>
                </a:solidFill>
                <a:latin typeface="Calibri"/>
                <a:ea typeface="DejaVu Sans"/>
              </a:rPr>
              <a:t> </a:t>
            </a:r>
            <a:r>
              <a:rPr b="1" lang="en-US" sz="800" spc="-1" strike="noStrike">
                <a:solidFill>
                  <a:srgbClr val="ffffff"/>
                </a:solidFill>
                <a:latin typeface="Calibri"/>
                <a:ea typeface="DejaVu Sans"/>
              </a:rPr>
              <a:t>Tia Amato</a:t>
            </a:r>
            <a:r>
              <a:rPr b="0" lang="en-US" sz="800" spc="-1" strike="noStrike">
                <a:solidFill>
                  <a:srgbClr val="ffffff"/>
                </a:solidFill>
                <a:latin typeface="Calibri"/>
                <a:ea typeface="DejaVu Sans"/>
              </a:rPr>
              <a:t> is the top performer with the highest total sales amount, followed by </a:t>
            </a:r>
            <a:r>
              <a:rPr b="1" lang="en-US" sz="800" spc="-1" strike="noStrike">
                <a:solidFill>
                  <a:srgbClr val="ffffff"/>
                </a:solidFill>
                <a:latin typeface="Calibri"/>
                <a:ea typeface="DejaVu Sans"/>
              </a:rPr>
              <a:t>Elba Felder</a:t>
            </a:r>
            <a:r>
              <a:rPr b="0" lang="en-US" sz="800" spc="-1" strike="noStrike">
                <a:solidFill>
                  <a:srgbClr val="ffffff"/>
                </a:solidFill>
                <a:latin typeface="Calibri"/>
                <a:ea typeface="DejaVu Sans"/>
              </a:rPr>
              <a:t> and </a:t>
            </a:r>
            <a:r>
              <a:rPr b="1" lang="en-US" sz="800" spc="-1" strike="noStrike">
                <a:solidFill>
                  <a:srgbClr val="ffffff"/>
                </a:solidFill>
                <a:latin typeface="Calibri"/>
                <a:ea typeface="DejaVu Sans"/>
              </a:rPr>
              <a:t>Arica Stoltzfus</a:t>
            </a:r>
            <a:r>
              <a:rPr b="0" lang="en-US" sz="800" spc="-1" strike="noStrike">
                <a:solidFill>
                  <a:srgbClr val="ffffff"/>
                </a:solidFill>
                <a:latin typeface="Calibri"/>
                <a:ea typeface="DejaVu Sans"/>
              </a:rPr>
              <a:t>.</a:t>
            </a:r>
            <a:endParaRPr b="0" lang="en-US" sz="800" spc="-1" strike="noStrike">
              <a:latin typeface="Arial"/>
            </a:endParaRPr>
          </a:p>
          <a:p>
            <a:pPr marL="216000" indent="-228600">
              <a:lnSpc>
                <a:spcPct val="90000"/>
              </a:lnSpc>
              <a:spcAft>
                <a:spcPts val="601"/>
              </a:spcAft>
              <a:buClr>
                <a:srgbClr val="ffffff"/>
              </a:buClr>
              <a:buFont typeface="Arial"/>
              <a:buChar char="•"/>
            </a:pPr>
            <a:r>
              <a:rPr b="1" lang="en-US" sz="800" spc="-1" strike="noStrike">
                <a:solidFill>
                  <a:srgbClr val="ffffff"/>
                </a:solidFill>
                <a:latin typeface="Calibri"/>
                <a:ea typeface="DejaVu Sans"/>
              </a:rPr>
              <a:t>Consistent Performance:</a:t>
            </a:r>
            <a:r>
              <a:rPr b="0" lang="en-US" sz="800" spc="-1" strike="noStrike">
                <a:solidFill>
                  <a:srgbClr val="ffffff"/>
                </a:solidFill>
                <a:latin typeface="Calibri"/>
                <a:ea typeface="DejaVu Sans"/>
              </a:rPr>
              <a:t> A few representatives seem to have consistently above-average performance, while others are more inconsistent.</a:t>
            </a:r>
            <a:endParaRPr b="0" lang="en-US" sz="800" spc="-1" strike="noStrike">
              <a:latin typeface="Arial"/>
            </a:endParaRPr>
          </a:p>
          <a:p>
            <a:pPr marL="216000" indent="-228600">
              <a:lnSpc>
                <a:spcPct val="90000"/>
              </a:lnSpc>
              <a:spcAft>
                <a:spcPts val="601"/>
              </a:spcAft>
              <a:buClr>
                <a:srgbClr val="ffffff"/>
              </a:buClr>
              <a:buFont typeface="Arial"/>
              <a:buChar char="•"/>
            </a:pPr>
            <a:r>
              <a:rPr b="1" lang="en-US" sz="800" spc="-1" strike="noStrike">
                <a:solidFill>
                  <a:srgbClr val="ffffff"/>
                </a:solidFill>
                <a:latin typeface="Calibri"/>
                <a:ea typeface="DejaVu Sans"/>
              </a:rPr>
              <a:t>Notable Performance Differences:</a:t>
            </a:r>
            <a:endParaRPr b="0" lang="en-US" sz="800" spc="-1" strike="noStrike">
              <a:latin typeface="Arial"/>
            </a:endParaRPr>
          </a:p>
          <a:p>
            <a:pPr marL="216000" indent="-228600">
              <a:lnSpc>
                <a:spcPct val="90000"/>
              </a:lnSpc>
              <a:spcAft>
                <a:spcPts val="601"/>
              </a:spcAft>
              <a:buClr>
                <a:srgbClr val="ffffff"/>
              </a:buClr>
              <a:buFont typeface="Arial"/>
              <a:buChar char="•"/>
            </a:pPr>
            <a:r>
              <a:rPr b="1" lang="en-US" sz="800" spc="-1" strike="noStrike">
                <a:solidFill>
                  <a:srgbClr val="ffffff"/>
                </a:solidFill>
                <a:latin typeface="Calibri"/>
                <a:ea typeface="DejaVu Sans"/>
              </a:rPr>
              <a:t>Top Performers:</a:t>
            </a:r>
            <a:r>
              <a:rPr b="0" lang="en-US" sz="800" spc="-1" strike="noStrike">
                <a:solidFill>
                  <a:srgbClr val="ffffff"/>
                </a:solidFill>
                <a:latin typeface="Calibri"/>
                <a:ea typeface="DejaVu Sans"/>
              </a:rPr>
              <a:t> As mentioned before, </a:t>
            </a:r>
            <a:r>
              <a:rPr b="1" lang="en-US" sz="800" spc="-1" strike="noStrike">
                <a:solidFill>
                  <a:srgbClr val="ffffff"/>
                </a:solidFill>
                <a:latin typeface="Calibri"/>
                <a:ea typeface="DejaVu Sans"/>
              </a:rPr>
              <a:t>Tia Amato</a:t>
            </a:r>
            <a:r>
              <a:rPr b="0" lang="en-US" sz="800" spc="-1" strike="noStrike">
                <a:solidFill>
                  <a:srgbClr val="ffffff"/>
                </a:solidFill>
                <a:latin typeface="Calibri"/>
                <a:ea typeface="DejaVu Sans"/>
              </a:rPr>
              <a:t>, </a:t>
            </a:r>
            <a:r>
              <a:rPr b="1" lang="en-US" sz="800" spc="-1" strike="noStrike">
                <a:solidFill>
                  <a:srgbClr val="ffffff"/>
                </a:solidFill>
                <a:latin typeface="Calibri"/>
                <a:ea typeface="DejaVu Sans"/>
              </a:rPr>
              <a:t>Elba Felder</a:t>
            </a:r>
            <a:r>
              <a:rPr b="0" lang="en-US" sz="800" spc="-1" strike="noStrike">
                <a:solidFill>
                  <a:srgbClr val="ffffff"/>
                </a:solidFill>
                <a:latin typeface="Calibri"/>
                <a:ea typeface="DejaVu Sans"/>
              </a:rPr>
              <a:t>, and </a:t>
            </a:r>
            <a:r>
              <a:rPr b="1" lang="en-US" sz="800" spc="-1" strike="noStrike">
                <a:solidFill>
                  <a:srgbClr val="ffffff"/>
                </a:solidFill>
                <a:latin typeface="Calibri"/>
                <a:ea typeface="DejaVu Sans"/>
              </a:rPr>
              <a:t>Arica Stoltzfus</a:t>
            </a:r>
            <a:r>
              <a:rPr b="0" lang="en-US" sz="800" spc="-1" strike="noStrike">
                <a:solidFill>
                  <a:srgbClr val="ffffff"/>
                </a:solidFill>
                <a:latin typeface="Calibri"/>
                <a:ea typeface="DejaVu Sans"/>
              </a:rPr>
              <a:t> are the top performers, generating significantly higher revenue compared to others.</a:t>
            </a:r>
            <a:endParaRPr b="0" lang="en-US" sz="800" spc="-1" strike="noStrike">
              <a:latin typeface="Arial"/>
            </a:endParaRPr>
          </a:p>
          <a:p>
            <a:pPr marL="216000" indent="-228600">
              <a:lnSpc>
                <a:spcPct val="90000"/>
              </a:lnSpc>
              <a:spcAft>
                <a:spcPts val="601"/>
              </a:spcAft>
              <a:buClr>
                <a:srgbClr val="ffffff"/>
              </a:buClr>
              <a:buFont typeface="Arial"/>
              <a:buChar char="•"/>
            </a:pPr>
            <a:r>
              <a:rPr b="1" lang="en-US" sz="800" spc="-1" strike="noStrike">
                <a:solidFill>
                  <a:srgbClr val="ffffff"/>
                </a:solidFill>
                <a:latin typeface="Calibri"/>
                <a:ea typeface="DejaVu Sans"/>
              </a:rPr>
              <a:t>Underperformers:</a:t>
            </a:r>
            <a:r>
              <a:rPr b="0" lang="en-US" sz="800" spc="-1" strike="noStrike">
                <a:solidFill>
                  <a:srgbClr val="ffffff"/>
                </a:solidFill>
                <a:latin typeface="Calibri"/>
                <a:ea typeface="DejaVu Sans"/>
              </a:rPr>
              <a:t> Some representatives like </a:t>
            </a:r>
            <a:r>
              <a:rPr b="1" lang="en-US" sz="800" spc="-1" strike="noStrike">
                <a:solidFill>
                  <a:srgbClr val="ffffff"/>
                </a:solidFill>
                <a:latin typeface="Calibri"/>
                <a:ea typeface="DejaVu Sans"/>
              </a:rPr>
              <a:t>Akilah Drinkard</a:t>
            </a:r>
            <a:r>
              <a:rPr b="0" lang="en-US" sz="800" spc="-1" strike="noStrike">
                <a:solidFill>
                  <a:srgbClr val="ffffff"/>
                </a:solidFill>
                <a:latin typeface="Calibri"/>
                <a:ea typeface="DejaVu Sans"/>
              </a:rPr>
              <a:t>, </a:t>
            </a:r>
            <a:r>
              <a:rPr b="1" lang="en-US" sz="800" spc="-1" strike="noStrike">
                <a:solidFill>
                  <a:srgbClr val="ffffff"/>
                </a:solidFill>
                <a:latin typeface="Calibri"/>
                <a:ea typeface="DejaVu Sans"/>
              </a:rPr>
              <a:t>Caralee Bidwell</a:t>
            </a:r>
            <a:r>
              <a:rPr b="0" lang="en-US" sz="800" spc="-1" strike="noStrike">
                <a:solidFill>
                  <a:srgbClr val="ffffff"/>
                </a:solidFill>
                <a:latin typeface="Calibri"/>
                <a:ea typeface="DejaVu Sans"/>
              </a:rPr>
              <a:t>, and </a:t>
            </a:r>
            <a:r>
              <a:rPr b="1" lang="en-US" sz="800" spc="-1" strike="noStrike">
                <a:solidFill>
                  <a:srgbClr val="ffffff"/>
                </a:solidFill>
                <a:latin typeface="Calibri"/>
                <a:ea typeface="DejaVu Sans"/>
              </a:rPr>
              <a:t>Cliff Meints</a:t>
            </a:r>
            <a:r>
              <a:rPr b="0" lang="en-US" sz="800" spc="-1" strike="noStrike">
                <a:solidFill>
                  <a:srgbClr val="ffffff"/>
                </a:solidFill>
                <a:latin typeface="Calibri"/>
                <a:ea typeface="DejaVu Sans"/>
              </a:rPr>
              <a:t> have significantly lower sales compared to the top performers.</a:t>
            </a:r>
            <a:endParaRPr b="0" lang="en-US" sz="800" spc="-1" strike="noStrike">
              <a:latin typeface="Arial"/>
            </a:endParaRPr>
          </a:p>
          <a:p>
            <a:pPr marL="216000" indent="-228600">
              <a:lnSpc>
                <a:spcPct val="90000"/>
              </a:lnSpc>
              <a:spcAft>
                <a:spcPts val="601"/>
              </a:spcAft>
              <a:buClr>
                <a:srgbClr val="ffffff"/>
              </a:buClr>
              <a:buFont typeface="Arial"/>
              <a:buChar char="•"/>
            </a:pPr>
            <a:r>
              <a:rPr b="1" lang="en-US" sz="800" spc="-1" strike="noStrike">
                <a:solidFill>
                  <a:srgbClr val="ffffff"/>
                </a:solidFill>
                <a:latin typeface="Calibri"/>
                <a:ea typeface="DejaVu Sans"/>
              </a:rPr>
              <a:t>Actionable Insights:</a:t>
            </a:r>
            <a:endParaRPr b="0" lang="en-US" sz="800" spc="-1" strike="noStrike">
              <a:latin typeface="Arial"/>
            </a:endParaRPr>
          </a:p>
          <a:p>
            <a:pPr marL="216000" indent="-228600">
              <a:lnSpc>
                <a:spcPct val="90000"/>
              </a:lnSpc>
              <a:spcAft>
                <a:spcPts val="601"/>
              </a:spcAft>
              <a:buClr>
                <a:srgbClr val="ffffff"/>
              </a:buClr>
              <a:buFont typeface="Arial"/>
              <a:buChar char="•"/>
            </a:pPr>
            <a:r>
              <a:rPr b="1" lang="en-US" sz="800" spc="-1" strike="noStrike">
                <a:solidFill>
                  <a:srgbClr val="ffffff"/>
                </a:solidFill>
                <a:latin typeface="Calibri"/>
                <a:ea typeface="DejaVu Sans"/>
              </a:rPr>
              <a:t>Focus on Top Performers:</a:t>
            </a:r>
            <a:r>
              <a:rPr b="0" lang="en-US" sz="800" spc="-1" strike="noStrike">
                <a:solidFill>
                  <a:srgbClr val="ffffff"/>
                </a:solidFill>
                <a:latin typeface="Calibri"/>
                <a:ea typeface="DejaVu Sans"/>
              </a:rPr>
              <a:t> Identify the strategies and best practices of top performers (like Tia Amato, Elba Felder, and Arica Stoltzfus) and share those with the rest of the sales team.</a:t>
            </a:r>
            <a:endParaRPr b="0" lang="en-US" sz="800" spc="-1" strike="noStrike">
              <a:latin typeface="Arial"/>
            </a:endParaRPr>
          </a:p>
          <a:p>
            <a:pPr marL="216000" indent="-228600">
              <a:lnSpc>
                <a:spcPct val="90000"/>
              </a:lnSpc>
              <a:spcAft>
                <a:spcPts val="601"/>
              </a:spcAft>
              <a:buClr>
                <a:srgbClr val="ffffff"/>
              </a:buClr>
              <a:buFont typeface="Arial"/>
              <a:buChar char="•"/>
            </a:pPr>
            <a:r>
              <a:rPr b="1" lang="en-US" sz="800" spc="-1" strike="noStrike">
                <a:solidFill>
                  <a:srgbClr val="ffffff"/>
                </a:solidFill>
                <a:latin typeface="Calibri"/>
                <a:ea typeface="DejaVu Sans"/>
              </a:rPr>
              <a:t>Training &amp; Development:</a:t>
            </a:r>
            <a:r>
              <a:rPr b="0" lang="en-US" sz="800" spc="-1" strike="noStrike">
                <a:solidFill>
                  <a:srgbClr val="ffffff"/>
                </a:solidFill>
                <a:latin typeface="Calibri"/>
                <a:ea typeface="DejaVu Sans"/>
              </a:rPr>
              <a:t> Provide targeted training and development programs to underperforming sales representatives to help them improve their skills and knowledge.</a:t>
            </a:r>
            <a:endParaRPr b="0" lang="en-US" sz="800" spc="-1" strike="noStrike">
              <a:latin typeface="Arial"/>
            </a:endParaRPr>
          </a:p>
          <a:p>
            <a:pPr marL="216000" indent="-228600">
              <a:lnSpc>
                <a:spcPct val="90000"/>
              </a:lnSpc>
              <a:spcAft>
                <a:spcPts val="601"/>
              </a:spcAft>
              <a:buClr>
                <a:srgbClr val="ffffff"/>
              </a:buClr>
              <a:buFont typeface="Arial"/>
              <a:buChar char="•"/>
            </a:pPr>
            <a:r>
              <a:rPr b="1" lang="en-US" sz="800" spc="-1" strike="noStrike">
                <a:solidFill>
                  <a:srgbClr val="ffffff"/>
                </a:solidFill>
                <a:latin typeface="Calibri"/>
                <a:ea typeface="DejaVu Sans"/>
              </a:rPr>
              <a:t>Performance Coaching:</a:t>
            </a:r>
            <a:r>
              <a:rPr b="0" lang="en-US" sz="800" spc="-1" strike="noStrike">
                <a:solidFill>
                  <a:srgbClr val="ffffff"/>
                </a:solidFill>
                <a:latin typeface="Calibri"/>
                <a:ea typeface="DejaVu Sans"/>
              </a:rPr>
              <a:t> Implement a coaching program for all sales representatives to provide personalized guidance and support, helping them improve their performance and achieve their targets.</a:t>
            </a:r>
            <a:endParaRPr b="0" lang="en-US" sz="800" spc="-1" strike="noStrike">
              <a:latin typeface="Arial"/>
            </a:endParaRPr>
          </a:p>
          <a:p>
            <a:pPr marL="216000" indent="-228600">
              <a:lnSpc>
                <a:spcPct val="90000"/>
              </a:lnSpc>
              <a:spcAft>
                <a:spcPts val="601"/>
              </a:spcAft>
              <a:buClr>
                <a:srgbClr val="ffffff"/>
              </a:buClr>
              <a:buFont typeface="Arial"/>
              <a:buChar char="•"/>
            </a:pPr>
            <a:r>
              <a:rPr b="1" lang="en-US" sz="800" spc="-1" strike="noStrike">
                <a:solidFill>
                  <a:srgbClr val="ffffff"/>
                </a:solidFill>
                <a:latin typeface="Calibri"/>
                <a:ea typeface="DejaVu Sans"/>
              </a:rPr>
              <a:t>Incentives &amp; Recognition:</a:t>
            </a:r>
            <a:r>
              <a:rPr b="0" lang="en-US" sz="800" spc="-1" strike="noStrike">
                <a:solidFill>
                  <a:srgbClr val="ffffff"/>
                </a:solidFill>
                <a:latin typeface="Calibri"/>
                <a:ea typeface="DejaVu Sans"/>
              </a:rPr>
              <a:t> Reward top performers and acknowledge their contributions to motivate the entire team and encourage healthy competition.</a:t>
            </a:r>
            <a:endParaRPr b="0" lang="en-US" sz="800" spc="-1" strike="noStrike">
              <a:latin typeface="Arial"/>
            </a:endParaRPr>
          </a:p>
          <a:p>
            <a:pPr marL="216000" indent="-228600">
              <a:lnSpc>
                <a:spcPct val="90000"/>
              </a:lnSpc>
              <a:spcAft>
                <a:spcPts val="601"/>
              </a:spcAft>
              <a:buClr>
                <a:srgbClr val="ffffff"/>
              </a:buClr>
              <a:buFont typeface="Arial"/>
              <a:buChar char="•"/>
            </a:pPr>
            <a:r>
              <a:rPr b="1" lang="en-US" sz="800" spc="-1" strike="noStrike">
                <a:solidFill>
                  <a:srgbClr val="ffffff"/>
                </a:solidFill>
                <a:latin typeface="Calibri"/>
                <a:ea typeface="DejaVu Sans"/>
              </a:rPr>
              <a:t>Important Note:</a:t>
            </a:r>
            <a:r>
              <a:rPr b="0" lang="en-US" sz="800" spc="-1" strike="noStrike">
                <a:solidFill>
                  <a:srgbClr val="ffffff"/>
                </a:solidFill>
                <a:latin typeface="Calibri"/>
                <a:ea typeface="DejaVu Sans"/>
              </a:rPr>
              <a:t> It's crucial to rememb</a:t>
            </a:r>
            <a:r>
              <a:rPr b="0" lang="en-US" sz="700" spc="-1" strike="noStrike">
                <a:solidFill>
                  <a:srgbClr val="ffffff"/>
                </a:solidFill>
                <a:latin typeface="Calibri"/>
                <a:ea typeface="DejaVu Sans"/>
              </a:rPr>
              <a:t>er that this analysis is based solely on the total amount in USD. Additional factors like the number of deals closed, average deal size, and customer satisfaction should also be considered for a comprehensive evaluation of sales performance.</a:t>
            </a:r>
            <a:endParaRPr b="0" lang="en-US" sz="7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
          <p:cNvSpPr/>
          <p:nvPr/>
        </p:nvSpPr>
        <p:spPr>
          <a:xfrm>
            <a:off x="3387240" y="815760"/>
            <a:ext cx="6670800" cy="52606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000" spc="-1" strike="noStrike">
                <a:latin typeface="Arial"/>
              </a:rPr>
              <a:t>Conclusion and Actionable Insights</a:t>
            </a:r>
            <a:endParaRPr b="0" lang="en-US" sz="1000" spc="-1" strike="noStrike">
              <a:latin typeface="Arial"/>
            </a:endParaRPr>
          </a:p>
          <a:p>
            <a:pPr>
              <a:lnSpc>
                <a:spcPct val="100000"/>
              </a:lnSpc>
              <a:buNone/>
            </a:pPr>
            <a:r>
              <a:rPr b="0" lang="en-US" sz="1000" spc="-1" strike="noStrike">
                <a:latin typeface="Arial"/>
              </a:rPr>
              <a:t>Key Findings:</a:t>
            </a:r>
            <a:endParaRPr b="0" lang="en-US" sz="1000" spc="-1" strike="noStrike">
              <a:latin typeface="Arial"/>
            </a:endParaRPr>
          </a:p>
          <a:p>
            <a:pPr>
              <a:lnSpc>
                <a:spcPct val="100000"/>
              </a:lnSpc>
              <a:buNone/>
            </a:pPr>
            <a:r>
              <a:rPr b="0" lang="en-US" sz="1000" spc="-1" strike="noStrike">
                <a:latin typeface="Arial"/>
              </a:rPr>
              <a:t>Significant differences in total revenue between websites, names, and regions.</a:t>
            </a:r>
            <a:endParaRPr b="0" lang="en-US" sz="1000" spc="-1" strike="noStrike">
              <a:latin typeface="Arial"/>
            </a:endParaRPr>
          </a:p>
          <a:p>
            <a:pPr>
              <a:lnSpc>
                <a:spcPct val="100000"/>
              </a:lnSpc>
              <a:buNone/>
            </a:pPr>
            <a:r>
              <a:rPr b="0" lang="en-US" sz="1000" spc="-1" strike="noStrike">
                <a:latin typeface="Arial"/>
              </a:rPr>
              <a:t>"</a:t>
            </a:r>
            <a:r>
              <a:rPr b="0" lang="en-US" sz="1000" spc="-1" strike="noStrike" u="sng">
                <a:solidFill>
                  <a:srgbClr val="0563c1"/>
                </a:solidFill>
                <a:uFillTx/>
                <a:latin typeface="Arial"/>
                <a:hlinkClick r:id="rId1"/>
              </a:rPr>
              <a:t>www.honeywell.com</a:t>
            </a:r>
            <a:r>
              <a:rPr b="0" lang="en-US" sz="1000" spc="-1" strike="noStrike">
                <a:latin typeface="Arial"/>
              </a:rPr>
              <a:t>" and Health Net outperformed others in total sales.</a:t>
            </a:r>
            <a:endParaRPr b="0" lang="en-US" sz="1000" spc="-1" strike="noStrike">
              <a:latin typeface="Arial"/>
            </a:endParaRPr>
          </a:p>
          <a:p>
            <a:pPr>
              <a:lnSpc>
                <a:spcPct val="100000"/>
              </a:lnSpc>
              <a:buNone/>
            </a:pPr>
            <a:r>
              <a:rPr b="0" lang="en-US" sz="1000" spc="-1" strike="noStrike">
                <a:latin typeface="Arial"/>
              </a:rPr>
              <a:t>Northeast region led in revenue generation compared to Midwest.</a:t>
            </a:r>
            <a:endParaRPr b="0" lang="en-US" sz="1000" spc="-1" strike="noStrike">
              <a:latin typeface="Arial"/>
            </a:endParaRPr>
          </a:p>
          <a:p>
            <a:pPr>
              <a:lnSpc>
                <a:spcPct val="100000"/>
              </a:lnSpc>
              <a:buNone/>
            </a:pPr>
            <a:r>
              <a:rPr b="0" lang="en-US" sz="1000" spc="-1" strike="noStrike">
                <a:latin typeface="Arial"/>
              </a:rPr>
              <a:t>Actionable Recommendations:</a:t>
            </a:r>
            <a:endParaRPr b="0" lang="en-US" sz="1000" spc="-1" strike="noStrike">
              <a:latin typeface="Arial"/>
            </a:endParaRPr>
          </a:p>
          <a:p>
            <a:pPr>
              <a:lnSpc>
                <a:spcPct val="100000"/>
              </a:lnSpc>
              <a:buNone/>
            </a:pPr>
            <a:r>
              <a:rPr b="0" lang="en-US" sz="1000" spc="-1" strike="noStrike">
                <a:latin typeface="Arial"/>
              </a:rPr>
              <a:t>Focus on replicating success factors from top-performing websites and names.</a:t>
            </a:r>
            <a:endParaRPr b="0" lang="en-US" sz="1000" spc="-1" strike="noStrike">
              <a:latin typeface="Arial"/>
            </a:endParaRPr>
          </a:p>
          <a:p>
            <a:pPr>
              <a:lnSpc>
                <a:spcPct val="100000"/>
              </a:lnSpc>
              <a:buNone/>
            </a:pPr>
            <a:r>
              <a:rPr b="0" lang="en-US" sz="1000" spc="-1" strike="noStrike">
                <a:latin typeface="Arial"/>
              </a:rPr>
              <a:t>Enhance underperforming  regions and sales representatives through targeted strategies.</a:t>
            </a:r>
            <a:endParaRPr b="0" lang="en-US" sz="1000" spc="-1" strike="noStrike">
              <a:latin typeface="Arial"/>
            </a:endParaRPr>
          </a:p>
          <a:p>
            <a:pPr>
              <a:lnSpc>
                <a:spcPct val="100000"/>
              </a:lnSpc>
              <a:buNone/>
            </a:pPr>
            <a:r>
              <a:rPr b="0" lang="en-US" sz="1000" spc="-1" strike="noStrike">
                <a:latin typeface="Arial"/>
              </a:rPr>
              <a:t>Maintain and scale the growth in high-performing regions and accounts.</a:t>
            </a:r>
            <a:endParaRPr b="0" lang="en-US" sz="1000" spc="-1" strike="noStrike">
              <a:latin typeface="Arial"/>
            </a:endParaRPr>
          </a:p>
          <a:p>
            <a:pPr>
              <a:lnSpc>
                <a:spcPct val="100000"/>
              </a:lnSpc>
              <a:buNone/>
            </a:pPr>
            <a:r>
              <a:rPr b="0" lang="en-US" sz="1000" spc="-1" strike="noStrike">
                <a:latin typeface="Arial"/>
              </a:rPr>
              <a:t>Next Steps:</a:t>
            </a:r>
            <a:endParaRPr b="0" lang="en-US" sz="1000" spc="-1" strike="noStrike">
              <a:latin typeface="Arial"/>
            </a:endParaRPr>
          </a:p>
          <a:p>
            <a:pPr>
              <a:lnSpc>
                <a:spcPct val="100000"/>
              </a:lnSpc>
              <a:buNone/>
            </a:pPr>
            <a:r>
              <a:rPr b="0" lang="en-US" sz="1000" spc="-1" strike="noStrike">
                <a:latin typeface="Arial"/>
              </a:rPr>
              <a:t>Further investigation into top performers to identify best practices.</a:t>
            </a:r>
            <a:endParaRPr b="0" lang="en-US" sz="1000" spc="-1" strike="noStrike">
              <a:latin typeface="Arial"/>
            </a:endParaRPr>
          </a:p>
          <a:p>
            <a:pPr>
              <a:lnSpc>
                <a:spcPct val="100000"/>
              </a:lnSpc>
              <a:buNone/>
            </a:pPr>
            <a:r>
              <a:rPr b="0" lang="en-US" sz="1000" spc="-1" strike="noStrike">
                <a:latin typeface="Arial"/>
              </a:rPr>
              <a:t>Implement strategies to uplift the performance of lower-tier websites and sales representatives.</a:t>
            </a:r>
            <a:endParaRPr b="0" lang="en-US" sz="1000" spc="-1" strike="noStrike">
              <a:latin typeface="Arial"/>
            </a:endParaRPr>
          </a:p>
          <a:p>
            <a:pPr>
              <a:lnSpc>
                <a:spcPct val="100000"/>
              </a:lnSpc>
              <a:buNone/>
            </a:pPr>
            <a:endParaRPr b="0" lang="en-US" sz="1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394</TotalTime>
  <Application>LibreOffice/7.3.7.2$Linux_X86_64 LibreOffice_project/30$Build-2</Application>
  <AppVersion>15.0000</AppVersion>
  <Words>477</Words>
  <Paragraphs>47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2024-09-03T12:54:01Z</dcterms:created>
  <dc:creator>HP</dc:creator>
  <dc:description/>
  <dc:language>en-US</dc:language>
  <cp:lastModifiedBy/>
  <dcterms:modified xsi:type="dcterms:W3CDTF">2024-09-06T23:59:50Z</dcterms:modified>
  <cp:revision>59</cp:revision>
  <dc:subject/>
  <dc:title>Exploratory Data Analysis of Posey Database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6</vt:i4>
  </property>
</Properties>
</file>