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BC3FB-8BFD-A6D1-7C13-BF490712ED78}" v="3" dt="2024-09-04T03:28:39.987"/>
    <p1510:client id="{4F346E92-F667-635D-0E20-2150BE7B4E07}" v="28" dt="2024-09-05T10:52:08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uwadamilola/Documents/Data%20Engineering%20bootcamp/group_assignment/data-export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luwadamilola/Documents/Data%20Engineering%20bootcamp/group_assignment/excrl_fi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 sz="1200" b="1" i="0" u="none" strike="noStrike" baseline="0" dirty="0">
                <a:latin typeface="Century Gothic" panose="020B0502020202020204" pitchFamily="34" charset="0"/>
              </a:rPr>
              <a:t>Monthly Average Orders from 2013 to 2017</a:t>
            </a:r>
            <a:endParaRPr lang="en-US" sz="1200" dirty="0">
              <a:latin typeface="Century Gothic" panose="020B0502020202020204" pitchFamily="34" charset="0"/>
            </a:endParaRPr>
          </a:p>
        </c:rich>
      </c:tx>
      <c:layout>
        <c:manualLayout>
          <c:xMode val="edge"/>
          <c:yMode val="edge"/>
          <c:x val="1.4892704552223967E-3"/>
          <c:y val="1.96055577896972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avg_orders_per_month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@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</c:v>
                </c:pt>
                <c:pt idx="1">
                  <c:v>90</c:v>
                </c:pt>
                <c:pt idx="2">
                  <c:v>150</c:v>
                </c:pt>
                <c:pt idx="3">
                  <c:v>300</c:v>
                </c:pt>
                <c:pt idx="4">
                  <c:v>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5-FC43-8F61-A46CF347D2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33047615"/>
        <c:axId val="1032888767"/>
      </c:barChart>
      <c:catAx>
        <c:axId val="1033047615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032888767"/>
        <c:crosses val="autoZero"/>
        <c:auto val="1"/>
        <c:lblAlgn val="ctr"/>
        <c:lblOffset val="100"/>
        <c:noMultiLvlLbl val="0"/>
      </c:catAx>
      <c:valAx>
        <c:axId val="10328887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304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 sz="1200" b="1" dirty="0">
                <a:latin typeface="Century Gothic" panose="020B0502020202020204" pitchFamily="34" charset="0"/>
              </a:rPr>
              <a:t>Orders completed and web events per customer</a:t>
            </a:r>
          </a:p>
        </c:rich>
      </c:tx>
      <c:layout>
        <c:manualLayout>
          <c:xMode val="edge"/>
          <c:yMode val="edge"/>
          <c:x val="1.6734834104772712E-2"/>
          <c:y val="2.5909971576103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'data-export1'!$C$1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'data-export1'!$B$2:$B$352</c:f>
              <c:numCache>
                <c:formatCode>General</c:formatCode>
                <c:ptCount val="351"/>
                <c:pt idx="0">
                  <c:v>13</c:v>
                </c:pt>
                <c:pt idx="1">
                  <c:v>76</c:v>
                </c:pt>
                <c:pt idx="2">
                  <c:v>59</c:v>
                </c:pt>
                <c:pt idx="3">
                  <c:v>57</c:v>
                </c:pt>
                <c:pt idx="4">
                  <c:v>77</c:v>
                </c:pt>
                <c:pt idx="5">
                  <c:v>83</c:v>
                </c:pt>
                <c:pt idx="6">
                  <c:v>77</c:v>
                </c:pt>
                <c:pt idx="7">
                  <c:v>55</c:v>
                </c:pt>
                <c:pt idx="8">
                  <c:v>86</c:v>
                </c:pt>
                <c:pt idx="9">
                  <c:v>69</c:v>
                </c:pt>
                <c:pt idx="10">
                  <c:v>65</c:v>
                </c:pt>
                <c:pt idx="11">
                  <c:v>45</c:v>
                </c:pt>
                <c:pt idx="12">
                  <c:v>78</c:v>
                </c:pt>
                <c:pt idx="13">
                  <c:v>90</c:v>
                </c:pt>
                <c:pt idx="14">
                  <c:v>89</c:v>
                </c:pt>
                <c:pt idx="15">
                  <c:v>44</c:v>
                </c:pt>
                <c:pt idx="16">
                  <c:v>91</c:v>
                </c:pt>
                <c:pt idx="17">
                  <c:v>83</c:v>
                </c:pt>
                <c:pt idx="18">
                  <c:v>75</c:v>
                </c:pt>
                <c:pt idx="19">
                  <c:v>50</c:v>
                </c:pt>
                <c:pt idx="20">
                  <c:v>93</c:v>
                </c:pt>
                <c:pt idx="21">
                  <c:v>82</c:v>
                </c:pt>
                <c:pt idx="22">
                  <c:v>64</c:v>
                </c:pt>
                <c:pt idx="23">
                  <c:v>56</c:v>
                </c:pt>
                <c:pt idx="24">
                  <c:v>53</c:v>
                </c:pt>
                <c:pt idx="25">
                  <c:v>96</c:v>
                </c:pt>
                <c:pt idx="26">
                  <c:v>76</c:v>
                </c:pt>
                <c:pt idx="27">
                  <c:v>70</c:v>
                </c:pt>
                <c:pt idx="28">
                  <c:v>64</c:v>
                </c:pt>
                <c:pt idx="29">
                  <c:v>52</c:v>
                </c:pt>
                <c:pt idx="30">
                  <c:v>40</c:v>
                </c:pt>
                <c:pt idx="31">
                  <c:v>85</c:v>
                </c:pt>
                <c:pt idx="32">
                  <c:v>79</c:v>
                </c:pt>
                <c:pt idx="33">
                  <c:v>77</c:v>
                </c:pt>
                <c:pt idx="34">
                  <c:v>73</c:v>
                </c:pt>
                <c:pt idx="35">
                  <c:v>47</c:v>
                </c:pt>
                <c:pt idx="36">
                  <c:v>94</c:v>
                </c:pt>
                <c:pt idx="37">
                  <c:v>89</c:v>
                </c:pt>
                <c:pt idx="38">
                  <c:v>83</c:v>
                </c:pt>
                <c:pt idx="39">
                  <c:v>82</c:v>
                </c:pt>
                <c:pt idx="40">
                  <c:v>46</c:v>
                </c:pt>
                <c:pt idx="41">
                  <c:v>101</c:v>
                </c:pt>
                <c:pt idx="42">
                  <c:v>80</c:v>
                </c:pt>
                <c:pt idx="43">
                  <c:v>67</c:v>
                </c:pt>
                <c:pt idx="44">
                  <c:v>54</c:v>
                </c:pt>
                <c:pt idx="45">
                  <c:v>89</c:v>
                </c:pt>
                <c:pt idx="46">
                  <c:v>62</c:v>
                </c:pt>
                <c:pt idx="47">
                  <c:v>74</c:v>
                </c:pt>
                <c:pt idx="48">
                  <c:v>45</c:v>
                </c:pt>
                <c:pt idx="49">
                  <c:v>64</c:v>
                </c:pt>
                <c:pt idx="50">
                  <c:v>55</c:v>
                </c:pt>
                <c:pt idx="51">
                  <c:v>59</c:v>
                </c:pt>
                <c:pt idx="52">
                  <c:v>48</c:v>
                </c:pt>
                <c:pt idx="53">
                  <c:v>40</c:v>
                </c:pt>
                <c:pt idx="54">
                  <c:v>29</c:v>
                </c:pt>
                <c:pt idx="55">
                  <c:v>48</c:v>
                </c:pt>
                <c:pt idx="56">
                  <c:v>39</c:v>
                </c:pt>
                <c:pt idx="57">
                  <c:v>43</c:v>
                </c:pt>
                <c:pt idx="58">
                  <c:v>79</c:v>
                </c:pt>
                <c:pt idx="59">
                  <c:v>52</c:v>
                </c:pt>
                <c:pt idx="60">
                  <c:v>44</c:v>
                </c:pt>
                <c:pt idx="61">
                  <c:v>27</c:v>
                </c:pt>
                <c:pt idx="62">
                  <c:v>46</c:v>
                </c:pt>
                <c:pt idx="63">
                  <c:v>39</c:v>
                </c:pt>
                <c:pt idx="64">
                  <c:v>56</c:v>
                </c:pt>
                <c:pt idx="65">
                  <c:v>45</c:v>
                </c:pt>
                <c:pt idx="66">
                  <c:v>31</c:v>
                </c:pt>
                <c:pt idx="67">
                  <c:v>70</c:v>
                </c:pt>
                <c:pt idx="68">
                  <c:v>63</c:v>
                </c:pt>
                <c:pt idx="69">
                  <c:v>57</c:v>
                </c:pt>
                <c:pt idx="70">
                  <c:v>44</c:v>
                </c:pt>
                <c:pt idx="71">
                  <c:v>29</c:v>
                </c:pt>
                <c:pt idx="72">
                  <c:v>41</c:v>
                </c:pt>
                <c:pt idx="73">
                  <c:v>42</c:v>
                </c:pt>
                <c:pt idx="74">
                  <c:v>35</c:v>
                </c:pt>
                <c:pt idx="75">
                  <c:v>21</c:v>
                </c:pt>
                <c:pt idx="76">
                  <c:v>36</c:v>
                </c:pt>
                <c:pt idx="77">
                  <c:v>34</c:v>
                </c:pt>
                <c:pt idx="78">
                  <c:v>22</c:v>
                </c:pt>
                <c:pt idx="79">
                  <c:v>21</c:v>
                </c:pt>
                <c:pt idx="80">
                  <c:v>57</c:v>
                </c:pt>
                <c:pt idx="81">
                  <c:v>41</c:v>
                </c:pt>
                <c:pt idx="82">
                  <c:v>36</c:v>
                </c:pt>
                <c:pt idx="83">
                  <c:v>33</c:v>
                </c:pt>
                <c:pt idx="84">
                  <c:v>26</c:v>
                </c:pt>
                <c:pt idx="85">
                  <c:v>55</c:v>
                </c:pt>
                <c:pt idx="86">
                  <c:v>39</c:v>
                </c:pt>
                <c:pt idx="87">
                  <c:v>23</c:v>
                </c:pt>
                <c:pt idx="88">
                  <c:v>68</c:v>
                </c:pt>
                <c:pt idx="89">
                  <c:v>50</c:v>
                </c:pt>
                <c:pt idx="90">
                  <c:v>46</c:v>
                </c:pt>
                <c:pt idx="91">
                  <c:v>31</c:v>
                </c:pt>
                <c:pt idx="92">
                  <c:v>29</c:v>
                </c:pt>
                <c:pt idx="93">
                  <c:v>25</c:v>
                </c:pt>
                <c:pt idx="94">
                  <c:v>21</c:v>
                </c:pt>
                <c:pt idx="95">
                  <c:v>40</c:v>
                </c:pt>
                <c:pt idx="96">
                  <c:v>34</c:v>
                </c:pt>
                <c:pt idx="97">
                  <c:v>33</c:v>
                </c:pt>
                <c:pt idx="98">
                  <c:v>32</c:v>
                </c:pt>
                <c:pt idx="99">
                  <c:v>29</c:v>
                </c:pt>
                <c:pt idx="100">
                  <c:v>28</c:v>
                </c:pt>
                <c:pt idx="101">
                  <c:v>27</c:v>
                </c:pt>
                <c:pt idx="102">
                  <c:v>65</c:v>
                </c:pt>
                <c:pt idx="103">
                  <c:v>40</c:v>
                </c:pt>
                <c:pt idx="104">
                  <c:v>39</c:v>
                </c:pt>
                <c:pt idx="105">
                  <c:v>33</c:v>
                </c:pt>
                <c:pt idx="106">
                  <c:v>27</c:v>
                </c:pt>
                <c:pt idx="107">
                  <c:v>17</c:v>
                </c:pt>
                <c:pt idx="108">
                  <c:v>16</c:v>
                </c:pt>
                <c:pt idx="109">
                  <c:v>37</c:v>
                </c:pt>
                <c:pt idx="110">
                  <c:v>36</c:v>
                </c:pt>
                <c:pt idx="111">
                  <c:v>35</c:v>
                </c:pt>
                <c:pt idx="112">
                  <c:v>30</c:v>
                </c:pt>
                <c:pt idx="113">
                  <c:v>25</c:v>
                </c:pt>
                <c:pt idx="114">
                  <c:v>22</c:v>
                </c:pt>
                <c:pt idx="115">
                  <c:v>16</c:v>
                </c:pt>
                <c:pt idx="116">
                  <c:v>31</c:v>
                </c:pt>
                <c:pt idx="117">
                  <c:v>29</c:v>
                </c:pt>
                <c:pt idx="118">
                  <c:v>38</c:v>
                </c:pt>
                <c:pt idx="119">
                  <c:v>34</c:v>
                </c:pt>
                <c:pt idx="120">
                  <c:v>26</c:v>
                </c:pt>
                <c:pt idx="121">
                  <c:v>67</c:v>
                </c:pt>
                <c:pt idx="122">
                  <c:v>34</c:v>
                </c:pt>
                <c:pt idx="123">
                  <c:v>27</c:v>
                </c:pt>
                <c:pt idx="124">
                  <c:v>22</c:v>
                </c:pt>
                <c:pt idx="125">
                  <c:v>21</c:v>
                </c:pt>
                <c:pt idx="126">
                  <c:v>21</c:v>
                </c:pt>
                <c:pt idx="127">
                  <c:v>18</c:v>
                </c:pt>
                <c:pt idx="128">
                  <c:v>36</c:v>
                </c:pt>
                <c:pt idx="129">
                  <c:v>32</c:v>
                </c:pt>
                <c:pt idx="130">
                  <c:v>25</c:v>
                </c:pt>
                <c:pt idx="131">
                  <c:v>21</c:v>
                </c:pt>
                <c:pt idx="132">
                  <c:v>15</c:v>
                </c:pt>
                <c:pt idx="133">
                  <c:v>13</c:v>
                </c:pt>
                <c:pt idx="134">
                  <c:v>13</c:v>
                </c:pt>
                <c:pt idx="135">
                  <c:v>27</c:v>
                </c:pt>
                <c:pt idx="136">
                  <c:v>25</c:v>
                </c:pt>
                <c:pt idx="137">
                  <c:v>24</c:v>
                </c:pt>
                <c:pt idx="138">
                  <c:v>20</c:v>
                </c:pt>
                <c:pt idx="139">
                  <c:v>19</c:v>
                </c:pt>
                <c:pt idx="140">
                  <c:v>24</c:v>
                </c:pt>
                <c:pt idx="141">
                  <c:v>21</c:v>
                </c:pt>
                <c:pt idx="142">
                  <c:v>20</c:v>
                </c:pt>
                <c:pt idx="143">
                  <c:v>20</c:v>
                </c:pt>
                <c:pt idx="144">
                  <c:v>23</c:v>
                </c:pt>
                <c:pt idx="145">
                  <c:v>23</c:v>
                </c:pt>
                <c:pt idx="146">
                  <c:v>22</c:v>
                </c:pt>
                <c:pt idx="147">
                  <c:v>21</c:v>
                </c:pt>
                <c:pt idx="148">
                  <c:v>18</c:v>
                </c:pt>
                <c:pt idx="149">
                  <c:v>17</c:v>
                </c:pt>
                <c:pt idx="150">
                  <c:v>12</c:v>
                </c:pt>
                <c:pt idx="151">
                  <c:v>31</c:v>
                </c:pt>
                <c:pt idx="152">
                  <c:v>27</c:v>
                </c:pt>
                <c:pt idx="153">
                  <c:v>21</c:v>
                </c:pt>
                <c:pt idx="154">
                  <c:v>17</c:v>
                </c:pt>
                <c:pt idx="155">
                  <c:v>17</c:v>
                </c:pt>
                <c:pt idx="156">
                  <c:v>15</c:v>
                </c:pt>
                <c:pt idx="157">
                  <c:v>27</c:v>
                </c:pt>
                <c:pt idx="158">
                  <c:v>26</c:v>
                </c:pt>
                <c:pt idx="159">
                  <c:v>25</c:v>
                </c:pt>
                <c:pt idx="160">
                  <c:v>20</c:v>
                </c:pt>
                <c:pt idx="161">
                  <c:v>19</c:v>
                </c:pt>
                <c:pt idx="162">
                  <c:v>10</c:v>
                </c:pt>
                <c:pt idx="163">
                  <c:v>41</c:v>
                </c:pt>
                <c:pt idx="164">
                  <c:v>37</c:v>
                </c:pt>
                <c:pt idx="165">
                  <c:v>21</c:v>
                </c:pt>
                <c:pt idx="166">
                  <c:v>17</c:v>
                </c:pt>
                <c:pt idx="167">
                  <c:v>17</c:v>
                </c:pt>
                <c:pt idx="168">
                  <c:v>16</c:v>
                </c:pt>
                <c:pt idx="169">
                  <c:v>16</c:v>
                </c:pt>
                <c:pt idx="170">
                  <c:v>14</c:v>
                </c:pt>
                <c:pt idx="171">
                  <c:v>13</c:v>
                </c:pt>
                <c:pt idx="172">
                  <c:v>10</c:v>
                </c:pt>
                <c:pt idx="173">
                  <c:v>9</c:v>
                </c:pt>
                <c:pt idx="174">
                  <c:v>28</c:v>
                </c:pt>
                <c:pt idx="175">
                  <c:v>24</c:v>
                </c:pt>
                <c:pt idx="176">
                  <c:v>23</c:v>
                </c:pt>
                <c:pt idx="177">
                  <c:v>22</c:v>
                </c:pt>
                <c:pt idx="178">
                  <c:v>19</c:v>
                </c:pt>
                <c:pt idx="179">
                  <c:v>19</c:v>
                </c:pt>
                <c:pt idx="180">
                  <c:v>17</c:v>
                </c:pt>
                <c:pt idx="181">
                  <c:v>15</c:v>
                </c:pt>
                <c:pt idx="182">
                  <c:v>15</c:v>
                </c:pt>
                <c:pt idx="183">
                  <c:v>14</c:v>
                </c:pt>
                <c:pt idx="184">
                  <c:v>12</c:v>
                </c:pt>
                <c:pt idx="185">
                  <c:v>7</c:v>
                </c:pt>
                <c:pt idx="186">
                  <c:v>34</c:v>
                </c:pt>
                <c:pt idx="187">
                  <c:v>33</c:v>
                </c:pt>
                <c:pt idx="188">
                  <c:v>24</c:v>
                </c:pt>
                <c:pt idx="189">
                  <c:v>23</c:v>
                </c:pt>
                <c:pt idx="190">
                  <c:v>18</c:v>
                </c:pt>
                <c:pt idx="191">
                  <c:v>15</c:v>
                </c:pt>
                <c:pt idx="192">
                  <c:v>12</c:v>
                </c:pt>
                <c:pt idx="193">
                  <c:v>12</c:v>
                </c:pt>
                <c:pt idx="194">
                  <c:v>12</c:v>
                </c:pt>
                <c:pt idx="195">
                  <c:v>12</c:v>
                </c:pt>
                <c:pt idx="196">
                  <c:v>10</c:v>
                </c:pt>
                <c:pt idx="197">
                  <c:v>34</c:v>
                </c:pt>
                <c:pt idx="198">
                  <c:v>22</c:v>
                </c:pt>
                <c:pt idx="199">
                  <c:v>18</c:v>
                </c:pt>
                <c:pt idx="200">
                  <c:v>17</c:v>
                </c:pt>
                <c:pt idx="201">
                  <c:v>16</c:v>
                </c:pt>
                <c:pt idx="202">
                  <c:v>13</c:v>
                </c:pt>
                <c:pt idx="203">
                  <c:v>12</c:v>
                </c:pt>
                <c:pt idx="204">
                  <c:v>12</c:v>
                </c:pt>
                <c:pt idx="205">
                  <c:v>12</c:v>
                </c:pt>
                <c:pt idx="206">
                  <c:v>11</c:v>
                </c:pt>
                <c:pt idx="207">
                  <c:v>9</c:v>
                </c:pt>
                <c:pt idx="208">
                  <c:v>8</c:v>
                </c:pt>
                <c:pt idx="209">
                  <c:v>23</c:v>
                </c:pt>
                <c:pt idx="210">
                  <c:v>20</c:v>
                </c:pt>
                <c:pt idx="211">
                  <c:v>20</c:v>
                </c:pt>
                <c:pt idx="212">
                  <c:v>19</c:v>
                </c:pt>
                <c:pt idx="213">
                  <c:v>16</c:v>
                </c:pt>
                <c:pt idx="214">
                  <c:v>15</c:v>
                </c:pt>
                <c:pt idx="215">
                  <c:v>14</c:v>
                </c:pt>
                <c:pt idx="216">
                  <c:v>13</c:v>
                </c:pt>
                <c:pt idx="217">
                  <c:v>12</c:v>
                </c:pt>
                <c:pt idx="218">
                  <c:v>12</c:v>
                </c:pt>
                <c:pt idx="219">
                  <c:v>11</c:v>
                </c:pt>
                <c:pt idx="220">
                  <c:v>10</c:v>
                </c:pt>
                <c:pt idx="221">
                  <c:v>10</c:v>
                </c:pt>
                <c:pt idx="222">
                  <c:v>9</c:v>
                </c:pt>
                <c:pt idx="223">
                  <c:v>8</c:v>
                </c:pt>
                <c:pt idx="224">
                  <c:v>20</c:v>
                </c:pt>
                <c:pt idx="225">
                  <c:v>16</c:v>
                </c:pt>
                <c:pt idx="226">
                  <c:v>13</c:v>
                </c:pt>
                <c:pt idx="227">
                  <c:v>11</c:v>
                </c:pt>
                <c:pt idx="228">
                  <c:v>11</c:v>
                </c:pt>
                <c:pt idx="229">
                  <c:v>10</c:v>
                </c:pt>
                <c:pt idx="230">
                  <c:v>7</c:v>
                </c:pt>
                <c:pt idx="231">
                  <c:v>5</c:v>
                </c:pt>
                <c:pt idx="232">
                  <c:v>19</c:v>
                </c:pt>
                <c:pt idx="233">
                  <c:v>12</c:v>
                </c:pt>
                <c:pt idx="234">
                  <c:v>12</c:v>
                </c:pt>
                <c:pt idx="235">
                  <c:v>12</c:v>
                </c:pt>
                <c:pt idx="236">
                  <c:v>12</c:v>
                </c:pt>
                <c:pt idx="237">
                  <c:v>11</c:v>
                </c:pt>
                <c:pt idx="238">
                  <c:v>10</c:v>
                </c:pt>
                <c:pt idx="239">
                  <c:v>8</c:v>
                </c:pt>
                <c:pt idx="240">
                  <c:v>8</c:v>
                </c:pt>
                <c:pt idx="241">
                  <c:v>7</c:v>
                </c:pt>
                <c:pt idx="242">
                  <c:v>6</c:v>
                </c:pt>
                <c:pt idx="243">
                  <c:v>5</c:v>
                </c:pt>
                <c:pt idx="244">
                  <c:v>33</c:v>
                </c:pt>
                <c:pt idx="245">
                  <c:v>32</c:v>
                </c:pt>
                <c:pt idx="246">
                  <c:v>10</c:v>
                </c:pt>
                <c:pt idx="247">
                  <c:v>10</c:v>
                </c:pt>
                <c:pt idx="248">
                  <c:v>9</c:v>
                </c:pt>
                <c:pt idx="249">
                  <c:v>9</c:v>
                </c:pt>
                <c:pt idx="250">
                  <c:v>9</c:v>
                </c:pt>
                <c:pt idx="251">
                  <c:v>8</c:v>
                </c:pt>
                <c:pt idx="252">
                  <c:v>8</c:v>
                </c:pt>
                <c:pt idx="253">
                  <c:v>8</c:v>
                </c:pt>
                <c:pt idx="254">
                  <c:v>8</c:v>
                </c:pt>
                <c:pt idx="255">
                  <c:v>7</c:v>
                </c:pt>
                <c:pt idx="256">
                  <c:v>7</c:v>
                </c:pt>
                <c:pt idx="257">
                  <c:v>7</c:v>
                </c:pt>
                <c:pt idx="258">
                  <c:v>6</c:v>
                </c:pt>
                <c:pt idx="259">
                  <c:v>5</c:v>
                </c:pt>
                <c:pt idx="260">
                  <c:v>9</c:v>
                </c:pt>
                <c:pt idx="261">
                  <c:v>8</c:v>
                </c:pt>
                <c:pt idx="262">
                  <c:v>8</c:v>
                </c:pt>
                <c:pt idx="263">
                  <c:v>8</c:v>
                </c:pt>
                <c:pt idx="264">
                  <c:v>8</c:v>
                </c:pt>
                <c:pt idx="265">
                  <c:v>7</c:v>
                </c:pt>
                <c:pt idx="266">
                  <c:v>7</c:v>
                </c:pt>
                <c:pt idx="267">
                  <c:v>6</c:v>
                </c:pt>
                <c:pt idx="268">
                  <c:v>6</c:v>
                </c:pt>
                <c:pt idx="269">
                  <c:v>5</c:v>
                </c:pt>
                <c:pt idx="270">
                  <c:v>5</c:v>
                </c:pt>
                <c:pt idx="271">
                  <c:v>5</c:v>
                </c:pt>
                <c:pt idx="272">
                  <c:v>4</c:v>
                </c:pt>
                <c:pt idx="273">
                  <c:v>4</c:v>
                </c:pt>
                <c:pt idx="274">
                  <c:v>15</c:v>
                </c:pt>
                <c:pt idx="275">
                  <c:v>14</c:v>
                </c:pt>
                <c:pt idx="276">
                  <c:v>11</c:v>
                </c:pt>
                <c:pt idx="277">
                  <c:v>11</c:v>
                </c:pt>
                <c:pt idx="278">
                  <c:v>11</c:v>
                </c:pt>
                <c:pt idx="279">
                  <c:v>10</c:v>
                </c:pt>
                <c:pt idx="280">
                  <c:v>10</c:v>
                </c:pt>
                <c:pt idx="281">
                  <c:v>8</c:v>
                </c:pt>
                <c:pt idx="282">
                  <c:v>8</c:v>
                </c:pt>
                <c:pt idx="283">
                  <c:v>6</c:v>
                </c:pt>
                <c:pt idx="284">
                  <c:v>6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5</c:v>
                </c:pt>
                <c:pt idx="289">
                  <c:v>5</c:v>
                </c:pt>
                <c:pt idx="290">
                  <c:v>5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34</c:v>
                </c:pt>
                <c:pt idx="299">
                  <c:v>26</c:v>
                </c:pt>
                <c:pt idx="300">
                  <c:v>8</c:v>
                </c:pt>
                <c:pt idx="301">
                  <c:v>6</c:v>
                </c:pt>
                <c:pt idx="302">
                  <c:v>5</c:v>
                </c:pt>
                <c:pt idx="303">
                  <c:v>5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3</c:v>
                </c:pt>
                <c:pt idx="308">
                  <c:v>14</c:v>
                </c:pt>
                <c:pt idx="309">
                  <c:v>6</c:v>
                </c:pt>
                <c:pt idx="310">
                  <c:v>5</c:v>
                </c:pt>
                <c:pt idx="311">
                  <c:v>5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20</c:v>
                </c:pt>
                <c:pt idx="334">
                  <c:v>8</c:v>
                </c:pt>
                <c:pt idx="335">
                  <c:v>8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</c:numCache>
            </c:numRef>
          </c:xVal>
          <c:yVal>
            <c:numRef>
              <c:f>'data-export1'!$C$2:$C$352</c:f>
              <c:numCache>
                <c:formatCode>General</c:formatCode>
                <c:ptCount val="351"/>
                <c:pt idx="0">
                  <c:v>0</c:v>
                </c:pt>
                <c:pt idx="1">
                  <c:v>71</c:v>
                </c:pt>
                <c:pt idx="2">
                  <c:v>68</c:v>
                </c:pt>
                <c:pt idx="3">
                  <c:v>68</c:v>
                </c:pt>
                <c:pt idx="4">
                  <c:v>67</c:v>
                </c:pt>
                <c:pt idx="5">
                  <c:v>66</c:v>
                </c:pt>
                <c:pt idx="6">
                  <c:v>66</c:v>
                </c:pt>
                <c:pt idx="7">
                  <c:v>66</c:v>
                </c:pt>
                <c:pt idx="8">
                  <c:v>65</c:v>
                </c:pt>
                <c:pt idx="9">
                  <c:v>65</c:v>
                </c:pt>
                <c:pt idx="10">
                  <c:v>65</c:v>
                </c:pt>
                <c:pt idx="11">
                  <c:v>65</c:v>
                </c:pt>
                <c:pt idx="12">
                  <c:v>63</c:v>
                </c:pt>
                <c:pt idx="13">
                  <c:v>62</c:v>
                </c:pt>
                <c:pt idx="14">
                  <c:v>62</c:v>
                </c:pt>
                <c:pt idx="15">
                  <c:v>62</c:v>
                </c:pt>
                <c:pt idx="16">
                  <c:v>61</c:v>
                </c:pt>
                <c:pt idx="17">
                  <c:v>61</c:v>
                </c:pt>
                <c:pt idx="18">
                  <c:v>61</c:v>
                </c:pt>
                <c:pt idx="19">
                  <c:v>61</c:v>
                </c:pt>
                <c:pt idx="20">
                  <c:v>60</c:v>
                </c:pt>
                <c:pt idx="21">
                  <c:v>60</c:v>
                </c:pt>
                <c:pt idx="22">
                  <c:v>60</c:v>
                </c:pt>
                <c:pt idx="23">
                  <c:v>60</c:v>
                </c:pt>
                <c:pt idx="24">
                  <c:v>59</c:v>
                </c:pt>
                <c:pt idx="25">
                  <c:v>58</c:v>
                </c:pt>
                <c:pt idx="26">
                  <c:v>58</c:v>
                </c:pt>
                <c:pt idx="27">
                  <c:v>58</c:v>
                </c:pt>
                <c:pt idx="28">
                  <c:v>58</c:v>
                </c:pt>
                <c:pt idx="29">
                  <c:v>58</c:v>
                </c:pt>
                <c:pt idx="30">
                  <c:v>58</c:v>
                </c:pt>
                <c:pt idx="31">
                  <c:v>57</c:v>
                </c:pt>
                <c:pt idx="32">
                  <c:v>57</c:v>
                </c:pt>
                <c:pt idx="33">
                  <c:v>57</c:v>
                </c:pt>
                <c:pt idx="34">
                  <c:v>57</c:v>
                </c:pt>
                <c:pt idx="35">
                  <c:v>57</c:v>
                </c:pt>
                <c:pt idx="36">
                  <c:v>56</c:v>
                </c:pt>
                <c:pt idx="37">
                  <c:v>56</c:v>
                </c:pt>
                <c:pt idx="38">
                  <c:v>56</c:v>
                </c:pt>
                <c:pt idx="39">
                  <c:v>55</c:v>
                </c:pt>
                <c:pt idx="40">
                  <c:v>55</c:v>
                </c:pt>
                <c:pt idx="41">
                  <c:v>53</c:v>
                </c:pt>
                <c:pt idx="42">
                  <c:v>51</c:v>
                </c:pt>
                <c:pt idx="43">
                  <c:v>51</c:v>
                </c:pt>
                <c:pt idx="44">
                  <c:v>51</c:v>
                </c:pt>
                <c:pt idx="45">
                  <c:v>50</c:v>
                </c:pt>
                <c:pt idx="46">
                  <c:v>50</c:v>
                </c:pt>
                <c:pt idx="47">
                  <c:v>49</c:v>
                </c:pt>
                <c:pt idx="48">
                  <c:v>49</c:v>
                </c:pt>
                <c:pt idx="49">
                  <c:v>46</c:v>
                </c:pt>
                <c:pt idx="50">
                  <c:v>46</c:v>
                </c:pt>
                <c:pt idx="51">
                  <c:v>43</c:v>
                </c:pt>
                <c:pt idx="52">
                  <c:v>43</c:v>
                </c:pt>
                <c:pt idx="53">
                  <c:v>43</c:v>
                </c:pt>
                <c:pt idx="54">
                  <c:v>43</c:v>
                </c:pt>
                <c:pt idx="55">
                  <c:v>42</c:v>
                </c:pt>
                <c:pt idx="56">
                  <c:v>42</c:v>
                </c:pt>
                <c:pt idx="57">
                  <c:v>41</c:v>
                </c:pt>
                <c:pt idx="58">
                  <c:v>40</c:v>
                </c:pt>
                <c:pt idx="59">
                  <c:v>40</c:v>
                </c:pt>
                <c:pt idx="60">
                  <c:v>40</c:v>
                </c:pt>
                <c:pt idx="61">
                  <c:v>40</c:v>
                </c:pt>
                <c:pt idx="62">
                  <c:v>39</c:v>
                </c:pt>
                <c:pt idx="63">
                  <c:v>38</c:v>
                </c:pt>
                <c:pt idx="64">
                  <c:v>37</c:v>
                </c:pt>
                <c:pt idx="65">
                  <c:v>37</c:v>
                </c:pt>
                <c:pt idx="66">
                  <c:v>37</c:v>
                </c:pt>
                <c:pt idx="67">
                  <c:v>36</c:v>
                </c:pt>
                <c:pt idx="68">
                  <c:v>35</c:v>
                </c:pt>
                <c:pt idx="69">
                  <c:v>35</c:v>
                </c:pt>
                <c:pt idx="70">
                  <c:v>35</c:v>
                </c:pt>
                <c:pt idx="71">
                  <c:v>33</c:v>
                </c:pt>
                <c:pt idx="72">
                  <c:v>32</c:v>
                </c:pt>
                <c:pt idx="73">
                  <c:v>31</c:v>
                </c:pt>
                <c:pt idx="74">
                  <c:v>31</c:v>
                </c:pt>
                <c:pt idx="75">
                  <c:v>31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30</c:v>
                </c:pt>
                <c:pt idx="80">
                  <c:v>29</c:v>
                </c:pt>
                <c:pt idx="81">
                  <c:v>29</c:v>
                </c:pt>
                <c:pt idx="82">
                  <c:v>29</c:v>
                </c:pt>
                <c:pt idx="83">
                  <c:v>29</c:v>
                </c:pt>
                <c:pt idx="84">
                  <c:v>29</c:v>
                </c:pt>
                <c:pt idx="85">
                  <c:v>28</c:v>
                </c:pt>
                <c:pt idx="86">
                  <c:v>28</c:v>
                </c:pt>
                <c:pt idx="87">
                  <c:v>28</c:v>
                </c:pt>
                <c:pt idx="88">
                  <c:v>27</c:v>
                </c:pt>
                <c:pt idx="89">
                  <c:v>27</c:v>
                </c:pt>
                <c:pt idx="90">
                  <c:v>27</c:v>
                </c:pt>
                <c:pt idx="91">
                  <c:v>27</c:v>
                </c:pt>
                <c:pt idx="92">
                  <c:v>27</c:v>
                </c:pt>
                <c:pt idx="93">
                  <c:v>27</c:v>
                </c:pt>
                <c:pt idx="94">
                  <c:v>27</c:v>
                </c:pt>
                <c:pt idx="95">
                  <c:v>25</c:v>
                </c:pt>
                <c:pt idx="96">
                  <c:v>25</c:v>
                </c:pt>
                <c:pt idx="97">
                  <c:v>25</c:v>
                </c:pt>
                <c:pt idx="98">
                  <c:v>25</c:v>
                </c:pt>
                <c:pt idx="99">
                  <c:v>25</c:v>
                </c:pt>
                <c:pt idx="100">
                  <c:v>25</c:v>
                </c:pt>
                <c:pt idx="101">
                  <c:v>25</c:v>
                </c:pt>
                <c:pt idx="102">
                  <c:v>24</c:v>
                </c:pt>
                <c:pt idx="103">
                  <c:v>24</c:v>
                </c:pt>
                <c:pt idx="104">
                  <c:v>24</c:v>
                </c:pt>
                <c:pt idx="105">
                  <c:v>24</c:v>
                </c:pt>
                <c:pt idx="106">
                  <c:v>24</c:v>
                </c:pt>
                <c:pt idx="107">
                  <c:v>24</c:v>
                </c:pt>
                <c:pt idx="108">
                  <c:v>24</c:v>
                </c:pt>
                <c:pt idx="109">
                  <c:v>23</c:v>
                </c:pt>
                <c:pt idx="110">
                  <c:v>23</c:v>
                </c:pt>
                <c:pt idx="111">
                  <c:v>23</c:v>
                </c:pt>
                <c:pt idx="112">
                  <c:v>23</c:v>
                </c:pt>
                <c:pt idx="113">
                  <c:v>23</c:v>
                </c:pt>
                <c:pt idx="114">
                  <c:v>23</c:v>
                </c:pt>
                <c:pt idx="115">
                  <c:v>23</c:v>
                </c:pt>
                <c:pt idx="116">
                  <c:v>22</c:v>
                </c:pt>
                <c:pt idx="117">
                  <c:v>22</c:v>
                </c:pt>
                <c:pt idx="118">
                  <c:v>21</c:v>
                </c:pt>
                <c:pt idx="119">
                  <c:v>21</c:v>
                </c:pt>
                <c:pt idx="120">
                  <c:v>21</c:v>
                </c:pt>
                <c:pt idx="121">
                  <c:v>20</c:v>
                </c:pt>
                <c:pt idx="122">
                  <c:v>20</c:v>
                </c:pt>
                <c:pt idx="123">
                  <c:v>20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20</c:v>
                </c:pt>
                <c:pt idx="128">
                  <c:v>19</c:v>
                </c:pt>
                <c:pt idx="129">
                  <c:v>19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19</c:v>
                </c:pt>
                <c:pt idx="134">
                  <c:v>19</c:v>
                </c:pt>
                <c:pt idx="135">
                  <c:v>18</c:v>
                </c:pt>
                <c:pt idx="136">
                  <c:v>18</c:v>
                </c:pt>
                <c:pt idx="137">
                  <c:v>18</c:v>
                </c:pt>
                <c:pt idx="138">
                  <c:v>18</c:v>
                </c:pt>
                <c:pt idx="139">
                  <c:v>18</c:v>
                </c:pt>
                <c:pt idx="140">
                  <c:v>17</c:v>
                </c:pt>
                <c:pt idx="141">
                  <c:v>17</c:v>
                </c:pt>
                <c:pt idx="142">
                  <c:v>17</c:v>
                </c:pt>
                <c:pt idx="143">
                  <c:v>17</c:v>
                </c:pt>
                <c:pt idx="144">
                  <c:v>16</c:v>
                </c:pt>
                <c:pt idx="145">
                  <c:v>16</c:v>
                </c:pt>
                <c:pt idx="146">
                  <c:v>16</c:v>
                </c:pt>
                <c:pt idx="147">
                  <c:v>16</c:v>
                </c:pt>
                <c:pt idx="148">
                  <c:v>16</c:v>
                </c:pt>
                <c:pt idx="149">
                  <c:v>16</c:v>
                </c:pt>
                <c:pt idx="150">
                  <c:v>16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14</c:v>
                </c:pt>
                <c:pt idx="158">
                  <c:v>14</c:v>
                </c:pt>
                <c:pt idx="159">
                  <c:v>14</c:v>
                </c:pt>
                <c:pt idx="160">
                  <c:v>14</c:v>
                </c:pt>
                <c:pt idx="161">
                  <c:v>14</c:v>
                </c:pt>
                <c:pt idx="162">
                  <c:v>14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12</c:v>
                </c:pt>
                <c:pt idx="175">
                  <c:v>12</c:v>
                </c:pt>
                <c:pt idx="176">
                  <c:v>12</c:v>
                </c:pt>
                <c:pt idx="177">
                  <c:v>12</c:v>
                </c:pt>
                <c:pt idx="178">
                  <c:v>12</c:v>
                </c:pt>
                <c:pt idx="179">
                  <c:v>12</c:v>
                </c:pt>
                <c:pt idx="180">
                  <c:v>12</c:v>
                </c:pt>
                <c:pt idx="181">
                  <c:v>12</c:v>
                </c:pt>
                <c:pt idx="182">
                  <c:v>12</c:v>
                </c:pt>
                <c:pt idx="183">
                  <c:v>12</c:v>
                </c:pt>
                <c:pt idx="184">
                  <c:v>12</c:v>
                </c:pt>
                <c:pt idx="185">
                  <c:v>12</c:v>
                </c:pt>
                <c:pt idx="186">
                  <c:v>11</c:v>
                </c:pt>
                <c:pt idx="187">
                  <c:v>11</c:v>
                </c:pt>
                <c:pt idx="188">
                  <c:v>11</c:v>
                </c:pt>
                <c:pt idx="189">
                  <c:v>11</c:v>
                </c:pt>
                <c:pt idx="190">
                  <c:v>11</c:v>
                </c:pt>
                <c:pt idx="191">
                  <c:v>11</c:v>
                </c:pt>
                <c:pt idx="192">
                  <c:v>11</c:v>
                </c:pt>
                <c:pt idx="193">
                  <c:v>11</c:v>
                </c:pt>
                <c:pt idx="194">
                  <c:v>11</c:v>
                </c:pt>
                <c:pt idx="195">
                  <c:v>11</c:v>
                </c:pt>
                <c:pt idx="196">
                  <c:v>11</c:v>
                </c:pt>
                <c:pt idx="197">
                  <c:v>10</c:v>
                </c:pt>
                <c:pt idx="198">
                  <c:v>10</c:v>
                </c:pt>
                <c:pt idx="199">
                  <c:v>10</c:v>
                </c:pt>
                <c:pt idx="200">
                  <c:v>10</c:v>
                </c:pt>
                <c:pt idx="201">
                  <c:v>10</c:v>
                </c:pt>
                <c:pt idx="202">
                  <c:v>10</c:v>
                </c:pt>
                <c:pt idx="203">
                  <c:v>10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10</c:v>
                </c:pt>
                <c:pt idx="208">
                  <c:v>10</c:v>
                </c:pt>
                <c:pt idx="209">
                  <c:v>9</c:v>
                </c:pt>
                <c:pt idx="210">
                  <c:v>9</c:v>
                </c:pt>
                <c:pt idx="211">
                  <c:v>9</c:v>
                </c:pt>
                <c:pt idx="212">
                  <c:v>9</c:v>
                </c:pt>
                <c:pt idx="213">
                  <c:v>9</c:v>
                </c:pt>
                <c:pt idx="214">
                  <c:v>9</c:v>
                </c:pt>
                <c:pt idx="215">
                  <c:v>9</c:v>
                </c:pt>
                <c:pt idx="216">
                  <c:v>9</c:v>
                </c:pt>
                <c:pt idx="217">
                  <c:v>9</c:v>
                </c:pt>
                <c:pt idx="218">
                  <c:v>9</c:v>
                </c:pt>
                <c:pt idx="219">
                  <c:v>9</c:v>
                </c:pt>
                <c:pt idx="220">
                  <c:v>9</c:v>
                </c:pt>
                <c:pt idx="221">
                  <c:v>9</c:v>
                </c:pt>
                <c:pt idx="222">
                  <c:v>9</c:v>
                </c:pt>
                <c:pt idx="223">
                  <c:v>9</c:v>
                </c:pt>
                <c:pt idx="224">
                  <c:v>8</c:v>
                </c:pt>
                <c:pt idx="225">
                  <c:v>8</c:v>
                </c:pt>
                <c:pt idx="226">
                  <c:v>8</c:v>
                </c:pt>
                <c:pt idx="227">
                  <c:v>8</c:v>
                </c:pt>
                <c:pt idx="228">
                  <c:v>8</c:v>
                </c:pt>
                <c:pt idx="229">
                  <c:v>8</c:v>
                </c:pt>
                <c:pt idx="230">
                  <c:v>8</c:v>
                </c:pt>
                <c:pt idx="231">
                  <c:v>8</c:v>
                </c:pt>
                <c:pt idx="232">
                  <c:v>7</c:v>
                </c:pt>
                <c:pt idx="233">
                  <c:v>7</c:v>
                </c:pt>
                <c:pt idx="234">
                  <c:v>7</c:v>
                </c:pt>
                <c:pt idx="235">
                  <c:v>7</c:v>
                </c:pt>
                <c:pt idx="236">
                  <c:v>7</c:v>
                </c:pt>
                <c:pt idx="237">
                  <c:v>7</c:v>
                </c:pt>
                <c:pt idx="238">
                  <c:v>7</c:v>
                </c:pt>
                <c:pt idx="239">
                  <c:v>7</c:v>
                </c:pt>
                <c:pt idx="240">
                  <c:v>7</c:v>
                </c:pt>
                <c:pt idx="241">
                  <c:v>7</c:v>
                </c:pt>
                <c:pt idx="242">
                  <c:v>7</c:v>
                </c:pt>
                <c:pt idx="243">
                  <c:v>7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5</c:v>
                </c:pt>
                <c:pt idx="261">
                  <c:v>5</c:v>
                </c:pt>
                <c:pt idx="262">
                  <c:v>5</c:v>
                </c:pt>
                <c:pt idx="263">
                  <c:v>5</c:v>
                </c:pt>
                <c:pt idx="264">
                  <c:v>5</c:v>
                </c:pt>
                <c:pt idx="265">
                  <c:v>5</c:v>
                </c:pt>
                <c:pt idx="266">
                  <c:v>5</c:v>
                </c:pt>
                <c:pt idx="267">
                  <c:v>5</c:v>
                </c:pt>
                <c:pt idx="268">
                  <c:v>5</c:v>
                </c:pt>
                <c:pt idx="269">
                  <c:v>5</c:v>
                </c:pt>
                <c:pt idx="270">
                  <c:v>5</c:v>
                </c:pt>
                <c:pt idx="271">
                  <c:v>5</c:v>
                </c:pt>
                <c:pt idx="272">
                  <c:v>5</c:v>
                </c:pt>
                <c:pt idx="273">
                  <c:v>5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6D-1C4C-9D10-5DB41247A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255888"/>
        <c:axId val="582904224"/>
      </c:scatterChart>
      <c:valAx>
        <c:axId val="592255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GB" sz="1200" b="1">
                    <a:latin typeface="Century Gothic" panose="020B0502020202020204" pitchFamily="34" charset="0"/>
                  </a:rPr>
                  <a:t>Total web events per 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582904224"/>
        <c:crosses val="autoZero"/>
        <c:crossBetween val="midCat"/>
      </c:valAx>
      <c:valAx>
        <c:axId val="58290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GB" sz="1100" b="1">
                    <a:latin typeface="Century Gothic" panose="020B0502020202020204" pitchFamily="34" charset="0"/>
                  </a:rPr>
                  <a:t>Total Orders completed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592255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u="none" strike="noStrike" baseline="0" dirty="0">
                <a:latin typeface="Century Gothic" panose="020B0502020202020204" pitchFamily="34" charset="0"/>
              </a:rPr>
              <a:t>3-Year Average Monthly Sales Trend</a:t>
            </a:r>
            <a:endParaRPr lang="en-US" b="1" dirty="0">
              <a:latin typeface="Century Gothic" panose="020B0502020202020204" pitchFamily="34" charset="0"/>
            </a:endParaRPr>
          </a:p>
        </c:rich>
      </c:tx>
      <c:layout>
        <c:manualLayout>
          <c:xMode val="edge"/>
          <c:yMode val="edge"/>
          <c:x val="3.6708446337320726E-2"/>
          <c:y val="1.6851729768138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Sheet1!$F$27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Sheet1!$B$28:$B$39</c:f>
              <c:numCache>
                <c:formatCode>@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Sheet1!$F$28:$F$39</c:f>
              <c:numCache>
                <c:formatCode>_(* #,##0.00_);_(* \(#,##0.00\);_(* "-"??_);_(@_)</c:formatCode>
                <c:ptCount val="12"/>
                <c:pt idx="0">
                  <c:v>144.33333333333334</c:v>
                </c:pt>
                <c:pt idx="1">
                  <c:v>136.33333333333334</c:v>
                </c:pt>
                <c:pt idx="2">
                  <c:v>160.66666666666666</c:v>
                </c:pt>
                <c:pt idx="3">
                  <c:v>157.33333333333334</c:v>
                </c:pt>
                <c:pt idx="4">
                  <c:v>172.66666666666666</c:v>
                </c:pt>
                <c:pt idx="5">
                  <c:v>175.66666666666666</c:v>
                </c:pt>
                <c:pt idx="6">
                  <c:v>190.33333333333334</c:v>
                </c:pt>
                <c:pt idx="7">
                  <c:v>201</c:v>
                </c:pt>
                <c:pt idx="8">
                  <c:v>200.66666666666666</c:v>
                </c:pt>
                <c:pt idx="9">
                  <c:v>225</c:v>
                </c:pt>
                <c:pt idx="10">
                  <c:v>237.66666666666666</c:v>
                </c:pt>
                <c:pt idx="11">
                  <c:v>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FA-0E41-BA9F-EC9E2FABE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4453440"/>
        <c:axId val="1973679008"/>
      </c:scatterChart>
      <c:valAx>
        <c:axId val="1974453440"/>
        <c:scaling>
          <c:orientation val="minMax"/>
          <c:max val="1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GB" sz="1000" b="1" dirty="0">
                    <a:latin typeface="Century Gothic" panose="020B0502020202020204" pitchFamily="34" charset="0"/>
                  </a:rPr>
                  <a:t>Month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NG"/>
            </a:p>
          </c:tx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973679008"/>
        <c:crosses val="autoZero"/>
        <c:crossBetween val="midCat"/>
      </c:valAx>
      <c:valAx>
        <c:axId val="19736790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GB" sz="900" b="1" dirty="0">
                    <a:latin typeface="Century Gothic" panose="020B0502020202020204" pitchFamily="34" charset="0"/>
                  </a:rPr>
                  <a:t>3-year</a:t>
                </a:r>
                <a:r>
                  <a:rPr lang="en-GB" sz="900" b="1" baseline="0" dirty="0">
                    <a:latin typeface="Century Gothic" panose="020B0502020202020204" pitchFamily="34" charset="0"/>
                  </a:rPr>
                  <a:t> average sales per month</a:t>
                </a:r>
                <a:endParaRPr lang="en-GB" sz="900" b="1" dirty="0">
                  <a:latin typeface="Century Gothic" panose="020B0502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NG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974453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B314-B9F7-4C43-B86B-0CCAED4A011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9A3B-F1A5-491F-8B16-D80C079B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3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B314-B9F7-4C43-B86B-0CCAED4A011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9A3B-F1A5-491F-8B16-D80C079B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7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B314-B9F7-4C43-B86B-0CCAED4A011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9A3B-F1A5-491F-8B16-D80C079B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2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B314-B9F7-4C43-B86B-0CCAED4A011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9A3B-F1A5-491F-8B16-D80C079B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4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B314-B9F7-4C43-B86B-0CCAED4A011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9A3B-F1A5-491F-8B16-D80C079B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B314-B9F7-4C43-B86B-0CCAED4A0117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9A3B-F1A5-491F-8B16-D80C079B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B314-B9F7-4C43-B86B-0CCAED4A0117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9A3B-F1A5-491F-8B16-D80C079B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5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B314-B9F7-4C43-B86B-0CCAED4A0117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9A3B-F1A5-491F-8B16-D80C079B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B314-B9F7-4C43-B86B-0CCAED4A0117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9A3B-F1A5-491F-8B16-D80C079B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7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B314-B9F7-4C43-B86B-0CCAED4A0117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9A3B-F1A5-491F-8B16-D80C079B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B314-B9F7-4C43-B86B-0CCAED4A0117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9A3B-F1A5-491F-8B16-D80C079B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3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B314-B9F7-4C43-B86B-0CCAED4A011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9A3B-F1A5-491F-8B16-D80C079B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E39EE37D-11A6-34D9-D02D-5E45E57B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2" t="18182" r="732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Exploratory Data Analysis of Posey Database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An Overview of Key Insights and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182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E75-73D2-FB09-00FC-4D7E1370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90954"/>
            <a:ext cx="10657114" cy="1213303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Century Gothic" panose="020B0502020202020204" pitchFamily="34" charset="0"/>
              </a:rPr>
              <a:t>Between 2013 and 2017, the average number of orders per month quadrupled, growing from 90 to 360. </a:t>
            </a:r>
            <a:endParaRPr lang="en-NG" sz="2800" b="1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812377-65EE-1BDA-BD4C-6BB5EEBE0F97}"/>
              </a:ext>
            </a:extLst>
          </p:cNvPr>
          <p:cNvCxnSpPr/>
          <p:nvPr/>
        </p:nvCxnSpPr>
        <p:spPr>
          <a:xfrm>
            <a:off x="272143" y="1404257"/>
            <a:ext cx="104720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0EC8FD6-0072-E335-CB8B-3C2E02531E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180240"/>
              </p:ext>
            </p:extLst>
          </p:nvPr>
        </p:nvGraphicFramePr>
        <p:xfrm>
          <a:off x="272143" y="1937204"/>
          <a:ext cx="7282089" cy="3886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4B530D-8FD8-FED8-5ECF-A7201314B485}"/>
              </a:ext>
            </a:extLst>
          </p:cNvPr>
          <p:cNvSpPr txBox="1"/>
          <p:nvPr/>
        </p:nvSpPr>
        <p:spPr>
          <a:xfrm>
            <a:off x="8360229" y="1937203"/>
            <a:ext cx="34089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i="1" dirty="0"/>
              <a:t>Additional context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i="1" dirty="0"/>
              <a:t>Although 2017 records only cover two days, 25 orders were made during that period. In contrast, 2013 saw 90 orders completed over 26 days. This reflects a significant increase in order activity, showing much higher demand in a shorter time frame by 2017.</a:t>
            </a:r>
            <a:endParaRPr lang="en-NG" sz="1600" i="1" dirty="0"/>
          </a:p>
        </p:txBody>
      </p:sp>
    </p:spTree>
    <p:extLst>
      <p:ext uri="{BB962C8B-B14F-4D97-AF65-F5344CB8AC3E}">
        <p14:creationId xmlns:p14="http://schemas.microsoft.com/office/powerpoint/2010/main" val="380107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E75-73D2-FB09-00FC-4D7E1370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90954"/>
            <a:ext cx="10657114" cy="1213303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Century Gothic" panose="020B0502020202020204" pitchFamily="34" charset="0"/>
              </a:rPr>
              <a:t>As web engagement increases, the number of orders placed rises in a closely related pattern</a:t>
            </a:r>
            <a:endParaRPr lang="en-NG" sz="2800" b="1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812377-65EE-1BDA-BD4C-6BB5EEBE0F97}"/>
              </a:ext>
            </a:extLst>
          </p:cNvPr>
          <p:cNvCxnSpPr/>
          <p:nvPr/>
        </p:nvCxnSpPr>
        <p:spPr>
          <a:xfrm>
            <a:off x="272143" y="1404257"/>
            <a:ext cx="104720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4B530D-8FD8-FED8-5ECF-A7201314B485}"/>
              </a:ext>
            </a:extLst>
          </p:cNvPr>
          <p:cNvSpPr txBox="1"/>
          <p:nvPr/>
        </p:nvSpPr>
        <p:spPr>
          <a:xfrm>
            <a:off x="8360229" y="1937203"/>
            <a:ext cx="34089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i="1" dirty="0">
                <a:latin typeface="Century Gothic" panose="020B0502020202020204" pitchFamily="34" charset="0"/>
              </a:rPr>
              <a:t>Additional context</a:t>
            </a:r>
          </a:p>
          <a:p>
            <a:pPr algn="just"/>
            <a:r>
              <a:rPr lang="en-GB" sz="1600" i="1" dirty="0"/>
              <a:t>This indicates that higher activity on the website—such as browsing or adding items to a cart—directly influences the number of purchases made. Improving web user experience or increasing traffic could, therefore, have a significant impact on boosting sales.</a:t>
            </a:r>
            <a:endParaRPr lang="en-NG" sz="1600" i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213A78-303E-7636-D281-79F314794A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928606"/>
              </p:ext>
            </p:extLst>
          </p:nvPr>
        </p:nvGraphicFramePr>
        <p:xfrm>
          <a:off x="457201" y="1817919"/>
          <a:ext cx="7783286" cy="441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874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E75-73D2-FB09-00FC-4D7E1370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90954"/>
            <a:ext cx="10657114" cy="1213303"/>
          </a:xfrm>
        </p:spPr>
        <p:txBody>
          <a:bodyPr>
            <a:normAutofit fontScale="90000"/>
          </a:bodyPr>
          <a:lstStyle/>
          <a:p>
            <a:r>
              <a:rPr lang="en-GB" sz="2800" b="1" dirty="0">
                <a:latin typeface="Century Gothic" panose="020B0502020202020204" pitchFamily="34" charset="0"/>
              </a:rPr>
              <a:t>Over the 3 years (2014-2016), monthly sales show steady growth, starting lower in the early months and increasing consistently towards the end of the year.</a:t>
            </a:r>
            <a:endParaRPr lang="en-NG" sz="2800" b="1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812377-65EE-1BDA-BD4C-6BB5EEBE0F97}"/>
              </a:ext>
            </a:extLst>
          </p:cNvPr>
          <p:cNvCxnSpPr/>
          <p:nvPr/>
        </p:nvCxnSpPr>
        <p:spPr>
          <a:xfrm>
            <a:off x="272143" y="1404257"/>
            <a:ext cx="104720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4B530D-8FD8-FED8-5ECF-A7201314B485}"/>
              </a:ext>
            </a:extLst>
          </p:cNvPr>
          <p:cNvSpPr txBox="1"/>
          <p:nvPr/>
        </p:nvSpPr>
        <p:spPr>
          <a:xfrm>
            <a:off x="8654143" y="1980745"/>
            <a:ext cx="34089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i="1" dirty="0">
                <a:latin typeface="Century Gothic" panose="020B0502020202020204" pitchFamily="34" charset="0"/>
              </a:rPr>
              <a:t>Additional context</a:t>
            </a:r>
          </a:p>
          <a:p>
            <a:pPr algn="just"/>
            <a:r>
              <a:rPr lang="en-GB" sz="1600" i="1" dirty="0"/>
              <a:t>This indicates a seasonal pattern where sales peak towards the end of the year, potentially due to increased consumer activity during the holiday season..</a:t>
            </a:r>
            <a:endParaRPr lang="en-NG" sz="1600" i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B6D966-FC9C-856E-4620-63CCB46405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498580"/>
              </p:ext>
            </p:extLst>
          </p:nvPr>
        </p:nvGraphicFramePr>
        <p:xfrm>
          <a:off x="272143" y="1643747"/>
          <a:ext cx="7703268" cy="4521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782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E75-73D2-FB09-00FC-4D7E1370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90954"/>
            <a:ext cx="10657114" cy="1213303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Century Gothic" panose="020B0502020202020204" pitchFamily="34" charset="0"/>
              </a:rPr>
              <a:t>Recommendations</a:t>
            </a:r>
            <a:endParaRPr lang="en-NG" sz="2800" b="1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812377-65EE-1BDA-BD4C-6BB5EEBE0F97}"/>
              </a:ext>
            </a:extLst>
          </p:cNvPr>
          <p:cNvCxnSpPr/>
          <p:nvPr/>
        </p:nvCxnSpPr>
        <p:spPr>
          <a:xfrm>
            <a:off x="272143" y="1404257"/>
            <a:ext cx="104720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4B530D-8FD8-FED8-5ECF-A7201314B485}"/>
              </a:ext>
            </a:extLst>
          </p:cNvPr>
          <p:cNvSpPr txBox="1"/>
          <p:nvPr/>
        </p:nvSpPr>
        <p:spPr>
          <a:xfrm>
            <a:off x="272143" y="1632402"/>
            <a:ext cx="7826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i="1" dirty="0">
                <a:latin typeface="Century Gothic" panose="020B0502020202020204" pitchFamily="34" charset="0"/>
              </a:rPr>
              <a:t>Encourage web traffic</a:t>
            </a:r>
          </a:p>
          <a:p>
            <a:pPr algn="just"/>
            <a:r>
              <a:rPr lang="en-GB" sz="1600" i="1" dirty="0"/>
              <a:t>Create engaging content like tutorials, product demos, and interactive experiences tailored to Parch and Posey's customers. Keeping users on the website long enough has shown to be a factor that would increase their likelihood to purchase.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1DC0B-66F9-6BE9-E0FF-0AE303CE38EA}"/>
              </a:ext>
            </a:extLst>
          </p:cNvPr>
          <p:cNvSpPr txBox="1"/>
          <p:nvPr/>
        </p:nvSpPr>
        <p:spPr>
          <a:xfrm>
            <a:off x="272143" y="3028575"/>
            <a:ext cx="7826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Century Gothic" panose="020B0502020202020204" pitchFamily="34" charset="0"/>
              </a:rPr>
              <a:t>Early-year engagement strategies</a:t>
            </a:r>
            <a:endParaRPr lang="en-GB" sz="1600" i="1" dirty="0"/>
          </a:p>
          <a:p>
            <a:pPr algn="just"/>
            <a:r>
              <a:rPr lang="en-GB" sz="1600" i="1" dirty="0"/>
              <a:t> Given the lower sales in the first few months, Parch and Posey needs to implement campaigns that encourage customer purchases during this period, such as limited-time offers, email reminders, or loyalty rewards, to smooth out the sales curve across the year.</a:t>
            </a:r>
          </a:p>
        </p:txBody>
      </p:sp>
    </p:spTree>
    <p:extLst>
      <p:ext uri="{BB962C8B-B14F-4D97-AF65-F5344CB8AC3E}">
        <p14:creationId xmlns:p14="http://schemas.microsoft.com/office/powerpoint/2010/main" val="299220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334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Exploratory Data Analysis of Posey Database</vt:lpstr>
      <vt:lpstr>Between 2013 and 2017, the average number of orders per month quadrupled, growing from 90 to 360. </vt:lpstr>
      <vt:lpstr>As web engagement increases, the number of orders placed rises in a closely related pattern</vt:lpstr>
      <vt:lpstr>Over the 3 years (2014-2016), monthly sales show steady growth, starting lower in the early months and increasing consistently towards the end of the year.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Posey Database</dc:title>
  <dc:creator>HP</dc:creator>
  <cp:lastModifiedBy>Oluwadamilola Adeniji</cp:lastModifiedBy>
  <cp:revision>60</cp:revision>
  <dcterms:created xsi:type="dcterms:W3CDTF">2024-09-03T12:54:01Z</dcterms:created>
  <dcterms:modified xsi:type="dcterms:W3CDTF">2024-09-06T18:58:35Z</dcterms:modified>
</cp:coreProperties>
</file>