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0318413" cy="11109325"/>
  <p:notesSz cx="6858000" cy="9144000"/>
  <p:embeddedFontLst>
    <p:embeddedFont>
      <p:font typeface="DM Sans" panose="020B0604020202020204" charset="0"/>
      <p:regular r:id="rId11"/>
      <p:bold r:id="rId12"/>
      <p:italic r:id="rId13"/>
      <p:boldItalic r:id="rId14"/>
    </p:embeddedFont>
    <p:embeddedFont>
      <p:font typeface="Montserrat Medium" panose="020B0604020202020204" charset="0"/>
      <p:regular r:id="rId15"/>
      <p:bold r:id="rId16"/>
      <p:italic r:id="rId17"/>
      <p:boldItalic r:id="rId18"/>
    </p:embeddedFont>
    <p:embeddedFont>
      <p:font typeface="DM Sans Medium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1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93806" y="685800"/>
            <a:ext cx="6271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92479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aca4ab59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688" y="685800"/>
            <a:ext cx="62706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aca4ab59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678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b03a48ab1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688" y="685800"/>
            <a:ext cx="62706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ab03a48ab1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47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140f3a18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688" y="685800"/>
            <a:ext cx="62706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140f3a18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062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140f3a18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688" y="685800"/>
            <a:ext cx="62706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140f3a18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839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14ed10b27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688" y="685800"/>
            <a:ext cx="62706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14ed10b27_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787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14ed10a5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688" y="685800"/>
            <a:ext cx="62706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14ed10a5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131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14ed10a5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688" y="685800"/>
            <a:ext cx="62706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14ed10a5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064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14ed10b27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688" y="685800"/>
            <a:ext cx="62706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14ed10b27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815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626275" y="0"/>
            <a:ext cx="86916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spcFirstLastPara="1" wrap="square" lIns="201250" tIns="100600" rIns="201250" bIns="100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8267225" y="1855350"/>
            <a:ext cx="10308300" cy="73992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692600" y="3743250"/>
            <a:ext cx="107082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8B0"/>
              </a:buClr>
              <a:buSzPts val="9000"/>
              <a:buFont typeface="DM Sans"/>
              <a:buNone/>
              <a:defRPr sz="9000" b="1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75" y="0"/>
            <a:ext cx="116262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spcFirstLastPara="1" wrap="square" lIns="201250" tIns="100600" rIns="201250" bIns="100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8267225" y="1855350"/>
            <a:ext cx="10308300" cy="73992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92600" y="3743250"/>
            <a:ext cx="107082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DM Sans"/>
              <a:buNone/>
              <a:defRPr sz="90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9401225"/>
            <a:ext cx="20318100" cy="17088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spcFirstLastPara="1" wrap="square" lIns="201250" tIns="100600" rIns="201250" bIns="100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301000" y="9874825"/>
            <a:ext cx="1301403" cy="8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1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72999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spcFirstLastPara="1" wrap="square" lIns="201250" tIns="100600" rIns="201250" bIns="100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92600" y="3743250"/>
            <a:ext cx="60096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26" name="Google Shape;26;p5"/>
          <p:cNvPicPr preferRelativeResize="0"/>
          <p:nvPr/>
        </p:nvPicPr>
        <p:blipFill rotWithShape="1">
          <a:blip r:embed="rId2">
            <a:alphaModFix/>
          </a:blip>
          <a:srcRect b="14214"/>
          <a:stretch/>
        </p:blipFill>
        <p:spPr>
          <a:xfrm>
            <a:off x="18063875" y="9357375"/>
            <a:ext cx="1922677" cy="1649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2">
  <p:cSld name="BLANK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0" y="0"/>
            <a:ext cx="157926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spcFirstLastPara="1" wrap="square" lIns="201250" tIns="100600" rIns="201250" bIns="100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FFFF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692600" y="3743250"/>
            <a:ext cx="85215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31" name="Google Shape;31;p6"/>
          <p:cNvPicPr preferRelativeResize="0"/>
          <p:nvPr/>
        </p:nvPicPr>
        <p:blipFill rotWithShape="1">
          <a:blip r:embed="rId2">
            <a:alphaModFix/>
          </a:blip>
          <a:srcRect b="14214"/>
          <a:stretch/>
        </p:blipFill>
        <p:spPr>
          <a:xfrm>
            <a:off x="18063875" y="9357375"/>
            <a:ext cx="1922677" cy="1649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3">
  <p:cSld name="BLANK_1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0" y="0"/>
            <a:ext cx="52701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spcFirstLastPara="1" wrap="square" lIns="201250" tIns="100600" rIns="201250" bIns="100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692600" y="3743250"/>
            <a:ext cx="41436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36" name="Google Shape;36;p7"/>
          <p:cNvPicPr preferRelativeResize="0"/>
          <p:nvPr/>
        </p:nvPicPr>
        <p:blipFill rotWithShape="1">
          <a:blip r:embed="rId2">
            <a:alphaModFix/>
          </a:blip>
          <a:srcRect b="14214"/>
          <a:stretch/>
        </p:blipFill>
        <p:spPr>
          <a:xfrm>
            <a:off x="18063875" y="9357375"/>
            <a:ext cx="1922677" cy="1649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BLANK_1_1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Google Shape;39;p8"/>
          <p:cNvPicPr preferRelativeResize="0"/>
          <p:nvPr/>
        </p:nvPicPr>
        <p:blipFill rotWithShape="1">
          <a:blip r:embed="rId2">
            <a:alphaModFix/>
          </a:blip>
          <a:srcRect b="14214"/>
          <a:stretch/>
        </p:blipFill>
        <p:spPr>
          <a:xfrm>
            <a:off x="18063875" y="9357375"/>
            <a:ext cx="1922677" cy="164937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8"/>
          <p:cNvSpPr/>
          <p:nvPr/>
        </p:nvSpPr>
        <p:spPr>
          <a:xfrm>
            <a:off x="1312825" y="0"/>
            <a:ext cx="190050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spcFirstLastPara="1" wrap="square" lIns="201250" tIns="100600" rIns="201250" bIns="100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718775" y="3743250"/>
            <a:ext cx="78135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DM Sans"/>
              <a:buNone/>
              <a:defRPr sz="90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598" y="961253"/>
            <a:ext cx="18932700" cy="12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598" y="2489344"/>
            <a:ext cx="18932700" cy="73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t" anchorCtr="0">
            <a:noAutofit/>
          </a:bodyPr>
          <a:lstStyle>
            <a:lvl1pPr marL="457200" lvl="0" indent="-482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  <a:defRPr sz="4000">
                <a:solidFill>
                  <a:schemeClr val="dk2"/>
                </a:solidFill>
              </a:defRPr>
            </a:lvl1pPr>
            <a:lvl2pPr marL="914400" lvl="1" indent="-42545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○"/>
              <a:defRPr sz="3100">
                <a:solidFill>
                  <a:schemeClr val="dk2"/>
                </a:solidFill>
              </a:defRPr>
            </a:lvl2pPr>
            <a:lvl3pPr marL="1371600" lvl="2" indent="-42545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■"/>
              <a:defRPr sz="3100">
                <a:solidFill>
                  <a:schemeClr val="dk2"/>
                </a:solidFill>
              </a:defRPr>
            </a:lvl3pPr>
            <a:lvl4pPr marL="1828800" lvl="3" indent="-42545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●"/>
              <a:defRPr sz="3100">
                <a:solidFill>
                  <a:schemeClr val="dk2"/>
                </a:solidFill>
              </a:defRPr>
            </a:lvl4pPr>
            <a:lvl5pPr marL="2286000" lvl="4" indent="-42545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○"/>
              <a:defRPr sz="3100">
                <a:solidFill>
                  <a:schemeClr val="dk2"/>
                </a:solidFill>
              </a:defRPr>
            </a:lvl5pPr>
            <a:lvl6pPr marL="2743200" lvl="5" indent="-42545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■"/>
              <a:defRPr sz="3100">
                <a:solidFill>
                  <a:schemeClr val="dk2"/>
                </a:solidFill>
              </a:defRPr>
            </a:lvl6pPr>
            <a:lvl7pPr marL="3200400" lvl="6" indent="-42545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●"/>
              <a:defRPr sz="3100">
                <a:solidFill>
                  <a:schemeClr val="dk2"/>
                </a:solidFill>
              </a:defRPr>
            </a:lvl7pPr>
            <a:lvl8pPr marL="3657600" lvl="7" indent="-42545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○"/>
              <a:defRPr sz="3100">
                <a:solidFill>
                  <a:schemeClr val="dk2"/>
                </a:solidFill>
              </a:defRPr>
            </a:lvl8pPr>
            <a:lvl9pPr marL="4114800" lvl="8" indent="-42545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dk2"/>
              </a:buClr>
              <a:buSzPts val="3100"/>
              <a:buChar char="■"/>
              <a:defRPr sz="3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 algn="r">
              <a:buNone/>
              <a:defRPr sz="2200">
                <a:solidFill>
                  <a:schemeClr val="dk2"/>
                </a:solidFill>
              </a:defRPr>
            </a:lvl1pPr>
            <a:lvl2pPr lvl="1" algn="r">
              <a:buNone/>
              <a:defRPr sz="2200">
                <a:solidFill>
                  <a:schemeClr val="dk2"/>
                </a:solidFill>
              </a:defRPr>
            </a:lvl2pPr>
            <a:lvl3pPr lvl="2" algn="r">
              <a:buNone/>
              <a:defRPr sz="2200">
                <a:solidFill>
                  <a:schemeClr val="dk2"/>
                </a:solidFill>
              </a:defRPr>
            </a:lvl3pPr>
            <a:lvl4pPr lvl="3" algn="r">
              <a:buNone/>
              <a:defRPr sz="2200">
                <a:solidFill>
                  <a:schemeClr val="dk2"/>
                </a:solidFill>
              </a:defRPr>
            </a:lvl4pPr>
            <a:lvl5pPr lvl="4" algn="r">
              <a:buNone/>
              <a:defRPr sz="2200">
                <a:solidFill>
                  <a:schemeClr val="dk2"/>
                </a:solidFill>
              </a:defRPr>
            </a:lvl5pPr>
            <a:lvl6pPr lvl="5" algn="r">
              <a:buNone/>
              <a:defRPr sz="2200">
                <a:solidFill>
                  <a:schemeClr val="dk2"/>
                </a:solidFill>
              </a:defRPr>
            </a:lvl6pPr>
            <a:lvl7pPr lvl="6" algn="r">
              <a:buNone/>
              <a:defRPr sz="2200">
                <a:solidFill>
                  <a:schemeClr val="dk2"/>
                </a:solidFill>
              </a:defRPr>
            </a:lvl7pPr>
            <a:lvl8pPr lvl="7" algn="r">
              <a:buNone/>
              <a:defRPr sz="2200">
                <a:solidFill>
                  <a:schemeClr val="dk2"/>
                </a:solidFill>
              </a:defRPr>
            </a:lvl8pPr>
            <a:lvl9pPr lvl="8" algn="r">
              <a:buNone/>
              <a:defRPr sz="22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11626275" y="0"/>
            <a:ext cx="86916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spcFirstLastPara="1" wrap="square" lIns="201250" tIns="100600" rIns="201250" bIns="100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8267225" y="1855350"/>
            <a:ext cx="10308300" cy="73992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" name="Google Shape;4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750" y="7843775"/>
            <a:ext cx="2025075" cy="202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692600" y="3743250"/>
            <a:ext cx="107082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4000" dirty="0"/>
              <a:t>Calla &amp; Ivy Advertising Campaign </a:t>
            </a:r>
            <a:r>
              <a:rPr lang="en-US" sz="4000" dirty="0" smtClean="0"/>
              <a:t>Results</a:t>
            </a:r>
            <a:br>
              <a:rPr lang="en-US" sz="4000" dirty="0" smtClean="0"/>
            </a:br>
            <a:r>
              <a:rPr lang="en-US" sz="4000" dirty="0"/>
              <a:t>SMART Goal for Calla &amp; Ivy</a:t>
            </a:r>
            <a:br>
              <a:rPr lang="en-US" sz="4000" dirty="0"/>
            </a:br>
            <a:r>
              <a:rPr lang="en-US" sz="1200" dirty="0"/>
              <a:t>Specific: Increase online sales by 20% within three months.</a:t>
            </a:r>
            <a:br>
              <a:rPr lang="en-US" sz="1200" dirty="0"/>
            </a:br>
            <a:r>
              <a:rPr lang="en-US" sz="1200" dirty="0"/>
              <a:t>Measurable: Track online sales through the website analytics.</a:t>
            </a:r>
            <a:br>
              <a:rPr lang="en-US" sz="1200" dirty="0"/>
            </a:br>
            <a:r>
              <a:rPr lang="en-US" sz="1200" dirty="0"/>
              <a:t>Achievable: Utilize targeted online advertising campaigns.</a:t>
            </a:r>
            <a:br>
              <a:rPr lang="en-US" sz="1200" dirty="0"/>
            </a:br>
            <a:r>
              <a:rPr lang="en-US" sz="1200" dirty="0"/>
              <a:t>Relevant: Increase in sales aligns with the business growth strategy.</a:t>
            </a:r>
            <a:br>
              <a:rPr lang="en-US" sz="1200" dirty="0"/>
            </a:br>
            <a:r>
              <a:rPr lang="en-US" sz="1200" dirty="0"/>
              <a:t>Time-bound: Achieve this goal by the end of the third quarter.</a:t>
            </a:r>
            <a:endParaRPr sz="1200" dirty="0"/>
          </a:p>
        </p:txBody>
      </p:sp>
      <p:sp>
        <p:nvSpPr>
          <p:cNvPr id="50" name="Google Shape;50;p9"/>
          <p:cNvSpPr txBox="1"/>
          <p:nvPr/>
        </p:nvSpPr>
        <p:spPr>
          <a:xfrm>
            <a:off x="12074825" y="5009871"/>
            <a:ext cx="3302700" cy="13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>
                <a:solidFill>
                  <a:srgbClr val="3B336E"/>
                </a:solidFill>
                <a:latin typeface="DM Sans"/>
                <a:ea typeface="DM Sans"/>
                <a:cs typeface="DM Sans"/>
                <a:sym typeface="DM Sans"/>
              </a:rPr>
              <a:t>Image placeholde</a:t>
            </a:r>
            <a:endParaRPr sz="2500" dirty="0">
              <a:solidFill>
                <a:srgbClr val="3B336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1331" y="3311988"/>
            <a:ext cx="4763165" cy="47631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325" y="4031849"/>
            <a:ext cx="6675699" cy="66696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/>
        </p:nvSpPr>
        <p:spPr>
          <a:xfrm>
            <a:off x="3879275" y="5433600"/>
            <a:ext cx="135948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/>
          </a:p>
        </p:txBody>
      </p:sp>
      <p:cxnSp>
        <p:nvCxnSpPr>
          <p:cNvPr id="56" name="Google Shape;56;p10"/>
          <p:cNvCxnSpPr/>
          <p:nvPr/>
        </p:nvCxnSpPr>
        <p:spPr>
          <a:xfrm>
            <a:off x="6600419" y="5121311"/>
            <a:ext cx="0" cy="1922700"/>
          </a:xfrm>
          <a:prstGeom prst="straightConnector1">
            <a:avLst/>
          </a:prstGeom>
          <a:noFill/>
          <a:ln w="38100" cap="flat" cmpd="sng">
            <a:solidFill>
              <a:srgbClr val="21A8B0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57" name="Google Shape;57;p10"/>
          <p:cNvSpPr txBox="1"/>
          <p:nvPr/>
        </p:nvSpPr>
        <p:spPr>
          <a:xfrm>
            <a:off x="7092928" y="4729258"/>
            <a:ext cx="6324600" cy="1252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3B336E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Campaign Objective:</a:t>
            </a:r>
            <a:endParaRPr sz="3600" b="1" dirty="0">
              <a:solidFill>
                <a:srgbClr val="3B336E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lvl="0">
              <a:lnSpc>
                <a:spcPct val="115000"/>
              </a:lnSpc>
            </a:pPr>
            <a:r>
              <a:rPr lang="en-US" dirty="0"/>
              <a:t>The primary goal of the Calla &amp; Ivy advertising campaign was to drive traffic to the website, with a secondary objective of converting visits into </a:t>
            </a:r>
            <a:r>
              <a:rPr lang="en-US" dirty="0" smtClean="0"/>
              <a:t>purchases</a:t>
            </a:r>
            <a:r>
              <a:rPr lang="en-US" sz="3600" dirty="0" smtClean="0"/>
              <a:t>.</a:t>
            </a:r>
            <a:endParaRPr sz="3600" dirty="0">
              <a:solidFill>
                <a:srgbClr val="3B336E"/>
              </a:solidFill>
              <a:highlight>
                <a:srgbClr val="FFFFFF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7220775" y="6483942"/>
            <a:ext cx="6196753" cy="161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3B336E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KPI:</a:t>
            </a:r>
            <a:endParaRPr sz="3600" b="1" dirty="0">
              <a:solidFill>
                <a:srgbClr val="3B336E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3B336E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Website </a:t>
            </a:r>
            <a:r>
              <a:rPr lang="en-US" sz="1100" dirty="0">
                <a:solidFill>
                  <a:srgbClr val="3B336E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Visits: Number of clicks leading to the </a:t>
            </a:r>
            <a:r>
              <a:rPr lang="en-US" sz="1100" dirty="0" smtClean="0">
                <a:solidFill>
                  <a:srgbClr val="3B336E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website</a:t>
            </a: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100" dirty="0" smtClean="0"/>
              <a:t>Conversion </a:t>
            </a:r>
            <a:r>
              <a:rPr lang="en-US" sz="1100" dirty="0"/>
              <a:t>Rate: Percentage of website visits resulting in purchases</a:t>
            </a:r>
            <a:r>
              <a:rPr lang="en-US" sz="1100" dirty="0" smtClean="0">
                <a:solidFill>
                  <a:srgbClr val="3B336E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.</a:t>
            </a:r>
            <a:r>
              <a:rPr lang="en-US" sz="1100" dirty="0"/>
              <a:t> </a:t>
            </a:r>
            <a:endParaRPr lang="en-US" sz="1100" dirty="0" smtClean="0"/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100" dirty="0" smtClean="0"/>
              <a:t>Average </a:t>
            </a:r>
            <a:r>
              <a:rPr lang="en-US" sz="1100" dirty="0"/>
              <a:t>Purchase Value: Average amount spent per </a:t>
            </a:r>
            <a:r>
              <a:rPr lang="en-US" sz="1100" dirty="0" smtClean="0"/>
              <a:t>purchase.</a:t>
            </a: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100" dirty="0" smtClean="0"/>
              <a:t>Return </a:t>
            </a:r>
            <a:r>
              <a:rPr lang="en-US" sz="1100" dirty="0"/>
              <a:t>on Ad Spend (ROAS): Revenue generated from ads divided by the cost of </a:t>
            </a:r>
            <a:r>
              <a:rPr lang="en-US" sz="1100" dirty="0" smtClean="0"/>
              <a:t>ads.</a:t>
            </a: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100" dirty="0" smtClean="0"/>
              <a:t>Return on Investment (ROI): (Revenue - Total Investment) / Total Investment.</a:t>
            </a:r>
            <a:endParaRPr sz="1100" dirty="0">
              <a:solidFill>
                <a:srgbClr val="3B336E"/>
              </a:solidFill>
              <a:highlight>
                <a:srgbClr val="FFFFFF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cxnSp>
        <p:nvCxnSpPr>
          <p:cNvPr id="59" name="Google Shape;59;p10"/>
          <p:cNvCxnSpPr/>
          <p:nvPr/>
        </p:nvCxnSpPr>
        <p:spPr>
          <a:xfrm>
            <a:off x="6600419" y="3198611"/>
            <a:ext cx="0" cy="1922700"/>
          </a:xfrm>
          <a:prstGeom prst="straightConnector1">
            <a:avLst/>
          </a:prstGeom>
          <a:noFill/>
          <a:ln w="38100" cap="flat" cmpd="sng">
            <a:solidFill>
              <a:srgbClr val="21A8B0"/>
            </a:solidFill>
            <a:prstDash val="solid"/>
            <a:round/>
            <a:headEnd type="none" w="sm" len="sm"/>
            <a:tailEnd type="oval" w="sm" len="sm"/>
          </a:ln>
        </p:spPr>
      </p:cxnSp>
      <p:grpSp>
        <p:nvGrpSpPr>
          <p:cNvPr id="60" name="Google Shape;60;p10"/>
          <p:cNvGrpSpPr/>
          <p:nvPr/>
        </p:nvGrpSpPr>
        <p:grpSpPr>
          <a:xfrm>
            <a:off x="3279975" y="1481575"/>
            <a:ext cx="13758025" cy="2153725"/>
            <a:chOff x="3279975" y="1481575"/>
            <a:chExt cx="13758025" cy="2153725"/>
          </a:xfrm>
        </p:grpSpPr>
        <p:sp>
          <p:nvSpPr>
            <p:cNvPr id="61" name="Google Shape;61;p10"/>
            <p:cNvSpPr/>
            <p:nvPr/>
          </p:nvSpPr>
          <p:spPr>
            <a:xfrm>
              <a:off x="4855000" y="1481600"/>
              <a:ext cx="12183000" cy="2153700"/>
            </a:xfrm>
            <a:prstGeom prst="roundRect">
              <a:avLst>
                <a:gd name="adj" fmla="val 10577"/>
              </a:avLst>
            </a:prstGeom>
            <a:solidFill>
              <a:srgbClr val="69B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0"/>
            <p:cNvSpPr/>
            <p:nvPr/>
          </p:nvSpPr>
          <p:spPr>
            <a:xfrm>
              <a:off x="3279975" y="1481600"/>
              <a:ext cx="3940800" cy="2153700"/>
            </a:xfrm>
            <a:prstGeom prst="roundRect">
              <a:avLst>
                <a:gd name="adj" fmla="val 10577"/>
              </a:avLst>
            </a:prstGeom>
            <a:solidFill>
              <a:srgbClr val="21A8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0"/>
            <p:cNvSpPr/>
            <p:nvPr/>
          </p:nvSpPr>
          <p:spPr>
            <a:xfrm>
              <a:off x="6613925" y="1481575"/>
              <a:ext cx="2244900" cy="2153700"/>
            </a:xfrm>
            <a:prstGeom prst="roundRect">
              <a:avLst>
                <a:gd name="adj" fmla="val 0"/>
              </a:avLst>
            </a:prstGeom>
            <a:solidFill>
              <a:srgbClr val="69B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10"/>
          <p:cNvSpPr txBox="1"/>
          <p:nvPr/>
        </p:nvSpPr>
        <p:spPr>
          <a:xfrm>
            <a:off x="6926450" y="1563050"/>
            <a:ext cx="9943200" cy="19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43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5" name="Google Shape;65;p10"/>
          <p:cNvSpPr txBox="1"/>
          <p:nvPr/>
        </p:nvSpPr>
        <p:spPr>
          <a:xfrm>
            <a:off x="3780100" y="1503800"/>
            <a:ext cx="2394000" cy="19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Goal</a:t>
            </a:r>
            <a:endParaRPr sz="7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/>
          <p:nvPr/>
        </p:nvSpPr>
        <p:spPr>
          <a:xfrm>
            <a:off x="13330657" y="2068413"/>
            <a:ext cx="4755300" cy="73920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692600" y="3743250"/>
            <a:ext cx="85215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Creative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Assets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" name="Google Shape;72;p11"/>
          <p:cNvSpPr txBox="1"/>
          <p:nvPr/>
        </p:nvSpPr>
        <p:spPr>
          <a:xfrm>
            <a:off x="14229325" y="4991675"/>
            <a:ext cx="3302700" cy="13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3B336E"/>
                </a:solidFill>
                <a:latin typeface="DM Sans"/>
                <a:ea typeface="DM Sans"/>
                <a:cs typeface="DM Sans"/>
                <a:sym typeface="DM Sans"/>
              </a:rPr>
              <a:t>Image placeholder</a:t>
            </a:r>
            <a:endParaRPr sz="2500" dirty="0">
              <a:solidFill>
                <a:srgbClr val="3B336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0657" y="2068413"/>
            <a:ext cx="4755300" cy="739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692600" y="3743250"/>
            <a:ext cx="60096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Campaign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78" name="Google Shape;78;p12"/>
          <p:cNvSpPr txBox="1"/>
          <p:nvPr/>
        </p:nvSpPr>
        <p:spPr>
          <a:xfrm>
            <a:off x="8349625" y="666300"/>
            <a:ext cx="10291500" cy="9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>
                <a:solidFill>
                  <a:srgbClr val="499FA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Objective:</a:t>
            </a:r>
            <a:endParaRPr sz="3600" dirty="0">
              <a:solidFill>
                <a:srgbClr val="499FA4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dirty="0"/>
              <a:t>Drive website traffic and increase online sales</a:t>
            </a:r>
            <a:endParaRPr dirty="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u="sng" dirty="0">
              <a:solidFill>
                <a:srgbClr val="677B8C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>
                <a:solidFill>
                  <a:srgbClr val="499FA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Audience:</a:t>
            </a:r>
            <a:endParaRPr sz="3600" dirty="0">
              <a:solidFill>
                <a:srgbClr val="499FA4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57200" lvl="0" indent="-457200">
              <a:lnSpc>
                <a:spcPct val="115000"/>
              </a:lnSpc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-US" dirty="0" smtClean="0"/>
              <a:t>Target demographic includes individuals aged 25-45.</a:t>
            </a:r>
            <a:endParaRPr sz="3600" dirty="0" smtClean="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57200">
              <a:lnSpc>
                <a:spcPct val="115000"/>
              </a:lnSpc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-US" dirty="0" smtClean="0"/>
              <a:t>Interested in floral products</a:t>
            </a:r>
            <a:endParaRPr dirty="0" smtClean="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57200">
              <a:lnSpc>
                <a:spcPct val="115000"/>
              </a:lnSpc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-US" dirty="0"/>
              <a:t>online shopping</a:t>
            </a:r>
            <a:endParaRPr dirty="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>
                <a:solidFill>
                  <a:srgbClr val="499FA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Placement:</a:t>
            </a:r>
            <a:endParaRPr sz="3600" dirty="0">
              <a:solidFill>
                <a:srgbClr val="499FA4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Ads placed on social media platforms and search engines</a:t>
            </a:r>
            <a:r>
              <a:rPr lang="en-US" sz="3600" dirty="0"/>
              <a:t>.</a:t>
            </a:r>
            <a:endParaRPr sz="3600" dirty="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>
                <a:solidFill>
                  <a:srgbClr val="499FA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Duration:</a:t>
            </a:r>
            <a:endParaRPr sz="3600" dirty="0">
              <a:solidFill>
                <a:srgbClr val="499FA4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Three months campaign period.</a:t>
            </a:r>
            <a:endParaRPr dirty="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solidFill>
                <a:srgbClr val="499FA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>
                <a:solidFill>
                  <a:srgbClr val="499FA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Budget:</a:t>
            </a:r>
            <a:endParaRPr sz="3600" dirty="0">
              <a:solidFill>
                <a:srgbClr val="499FA4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$10,000 allocated for the entire campaign</a:t>
            </a:r>
            <a:endParaRPr dirty="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21A8B0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692600" y="3743250"/>
            <a:ext cx="41436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6564850" y="4415900"/>
            <a:ext cx="12053400" cy="690300"/>
          </a:xfrm>
          <a:prstGeom prst="roundRect">
            <a:avLst>
              <a:gd name="adj" fmla="val 50000"/>
            </a:avLst>
          </a:prstGeom>
          <a:solidFill>
            <a:srgbClr val="69BC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6238416" y="886125"/>
            <a:ext cx="6904500" cy="3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rgbClr val="21A8B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Campaign Result</a:t>
            </a:r>
            <a:endParaRPr sz="4400" dirty="0">
              <a:solidFill>
                <a:srgbClr val="21A8B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57200" lvl="0" indent="-431800">
              <a:lnSpc>
                <a:spcPct val="115000"/>
              </a:lnSpc>
              <a:buClr>
                <a:srgbClr val="677B8C"/>
              </a:buClr>
              <a:buSzPts val="3200"/>
              <a:buFont typeface="DM Sans"/>
              <a:buChar char="●"/>
            </a:pPr>
            <a:r>
              <a:rPr lang="en-US" sz="1200" dirty="0"/>
              <a:t>Total Clicks: 15,000</a:t>
            </a:r>
            <a:endParaRPr sz="1200" dirty="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31800">
              <a:lnSpc>
                <a:spcPct val="115000"/>
              </a:lnSpc>
              <a:buClr>
                <a:srgbClr val="677B8C"/>
              </a:buClr>
              <a:buSzPts val="3200"/>
              <a:buFont typeface="DM Sans"/>
              <a:buChar char="●"/>
            </a:pPr>
            <a:r>
              <a:rPr lang="en-US" sz="1200" dirty="0"/>
              <a:t>Total Purchases: 300 (2% conversion rate)</a:t>
            </a:r>
            <a:endParaRPr sz="1200" dirty="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31800">
              <a:lnSpc>
                <a:spcPct val="115000"/>
              </a:lnSpc>
              <a:buClr>
                <a:srgbClr val="677B8C"/>
              </a:buClr>
              <a:buSzPts val="3200"/>
              <a:buFont typeface="DM Sans"/>
              <a:buChar char="●"/>
            </a:pPr>
            <a:r>
              <a:rPr lang="en-US" sz="1200" dirty="0"/>
              <a:t>Total Revenue: $12,000</a:t>
            </a:r>
            <a:endParaRPr sz="1200" dirty="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3517525" y="889475"/>
            <a:ext cx="6130800" cy="25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rgbClr val="21A8B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Campaign Cost</a:t>
            </a:r>
            <a:endParaRPr sz="4400" dirty="0">
              <a:solidFill>
                <a:srgbClr val="21A8B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57200" lvl="0" indent="-431800">
              <a:lnSpc>
                <a:spcPct val="115000"/>
              </a:lnSpc>
              <a:buClr>
                <a:srgbClr val="677B8C"/>
              </a:buClr>
              <a:buSzPts val="3200"/>
              <a:buFont typeface="DM Sans"/>
              <a:buChar char="●"/>
            </a:pPr>
            <a:r>
              <a:rPr lang="en-US" sz="1200" dirty="0"/>
              <a:t>Advertising Spend: $</a:t>
            </a:r>
            <a:r>
              <a:rPr lang="en-US" sz="1200" dirty="0" smtClean="0"/>
              <a:t>10,000</a:t>
            </a:r>
          </a:p>
          <a:p>
            <a:pPr marL="457200" lvl="0" indent="-431800">
              <a:lnSpc>
                <a:spcPct val="115000"/>
              </a:lnSpc>
              <a:buClr>
                <a:srgbClr val="677B8C"/>
              </a:buClr>
              <a:buSzPts val="3200"/>
              <a:buFont typeface="DM Sans"/>
              <a:buChar char="●"/>
            </a:pPr>
            <a:r>
              <a:rPr lang="en-US" sz="1200" dirty="0"/>
              <a:t>Cost per Purchase: $15 (excluding advertising costs)</a:t>
            </a:r>
            <a:endParaRPr sz="1200" dirty="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9370975" y="4504475"/>
            <a:ext cx="63474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 smtClean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ROAS:1.2</a:t>
            </a:r>
            <a:endParaRPr sz="30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6564850" y="8371600"/>
            <a:ext cx="12053400" cy="690300"/>
          </a:xfrm>
          <a:prstGeom prst="roundRect">
            <a:avLst>
              <a:gd name="adj" fmla="val 50000"/>
            </a:avLst>
          </a:prstGeom>
          <a:solidFill>
            <a:srgbClr val="21A8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8946932" y="8340750"/>
            <a:ext cx="6347400" cy="72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ROI:</a:t>
            </a:r>
            <a:endParaRPr sz="3000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-0.172</a:t>
            </a:r>
            <a:endParaRPr sz="30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613016" y="5192675"/>
            <a:ext cx="6904500" cy="3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rgbClr val="21A8B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Revenue</a:t>
            </a:r>
            <a:endParaRPr sz="4400" dirty="0">
              <a:solidFill>
                <a:srgbClr val="21A8B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200"/>
              <a:buFont typeface="DM Sans"/>
              <a:buChar char="●"/>
            </a:pPr>
            <a:r>
              <a:rPr lang="en" sz="1200" dirty="0" smtClean="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$1200</a:t>
            </a:r>
            <a:endParaRPr sz="1200" dirty="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3560666" y="5106200"/>
            <a:ext cx="6904500" cy="3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rgbClr val="21A8B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Total Investment</a:t>
            </a:r>
            <a:endParaRPr sz="4400" dirty="0">
              <a:solidFill>
                <a:srgbClr val="21A8B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200"/>
              <a:buFont typeface="DM Sans"/>
              <a:buChar char="●"/>
            </a:pPr>
            <a:r>
              <a:rPr lang="en" sz="3200" dirty="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Advertising: </a:t>
            </a:r>
            <a:r>
              <a:rPr lang="en" sz="1200" dirty="0" smtClean="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$10000</a:t>
            </a:r>
            <a:endParaRPr sz="1200" dirty="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200"/>
              <a:buFont typeface="DM Sans"/>
              <a:buChar char="●"/>
            </a:pPr>
            <a:r>
              <a:rPr lang="en" sz="3200" dirty="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Cost: </a:t>
            </a:r>
            <a:r>
              <a:rPr lang="en" sz="1200" dirty="0" smtClean="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$4,500</a:t>
            </a:r>
            <a:endParaRPr sz="1200" dirty="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200"/>
              <a:buFont typeface="DM Sans"/>
              <a:buChar char="●"/>
            </a:pPr>
            <a:r>
              <a:rPr lang="en" sz="3200" dirty="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Total Investment: </a:t>
            </a:r>
            <a:r>
              <a:rPr lang="en" sz="1200" dirty="0" smtClean="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$14500</a:t>
            </a:r>
            <a:endParaRPr sz="1200" dirty="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15744225" y="4735550"/>
            <a:ext cx="4285800" cy="1641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t" anchorCtr="0">
            <a:noAutofit/>
          </a:bodyPr>
          <a:lstStyle/>
          <a:p>
            <a:pPr marL="457200" lvl="0" indent="-457200">
              <a:buClr>
                <a:srgbClr val="21A8B0"/>
              </a:buClr>
              <a:buSzPts val="3600"/>
              <a:buFont typeface="DM Sans"/>
              <a:buChar char="●"/>
            </a:pPr>
            <a:r>
              <a:rPr lang="en-US" sz="1200" b="1" dirty="0"/>
              <a:t>Ad A:</a:t>
            </a:r>
            <a:r>
              <a:rPr lang="en-US" sz="1200" dirty="0"/>
              <a:t> Higher click-through rate but lower conversion rate</a:t>
            </a:r>
            <a:endParaRPr sz="1200" dirty="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57200">
              <a:buClr>
                <a:srgbClr val="21A8B0"/>
              </a:buClr>
              <a:buSzPts val="3600"/>
              <a:buFont typeface="DM Sans"/>
              <a:buChar char="●"/>
            </a:pPr>
            <a:r>
              <a:rPr lang="en-US" sz="1200" b="1" dirty="0"/>
              <a:t>Ad B:</a:t>
            </a:r>
            <a:r>
              <a:rPr lang="en-US" sz="1200" dirty="0"/>
              <a:t> Lower click-through rate but higher conversion rate</a:t>
            </a:r>
            <a:endParaRPr sz="1200" dirty="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/>
            <a:r>
              <a:rPr lang="en-US" sz="1200" b="1" dirty="0"/>
              <a:t>Winner:</a:t>
            </a:r>
            <a:r>
              <a:rPr lang="en-US" sz="1200" dirty="0"/>
              <a:t> </a:t>
            </a:r>
            <a:r>
              <a:rPr lang="en-US" sz="1200" b="1" dirty="0"/>
              <a:t>Ad B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/>
              <a:t>Explanation:</a:t>
            </a:r>
            <a:r>
              <a:rPr lang="en-US" sz="1200" dirty="0"/>
              <a:t> Ad B resulted in more purchases per click, indicating higher effectiveness in converting website </a:t>
            </a:r>
            <a:r>
              <a:rPr lang="en-US" sz="1200" dirty="0" smtClean="0"/>
              <a:t>visits</a:t>
            </a:r>
          </a:p>
          <a:p>
            <a:pPr lvl="0"/>
            <a:r>
              <a:rPr lang="en-US" sz="1200" dirty="0" smtClean="0"/>
              <a:t>to sales. </a:t>
            </a:r>
          </a:p>
          <a:p>
            <a:pPr lvl="0"/>
            <a:endParaRPr sz="3600" dirty="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10515600" y="2098175"/>
            <a:ext cx="4755300" cy="7425300"/>
          </a:xfrm>
          <a:prstGeom prst="rect">
            <a:avLst/>
          </a:prstGeom>
          <a:noFill/>
          <a:ln w="114300" cap="flat" cmpd="sng">
            <a:solidFill>
              <a:srgbClr val="FFDE00"/>
            </a:solidFill>
            <a:prstDash val="solid"/>
            <a:round/>
            <a:headEnd type="none" w="sm" len="sm"/>
            <a:tailEnd type="none" w="sm" len="sm"/>
          </a:ln>
          <a:effectLst>
            <a:outerShdw blurRad="1714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10570050" y="2134425"/>
            <a:ext cx="4625700" cy="73890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14214"/>
          <a:stretch/>
        </p:blipFill>
        <p:spPr>
          <a:xfrm>
            <a:off x="18063875" y="9357375"/>
            <a:ext cx="1922677" cy="164937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>
            <a:off x="6005125" y="2857775"/>
            <a:ext cx="3900900" cy="57585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692600" y="3743250"/>
            <a:ext cx="60096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456925" y="4991675"/>
            <a:ext cx="3302700" cy="13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B336E"/>
                </a:solidFill>
                <a:latin typeface="DM Sans"/>
                <a:ea typeface="DM Sans"/>
                <a:cs typeface="DM Sans"/>
                <a:sym typeface="DM Sans"/>
              </a:rPr>
              <a:t>Image placeholder</a:t>
            </a:r>
            <a:endParaRPr sz="2500">
              <a:solidFill>
                <a:srgbClr val="3B336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11458400" y="5009871"/>
            <a:ext cx="3302700" cy="13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B336E"/>
                </a:solidFill>
                <a:latin typeface="DM Sans"/>
                <a:ea typeface="DM Sans"/>
                <a:cs typeface="DM Sans"/>
                <a:sym typeface="DM Sans"/>
              </a:rPr>
              <a:t>Image placeholder</a:t>
            </a:r>
            <a:endParaRPr sz="2500">
              <a:solidFill>
                <a:srgbClr val="3B336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125" y="2857775"/>
            <a:ext cx="4003425" cy="5758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050" y="2098175"/>
            <a:ext cx="4751025" cy="7425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/>
        </p:nvSpPr>
        <p:spPr>
          <a:xfrm>
            <a:off x="7718775" y="3157050"/>
            <a:ext cx="11590800" cy="5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457200" lvl="0" indent="-457200">
              <a:lnSpc>
                <a:spcPct val="200000"/>
              </a:lnSpc>
              <a:buClr>
                <a:srgbClr val="677B8C"/>
              </a:buClr>
              <a:buSzPts val="3600"/>
              <a:buFont typeface="DM Sans Medium"/>
              <a:buChar char="●"/>
            </a:pPr>
            <a:r>
              <a:rPr lang="en-US" sz="1200" dirty="0"/>
              <a:t>Total Clicks: 15,000</a:t>
            </a:r>
            <a:endParaRPr sz="1200" dirty="0">
              <a:solidFill>
                <a:srgbClr val="677B8C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57200" lvl="0" indent="-457200">
              <a:lnSpc>
                <a:spcPct val="200000"/>
              </a:lnSpc>
              <a:buClr>
                <a:srgbClr val="677B8C"/>
              </a:buClr>
              <a:buSzPts val="3600"/>
              <a:buFont typeface="DM Sans Medium"/>
              <a:buChar char="●"/>
            </a:pPr>
            <a:r>
              <a:rPr lang="en-US" sz="1200" dirty="0"/>
              <a:t>Total Purchases: 300</a:t>
            </a:r>
            <a:endParaRPr sz="1200" dirty="0">
              <a:solidFill>
                <a:srgbClr val="677B8C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57200" lvl="0" indent="-457200">
              <a:lnSpc>
                <a:spcPct val="200000"/>
              </a:lnSpc>
              <a:buClr>
                <a:srgbClr val="677B8C"/>
              </a:buClr>
              <a:buSzPts val="3600"/>
              <a:buFont typeface="DM Sans Medium"/>
              <a:buChar char="●"/>
            </a:pPr>
            <a:r>
              <a:rPr lang="en-US" sz="1200" dirty="0"/>
              <a:t>Total Revenue: $12,000</a:t>
            </a:r>
            <a:endParaRPr sz="1200" dirty="0">
              <a:solidFill>
                <a:srgbClr val="677B8C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57200" lvl="0" indent="-457200">
              <a:lnSpc>
                <a:spcPct val="200000"/>
              </a:lnSpc>
              <a:buClr>
                <a:srgbClr val="677B8C"/>
              </a:buClr>
              <a:buSzPts val="3600"/>
              <a:buFont typeface="DM Sans Medium"/>
              <a:buChar char="●"/>
            </a:pPr>
            <a:r>
              <a:rPr lang="en-US" sz="1200" dirty="0"/>
              <a:t>ROAS: 1.2</a:t>
            </a:r>
            <a:endParaRPr sz="1200" dirty="0">
              <a:solidFill>
                <a:srgbClr val="677B8C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57200" indent="-457200">
              <a:lnSpc>
                <a:spcPct val="200000"/>
              </a:lnSpc>
              <a:buClr>
                <a:srgbClr val="677B8C"/>
              </a:buClr>
              <a:buSzPts val="3600"/>
              <a:buFont typeface="DM Sans Medium"/>
              <a:buChar char="●"/>
            </a:pPr>
            <a:r>
              <a:rPr lang="en-US" sz="1200" dirty="0"/>
              <a:t>ROI: -0.172</a:t>
            </a:r>
          </a:p>
          <a:p>
            <a:r>
              <a:rPr lang="en-US" sz="1200" b="1" dirty="0"/>
              <a:t>Recommendations for Future Campaigns:</a:t>
            </a:r>
            <a:endParaRPr lang="en-US" sz="1200" dirty="0"/>
          </a:p>
          <a:p>
            <a:r>
              <a:rPr lang="en-US" sz="1200" b="1" dirty="0"/>
              <a:t>Optimize Ad Spend:</a:t>
            </a:r>
            <a:r>
              <a:rPr lang="en-US" sz="1200" dirty="0"/>
              <a:t> Focus on ads with higher conversion rates to improve ROI.</a:t>
            </a:r>
          </a:p>
          <a:p>
            <a:r>
              <a:rPr lang="en-US" sz="1200" b="1" dirty="0"/>
              <a:t>Enhance Targeting:</a:t>
            </a:r>
            <a:r>
              <a:rPr lang="en-US" sz="1200" dirty="0"/>
              <a:t> Refine audience targeting to attract higher-value customers.</a:t>
            </a:r>
          </a:p>
          <a:p>
            <a:r>
              <a:rPr lang="en-US" sz="1200" b="1" dirty="0"/>
              <a:t>Increase Average Purchase Value:</a:t>
            </a:r>
            <a:r>
              <a:rPr lang="en-US" sz="1200" dirty="0"/>
              <a:t> Implement upselling and cross-selling strategies.</a:t>
            </a:r>
          </a:p>
          <a:p>
            <a:r>
              <a:rPr lang="en-US" sz="1200" b="1" dirty="0"/>
              <a:t>Continuous Testing:</a:t>
            </a:r>
            <a:r>
              <a:rPr lang="en-US" sz="1200" dirty="0"/>
              <a:t> Continue A/B testing to identify the most effective ad </a:t>
            </a:r>
            <a:r>
              <a:rPr lang="en-US" sz="1200" dirty="0" err="1"/>
              <a:t>creatives</a:t>
            </a:r>
            <a:r>
              <a:rPr lang="en-US" sz="1200" dirty="0"/>
              <a:t>.</a:t>
            </a:r>
          </a:p>
          <a:p>
            <a:r>
              <a:rPr lang="en-US" sz="1200" b="1" dirty="0"/>
              <a:t>Budget Adjustment:</a:t>
            </a:r>
            <a:r>
              <a:rPr lang="en-US" sz="1200" dirty="0"/>
              <a:t> Allocate budget towards the most cost-effective channels.</a:t>
            </a: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 Medium"/>
              <a:buChar char="●"/>
            </a:pPr>
            <a:endParaRPr sz="1200" dirty="0">
              <a:solidFill>
                <a:srgbClr val="677B8C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692600" y="3743250"/>
            <a:ext cx="63522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Conclusion </a:t>
            </a:r>
            <a:b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&amp; Next Steps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/>
          <p:nvPr/>
        </p:nvSpPr>
        <p:spPr>
          <a:xfrm>
            <a:off x="1312825" y="0"/>
            <a:ext cx="190050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spcFirstLastPara="1" wrap="square" lIns="201250" tIns="100600" rIns="201250" bIns="100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9325" y="8493800"/>
            <a:ext cx="1301403" cy="8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/>
          <p:nvPr/>
        </p:nvSpPr>
        <p:spPr>
          <a:xfrm>
            <a:off x="548625" y="1962200"/>
            <a:ext cx="10308300" cy="73992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11718775" y="3743250"/>
            <a:ext cx="78135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" sz="8000"/>
              <a:t>Thank</a:t>
            </a:r>
            <a:endParaRPr sz="8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You!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4051425" y="5009871"/>
            <a:ext cx="3302700" cy="13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B336E"/>
                </a:solidFill>
                <a:latin typeface="DM Sans"/>
                <a:ea typeface="DM Sans"/>
                <a:cs typeface="DM Sans"/>
                <a:sym typeface="DM Sans"/>
              </a:rPr>
              <a:t>Image placeholder</a:t>
            </a:r>
            <a:endParaRPr sz="2500">
              <a:solidFill>
                <a:srgbClr val="3B336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25" y="1962200"/>
            <a:ext cx="10294844" cy="739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351</Words>
  <Application>Microsoft Office PowerPoint</Application>
  <PresentationFormat>Custom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DM Sans</vt:lpstr>
      <vt:lpstr>Montserrat Medium</vt:lpstr>
      <vt:lpstr>Arial</vt:lpstr>
      <vt:lpstr>DM Sans Medium</vt:lpstr>
      <vt:lpstr>Simple Light</vt:lpstr>
      <vt:lpstr>Calla &amp; Ivy Advertising Campaign Results SMART Goal for Calla &amp; Ivy Specific: Increase online sales by 20% within three months. Measurable: Track online sales through the website analytics. Achievable: Utilize targeted online advertising campaigns. Relevant: Increase in sales aligns with the business growth strategy. Time-bound: Achieve this goal by the end of the third quarter.</vt:lpstr>
      <vt:lpstr>PowerPoint Presentation</vt:lpstr>
      <vt:lpstr>Creative Assets</vt:lpstr>
      <vt:lpstr>Campaign Settings</vt:lpstr>
      <vt:lpstr>Results</vt:lpstr>
      <vt:lpstr>Results</vt:lpstr>
      <vt:lpstr>Conclusion  &amp; Next Steps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HP</dc:creator>
  <cp:lastModifiedBy>HP</cp:lastModifiedBy>
  <cp:revision>10</cp:revision>
  <dcterms:modified xsi:type="dcterms:W3CDTF">2024-06-19T12:40:50Z</dcterms:modified>
</cp:coreProperties>
</file>