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11325" y="518795"/>
            <a:ext cx="4053205" cy="5962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2114550" y="671195"/>
            <a:ext cx="100266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</a:t>
            </a:r>
            <a:endParaRPr lang="x-none" altLang="en-GB" sz="1400"/>
          </a:p>
        </p:txBody>
      </p:sp>
      <p:sp>
        <p:nvSpPr>
          <p:cNvPr id="6" name="Flowchart: Document 5"/>
          <p:cNvSpPr/>
          <p:nvPr/>
        </p:nvSpPr>
        <p:spPr>
          <a:xfrm>
            <a:off x="311785" y="1797050"/>
            <a:ext cx="1163320" cy="116268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Cloud-init config file on MICADO NODE</a:t>
            </a:r>
            <a:endParaRPr lang="x-none" altLang="en-GB" sz="1400"/>
          </a:p>
        </p:txBody>
      </p:sp>
      <p:sp>
        <p:nvSpPr>
          <p:cNvPr id="7" name="Rectangle 6"/>
          <p:cNvSpPr/>
          <p:nvPr/>
        </p:nvSpPr>
        <p:spPr>
          <a:xfrm>
            <a:off x="6116955" y="10826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ectangle 7"/>
          <p:cNvSpPr/>
          <p:nvPr/>
        </p:nvSpPr>
        <p:spPr>
          <a:xfrm>
            <a:off x="248285" y="3236595"/>
            <a:ext cx="1162685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 or any other orchestrator</a:t>
            </a:r>
            <a:endParaRPr lang="x-none" altLang="en-GB" sz="1400"/>
          </a:p>
        </p:txBody>
      </p:sp>
      <p:sp>
        <p:nvSpPr>
          <p:cNvPr id="9" name="Down Arrow 8"/>
          <p:cNvSpPr/>
          <p:nvPr/>
        </p:nvSpPr>
        <p:spPr>
          <a:xfrm>
            <a:off x="588645" y="293878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1312545" y="355727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 10"/>
          <p:cNvSpPr/>
          <p:nvPr/>
        </p:nvSpPr>
        <p:spPr>
          <a:xfrm>
            <a:off x="2076450" y="1986915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Startup Module (later TOSCA submitter)</a:t>
            </a:r>
            <a:endParaRPr lang="x-none" altLang="en-GB" sz="1400"/>
          </a:p>
        </p:txBody>
      </p:sp>
      <p:sp>
        <p:nvSpPr>
          <p:cNvPr id="13" name="Rectangle 12"/>
          <p:cNvSpPr/>
          <p:nvPr/>
        </p:nvSpPr>
        <p:spPr>
          <a:xfrm>
            <a:off x="2576830" y="4058920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 alerting &amp; notification</a:t>
            </a:r>
            <a:endParaRPr lang="x-none" altLang="en-GB" sz="1400"/>
          </a:p>
        </p:txBody>
      </p:sp>
      <p:sp>
        <p:nvSpPr>
          <p:cNvPr id="14" name="Rectangle 13"/>
          <p:cNvSpPr/>
          <p:nvPr/>
        </p:nvSpPr>
        <p:spPr>
          <a:xfrm>
            <a:off x="2021205" y="5977890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15" name="Rectangle 14"/>
          <p:cNvSpPr/>
          <p:nvPr/>
        </p:nvSpPr>
        <p:spPr>
          <a:xfrm>
            <a:off x="4528820" y="1739900"/>
            <a:ext cx="96964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</a:t>
            </a:r>
            <a:endParaRPr lang="x-none" altLang="en-GB" sz="14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579245" y="3269615"/>
            <a:ext cx="1841500" cy="1746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8845" y="2414905"/>
            <a:ext cx="0" cy="355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625725" y="1109345"/>
            <a:ext cx="635" cy="889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>
            <a:off x="6381115" y="1198880"/>
            <a:ext cx="1193800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28" name="Rectangle 27"/>
          <p:cNvSpPr/>
          <p:nvPr/>
        </p:nvSpPr>
        <p:spPr>
          <a:xfrm>
            <a:off x="6501765" y="54794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29" name="Elbow Connector 28"/>
          <p:cNvCxnSpPr>
            <a:endCxn id="7" idx="0"/>
          </p:cNvCxnSpPr>
          <p:nvPr/>
        </p:nvCxnSpPr>
        <p:spPr>
          <a:xfrm>
            <a:off x="3132455" y="804545"/>
            <a:ext cx="3858260" cy="27813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3363595" y="5917565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509260" y="1710690"/>
            <a:ext cx="1469390" cy="2482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42685" y="2235200"/>
            <a:ext cx="1492250" cy="8318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012315" y="2112645"/>
            <a:ext cx="3042285" cy="875030"/>
          </a:xfrm>
          <a:prstGeom prst="bentConnector3">
            <a:avLst>
              <a:gd name="adj1" fmla="val 1000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708785" y="5113020"/>
            <a:ext cx="1557655" cy="192405"/>
          </a:xfrm>
          <a:prstGeom prst="bentConnector3">
            <a:avLst>
              <a:gd name="adj1" fmla="val -26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636010" y="2888615"/>
            <a:ext cx="2099945" cy="6781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44570" y="5407025"/>
            <a:ext cx="2195195" cy="5454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 App - </a:t>
            </a:r>
            <a:endParaRPr lang="x-none" altLang="en-GB" sz="1400"/>
          </a:p>
          <a:p>
            <a:pPr algn="ctr"/>
            <a:r>
              <a:rPr lang="x-none" altLang="en-GB" sz="1400"/>
              <a:t>Docker Service (S1)</a:t>
            </a:r>
            <a:endParaRPr lang="x-none" altLang="en-GB" sz="1400"/>
          </a:p>
        </p:txBody>
      </p:sp>
      <p:sp>
        <p:nvSpPr>
          <p:cNvPr id="38" name="TextBox 37"/>
          <p:cNvSpPr txBox="1"/>
          <p:nvPr/>
        </p:nvSpPr>
        <p:spPr>
          <a:xfrm>
            <a:off x="3472815" y="5996305"/>
            <a:ext cx="218376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Container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39" name="TextBox 38"/>
          <p:cNvSpPr txBox="1"/>
          <p:nvPr/>
        </p:nvSpPr>
        <p:spPr>
          <a:xfrm>
            <a:off x="2428240" y="4589780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 </a:t>
            </a:r>
            <a:endParaRPr lang="x-none" altLang="en-GB" sz="1200"/>
          </a:p>
          <a:p>
            <a:r>
              <a:rPr lang="x-none" altLang="en-GB" sz="1200"/>
              <a:t>docker 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</p:txBody>
      </p:sp>
      <p:sp>
        <p:nvSpPr>
          <p:cNvPr id="40" name="TextBox 39"/>
          <p:cNvSpPr txBox="1"/>
          <p:nvPr/>
        </p:nvSpPr>
        <p:spPr>
          <a:xfrm>
            <a:off x="1736090" y="4535805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  <a:p>
            <a:r>
              <a:rPr lang="x-none" altLang="en-GB" sz="1200"/>
              <a:t>infra</a:t>
            </a:r>
            <a:endParaRPr lang="x-none" altLang="en-GB" sz="1200"/>
          </a:p>
        </p:txBody>
      </p:sp>
      <p:sp>
        <p:nvSpPr>
          <p:cNvPr id="41" name="TextBox 40"/>
          <p:cNvSpPr txBox="1"/>
          <p:nvPr/>
        </p:nvSpPr>
        <p:spPr>
          <a:xfrm>
            <a:off x="2479040" y="2983230"/>
            <a:ext cx="54800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Register</a:t>
            </a:r>
            <a:endParaRPr lang="x-none" altLang="en-GB" sz="1200"/>
          </a:p>
          <a:p>
            <a:r>
              <a:rPr lang="x-none" altLang="en-GB" sz="1200"/>
              <a:t>policies</a:t>
            </a:r>
            <a:endParaRPr lang="x-none" altLang="en-GB" sz="1200"/>
          </a:p>
        </p:txBody>
      </p:sp>
      <p:sp>
        <p:nvSpPr>
          <p:cNvPr id="43" name="Oval 42"/>
          <p:cNvSpPr/>
          <p:nvPr/>
        </p:nvSpPr>
        <p:spPr>
          <a:xfrm>
            <a:off x="6198870" y="3344545"/>
            <a:ext cx="1492250" cy="810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19825" y="4389120"/>
            <a:ext cx="1492250" cy="853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5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2435" y="99060"/>
            <a:ext cx="4061460" cy="34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6118225" y="793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47" name="TextBox 46"/>
          <p:cNvSpPr txBox="1"/>
          <p:nvPr/>
        </p:nvSpPr>
        <p:spPr>
          <a:xfrm>
            <a:off x="3371215" y="617220"/>
            <a:ext cx="242125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Worker Node create/destroy/scale </a:t>
            </a:r>
            <a:endParaRPr lang="x-none" altLang="en-GB" sz="1200"/>
          </a:p>
          <a:p>
            <a:r>
              <a:rPr lang="x-none" altLang="en-GB" sz="1200"/>
              <a:t>up/down, hor/ver</a:t>
            </a:r>
            <a:endParaRPr lang="x-none" altLang="en-GB" sz="1200"/>
          </a:p>
        </p:txBody>
      </p:sp>
      <p:sp>
        <p:nvSpPr>
          <p:cNvPr id="48" name="TextBox 47"/>
          <p:cNvSpPr txBox="1"/>
          <p:nvPr/>
        </p:nvSpPr>
        <p:spPr>
          <a:xfrm>
            <a:off x="2650490" y="1210945"/>
            <a:ext cx="478155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4422140" y="4077970"/>
            <a:ext cx="117538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Info on</a:t>
            </a:r>
            <a:endParaRPr lang="x-none" altLang="en-GB" sz="1200"/>
          </a:p>
          <a:p>
            <a:r>
              <a:rPr lang="x-none" altLang="en-GB" sz="1200"/>
              <a:t>Nodes/containers</a:t>
            </a:r>
            <a:endParaRPr lang="x-none" altLang="en-GB" sz="1200"/>
          </a:p>
        </p:txBody>
      </p:sp>
      <p:sp>
        <p:nvSpPr>
          <p:cNvPr id="50" name="Rectangle 49"/>
          <p:cNvSpPr/>
          <p:nvPr/>
        </p:nvSpPr>
        <p:spPr>
          <a:xfrm>
            <a:off x="8120380" y="1104900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8407400" y="1221105"/>
            <a:ext cx="1214120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2" name="Rectangle 51"/>
          <p:cNvSpPr/>
          <p:nvPr/>
        </p:nvSpPr>
        <p:spPr>
          <a:xfrm>
            <a:off x="8505190" y="55016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53" name="Oval 52"/>
          <p:cNvSpPr/>
          <p:nvPr/>
        </p:nvSpPr>
        <p:spPr>
          <a:xfrm>
            <a:off x="8246110" y="2258060"/>
            <a:ext cx="1492250" cy="4165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3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34045" y="2802255"/>
            <a:ext cx="1492250" cy="502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4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44840" y="340868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6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1650" y="101600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57" name="Rectangle 56"/>
          <p:cNvSpPr/>
          <p:nvPr/>
        </p:nvSpPr>
        <p:spPr>
          <a:xfrm>
            <a:off x="10152380" y="11080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8" name="Snip Same Side Corner Rectangle 57"/>
          <p:cNvSpPr/>
          <p:nvPr/>
        </p:nvSpPr>
        <p:spPr>
          <a:xfrm>
            <a:off x="10417810" y="1224280"/>
            <a:ext cx="119443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9" name="Rectangle 58"/>
          <p:cNvSpPr/>
          <p:nvPr/>
        </p:nvSpPr>
        <p:spPr>
          <a:xfrm>
            <a:off x="10537190" y="55048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60" name="Oval 59"/>
          <p:cNvSpPr/>
          <p:nvPr/>
        </p:nvSpPr>
        <p:spPr>
          <a:xfrm>
            <a:off x="10278110" y="2261235"/>
            <a:ext cx="1492250" cy="6724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9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5885" y="3039745"/>
            <a:ext cx="1492250" cy="640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10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276840" y="3849370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3650" y="1047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cxnSp>
        <p:nvCxnSpPr>
          <p:cNvPr id="64" name="Elbow Connector 63"/>
          <p:cNvCxnSpPr>
            <a:endCxn id="50" idx="0"/>
          </p:cNvCxnSpPr>
          <p:nvPr/>
        </p:nvCxnSpPr>
        <p:spPr>
          <a:xfrm>
            <a:off x="3126105" y="817245"/>
            <a:ext cx="5868035" cy="2876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57" idx="0"/>
          </p:cNvCxnSpPr>
          <p:nvPr/>
        </p:nvCxnSpPr>
        <p:spPr>
          <a:xfrm>
            <a:off x="3138805" y="801370"/>
            <a:ext cx="7887335" cy="3067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3"/>
            <a:endCxn id="51" idx="1"/>
          </p:cNvCxnSpPr>
          <p:nvPr/>
        </p:nvCxnSpPr>
        <p:spPr>
          <a:xfrm flipV="1">
            <a:off x="5498465" y="1732915"/>
            <a:ext cx="3515995" cy="226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" idx="3"/>
            <a:endCxn id="58" idx="1"/>
          </p:cNvCxnSpPr>
          <p:nvPr/>
        </p:nvCxnSpPr>
        <p:spPr>
          <a:xfrm flipV="1">
            <a:off x="5498465" y="1736090"/>
            <a:ext cx="5516880" cy="2228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52" idx="2"/>
          </p:cNvCxnSpPr>
          <p:nvPr/>
        </p:nvCxnSpPr>
        <p:spPr>
          <a:xfrm flipV="1">
            <a:off x="3363595" y="5939790"/>
            <a:ext cx="5657850" cy="257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9" idx="2"/>
          </p:cNvCxnSpPr>
          <p:nvPr/>
        </p:nvCxnSpPr>
        <p:spPr>
          <a:xfrm flipV="1">
            <a:off x="3363595" y="5942965"/>
            <a:ext cx="7689850" cy="254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274685" y="403479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7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282305" y="464185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8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297160" y="4605655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15105" y="2927350"/>
            <a:ext cx="54483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Updates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76" name="TextBox 75"/>
          <p:cNvSpPr txBox="1"/>
          <p:nvPr/>
        </p:nvSpPr>
        <p:spPr>
          <a:xfrm>
            <a:off x="2927350" y="6471285"/>
            <a:ext cx="44729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Worker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7595" y="6444615"/>
            <a:ext cx="445198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Service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3874770" y="4737735"/>
            <a:ext cx="1789430" cy="44577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sz="1400">
                <a:sym typeface="+mn-ea"/>
              </a:rPr>
              <a:t>Shell Command</a:t>
            </a:r>
            <a:endParaRPr lang="x-none" sz="1400"/>
          </a:p>
        </p:txBody>
      </p:sp>
      <p:cxnSp>
        <p:nvCxnSpPr>
          <p:cNvPr id="2" name="Elbow Connector 1"/>
          <p:cNvCxnSpPr>
            <a:stCxn id="36" idx="2"/>
          </p:cNvCxnSpPr>
          <p:nvPr/>
        </p:nvCxnSpPr>
        <p:spPr>
          <a:xfrm rot="10800000" flipV="1">
            <a:off x="3172460" y="4960620"/>
            <a:ext cx="701675" cy="10414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rot="16200000">
            <a:off x="3261360" y="5701665"/>
            <a:ext cx="313690" cy="27051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0" y="7620"/>
            <a:ext cx="1678305" cy="654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x-none" altLang="en-GB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</a:t>
            </a:r>
            <a:endParaRPr lang="x-none" altLang="en-GB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en-GB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</a:t>
            </a:r>
            <a:endParaRPr lang="x-none" altLang="en-GB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3" presetClass="emph" presetSubtype="0" fill="hold" grpId="3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3" presetClass="emph" presetSubtype="0" fill="hold" grpId="3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5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000"/>
                            </p:stCondLst>
                            <p:childTnLst>
                              <p:par>
                                <p:cTn id="20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0"/>
                            </p:stCondLst>
                            <p:childTnLst>
                              <p:par>
                                <p:cTn id="2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000"/>
                            </p:stCondLst>
                            <p:childTnLst>
                              <p:par>
                                <p:cTn id="21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0"/>
                            </p:stCondLst>
                            <p:childTnLst>
                              <p:par>
                                <p:cTn id="2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2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2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90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5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9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5" grpId="0" animBg="1"/>
      <p:bldP spid="4" grpId="0" animBg="1"/>
      <p:bldP spid="5" grpId="0" animBg="1"/>
      <p:bldP spid="15" grpId="0" animBg="1"/>
      <p:bldP spid="13" grpId="0" animBg="1"/>
      <p:bldP spid="14" grpId="0" animBg="1"/>
      <p:bldP spid="39" grpId="0"/>
      <p:bldP spid="40" grpId="0"/>
      <p:bldP spid="49" grpId="0"/>
      <p:bldP spid="73" grpId="0"/>
      <p:bldP spid="41" grpId="0"/>
      <p:bldP spid="48" grpId="0"/>
      <p:bldP spid="10" grpId="0" bldLvl="0" animBg="1"/>
      <p:bldP spid="9" grpId="0" animBg="1"/>
      <p:bldP spid="11" grpId="0" animBg="1"/>
      <p:bldP spid="46" grpId="0" animBg="1"/>
      <p:bldP spid="7" grpId="0" animBg="1"/>
      <p:bldP spid="56" grpId="0" animBg="1"/>
      <p:bldP spid="50" grpId="0" animBg="1"/>
      <p:bldP spid="25" grpId="0" bldLvl="0" animBg="1"/>
      <p:bldP spid="51" grpId="0" bldLvl="0" animBg="1"/>
      <p:bldP spid="28" grpId="0" animBg="1"/>
      <p:bldP spid="52" grpId="0" animBg="1"/>
      <p:bldP spid="47" grpId="0"/>
      <p:bldP spid="38" grpId="0"/>
      <p:bldP spid="37" grpId="0" bldLvl="0" animBg="1"/>
      <p:bldP spid="32" grpId="0" animBg="1"/>
      <p:bldP spid="43" grpId="0" animBg="1"/>
      <p:bldP spid="53" grpId="0" animBg="1"/>
      <p:bldP spid="54" grpId="0" animBg="1"/>
      <p:bldP spid="55" grpId="0" animBg="1"/>
      <p:bldP spid="70" grpId="0" animBg="1"/>
      <p:bldP spid="71" grpId="0" animBg="1"/>
      <p:bldP spid="44" grpId="0" animBg="1"/>
      <p:bldP spid="63" grpId="0" animBg="1"/>
      <p:bldP spid="57" grpId="0" animBg="1"/>
      <p:bldP spid="58" grpId="0" bldLvl="0" animBg="1"/>
      <p:bldP spid="59" grpId="0" animBg="1"/>
      <p:bldP spid="60" grpId="0" animBg="1"/>
      <p:bldP spid="61" grpId="0" animBg="1"/>
      <p:bldP spid="62" grpId="0" animBg="1"/>
      <p:bldP spid="72" grpId="0" animBg="1"/>
      <p:bldP spid="76" grpId="0"/>
      <p:bldP spid="76" grpId="1"/>
      <p:bldP spid="32" grpId="1" animBg="1"/>
      <p:bldP spid="43" grpId="1" animBg="1"/>
      <p:bldP spid="32" grpId="2" animBg="1"/>
      <p:bldP spid="43" grpId="2" animBg="1"/>
      <p:bldP spid="32" grpId="4" animBg="1"/>
      <p:bldP spid="43" grpId="4" animBg="1"/>
      <p:bldP spid="32" grpId="5" animBg="1"/>
      <p:bldP spid="43" grpId="5" animBg="1"/>
      <p:bldP spid="32" grpId="6" animBg="1"/>
      <p:bldP spid="43" grpId="6" animBg="1"/>
      <p:bldP spid="32" grpId="7" animBg="1"/>
      <p:bldP spid="43" grpId="7" animBg="1"/>
      <p:bldP spid="32" grpId="8" animBg="1"/>
      <p:bldP spid="43" grpId="8" animBg="1"/>
      <p:bldP spid="32" grpId="9" animBg="1"/>
      <p:bldP spid="43" grpId="9" animBg="1"/>
      <p:bldP spid="32" grpId="10" animBg="1"/>
      <p:bldP spid="43" grpId="10" animBg="1"/>
      <p:bldP spid="32" grpId="11" animBg="1"/>
      <p:bldP spid="43" grpId="11" animBg="1"/>
      <p:bldP spid="32" grpId="12" animBg="1"/>
      <p:bldP spid="43" grpId="12" animBg="1"/>
      <p:bldP spid="32" grpId="13" animBg="1"/>
      <p:bldP spid="43" grpId="13" animBg="1"/>
      <p:bldP spid="32" grpId="14" animBg="1"/>
      <p:bldP spid="43" grpId="14" animBg="1"/>
      <p:bldP spid="32" grpId="15" animBg="1"/>
      <p:bldP spid="43" grpId="15" animBg="1"/>
      <p:bldP spid="32" grpId="16" animBg="1"/>
      <p:bldP spid="43" grpId="16" animBg="1"/>
      <p:bldP spid="32" grpId="17" animBg="1"/>
      <p:bldP spid="43" grpId="17" animBg="1"/>
      <p:bldP spid="32" grpId="18" animBg="1"/>
      <p:bldP spid="43" grpId="18" animBg="1"/>
      <p:bldP spid="32" grpId="19" animBg="1"/>
      <p:bldP spid="43" grpId="19" animBg="1"/>
      <p:bldP spid="32" grpId="20" animBg="1"/>
      <p:bldP spid="43" grpId="20" animBg="1"/>
      <p:bldP spid="32" grpId="21" animBg="1"/>
      <p:bldP spid="43" grpId="21" animBg="1"/>
      <p:bldP spid="32" grpId="22" animBg="1"/>
      <p:bldP spid="43" grpId="22" animBg="1"/>
      <p:bldP spid="32" grpId="23" animBg="1"/>
      <p:bldP spid="43" grpId="23" animBg="1"/>
      <p:bldP spid="32" grpId="24" animBg="1"/>
      <p:bldP spid="43" grpId="24" animBg="1"/>
      <p:bldP spid="32" grpId="25" animBg="1"/>
      <p:bldP spid="43" grpId="25" animBg="1"/>
      <p:bldP spid="32" grpId="26" animBg="1"/>
      <p:bldP spid="43" grpId="26" animBg="1"/>
      <p:bldP spid="32" grpId="27" animBg="1"/>
      <p:bldP spid="43" grpId="27" animBg="1"/>
      <p:bldP spid="32" grpId="28" animBg="1"/>
      <p:bldP spid="43" grpId="28" animBg="1"/>
      <p:bldP spid="32" grpId="29" animBg="1"/>
      <p:bldP spid="43" grpId="29" animBg="1"/>
      <p:bldP spid="32" grpId="30" animBg="1"/>
      <p:bldP spid="43" grpId="30" animBg="1"/>
      <p:bldP spid="32" grpId="31" animBg="1"/>
      <p:bldP spid="43" grpId="31" animBg="1"/>
      <p:bldP spid="32" grpId="32" animBg="1"/>
      <p:bldP spid="43" grpId="32" animBg="1"/>
      <p:bldP spid="32" grpId="33" animBg="1"/>
      <p:bldP spid="43" grpId="33" animBg="1"/>
      <p:bldP spid="32" grpId="34" animBg="1"/>
      <p:bldP spid="43" grpId="34" animBg="1"/>
      <p:bldP spid="53" grpId="1" animBg="1"/>
      <p:bldP spid="54" grpId="1" animBg="1"/>
      <p:bldP spid="55" grpId="1" animBg="1"/>
      <p:bldP spid="70" grpId="1" animBg="1"/>
      <p:bldP spid="71" grpId="1" animBg="1"/>
      <p:bldP spid="44" grpId="1" animBg="1"/>
      <p:bldP spid="77" grpId="0"/>
      <p:bldP spid="77" grpId="1"/>
      <p:bldP spid="60" grpId="1" animBg="1"/>
      <p:bldP spid="61" grpId="1" animBg="1"/>
      <p:bldP spid="62" grpId="1" animBg="1"/>
      <p:bldP spid="72" grpId="1" animBg="1"/>
      <p:bldP spid="3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11325" y="518795"/>
            <a:ext cx="4053205" cy="5962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2114550" y="671195"/>
            <a:ext cx="100266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</a:t>
            </a:r>
            <a:endParaRPr lang="x-none" altLang="en-GB" sz="1400"/>
          </a:p>
        </p:txBody>
      </p:sp>
      <p:sp>
        <p:nvSpPr>
          <p:cNvPr id="6" name="Flowchart: Document 5"/>
          <p:cNvSpPr/>
          <p:nvPr/>
        </p:nvSpPr>
        <p:spPr>
          <a:xfrm>
            <a:off x="311785" y="1797050"/>
            <a:ext cx="1163320" cy="116268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Cloud-init config file on MICADO NODE</a:t>
            </a:r>
            <a:endParaRPr lang="x-none" altLang="en-GB" sz="1400"/>
          </a:p>
        </p:txBody>
      </p:sp>
      <p:sp>
        <p:nvSpPr>
          <p:cNvPr id="7" name="Rectangle 6"/>
          <p:cNvSpPr/>
          <p:nvPr/>
        </p:nvSpPr>
        <p:spPr>
          <a:xfrm>
            <a:off x="6116955" y="10826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ectangle 7"/>
          <p:cNvSpPr/>
          <p:nvPr/>
        </p:nvSpPr>
        <p:spPr>
          <a:xfrm>
            <a:off x="248285" y="3236595"/>
            <a:ext cx="1162685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 or any other orchestrator</a:t>
            </a:r>
            <a:endParaRPr lang="x-none" altLang="en-GB" sz="1400"/>
          </a:p>
        </p:txBody>
      </p:sp>
      <p:sp>
        <p:nvSpPr>
          <p:cNvPr id="9" name="Down Arrow 8"/>
          <p:cNvSpPr/>
          <p:nvPr/>
        </p:nvSpPr>
        <p:spPr>
          <a:xfrm>
            <a:off x="588645" y="293878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1312545" y="355727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 10"/>
          <p:cNvSpPr/>
          <p:nvPr/>
        </p:nvSpPr>
        <p:spPr>
          <a:xfrm>
            <a:off x="2076450" y="1986915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Startup Module (later TOSCA submitter)</a:t>
            </a:r>
            <a:endParaRPr lang="x-none" altLang="en-GB" sz="1400"/>
          </a:p>
        </p:txBody>
      </p:sp>
      <p:sp>
        <p:nvSpPr>
          <p:cNvPr id="13" name="Rectangle 12"/>
          <p:cNvSpPr/>
          <p:nvPr/>
        </p:nvSpPr>
        <p:spPr>
          <a:xfrm>
            <a:off x="2576830" y="4058920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 alerting &amp; notification</a:t>
            </a:r>
            <a:endParaRPr lang="x-none" altLang="en-GB" sz="1400"/>
          </a:p>
        </p:txBody>
      </p:sp>
      <p:sp>
        <p:nvSpPr>
          <p:cNvPr id="14" name="Rectangle 13"/>
          <p:cNvSpPr/>
          <p:nvPr/>
        </p:nvSpPr>
        <p:spPr>
          <a:xfrm>
            <a:off x="2021205" y="5977890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15" name="Rectangle 14"/>
          <p:cNvSpPr/>
          <p:nvPr/>
        </p:nvSpPr>
        <p:spPr>
          <a:xfrm>
            <a:off x="4135755" y="1739900"/>
            <a:ext cx="969645" cy="43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</a:t>
            </a:r>
            <a:endParaRPr lang="x-none" altLang="en-GB" sz="14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579245" y="3269615"/>
            <a:ext cx="1841500" cy="1746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8845" y="2414905"/>
            <a:ext cx="0" cy="355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625725" y="1109345"/>
            <a:ext cx="635" cy="889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>
            <a:off x="6392545" y="1198880"/>
            <a:ext cx="1236980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28" name="Rectangle 27"/>
          <p:cNvSpPr/>
          <p:nvPr/>
        </p:nvSpPr>
        <p:spPr>
          <a:xfrm>
            <a:off x="6501765" y="54794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29" name="Elbow Connector 28"/>
          <p:cNvCxnSpPr>
            <a:endCxn id="7" idx="0"/>
          </p:cNvCxnSpPr>
          <p:nvPr/>
        </p:nvCxnSpPr>
        <p:spPr>
          <a:xfrm>
            <a:off x="3132455" y="804545"/>
            <a:ext cx="3858260" cy="27813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3363595" y="5917565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509260" y="1710690"/>
            <a:ext cx="1469390" cy="2482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42685" y="2235200"/>
            <a:ext cx="1492250" cy="8318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012315" y="2112645"/>
            <a:ext cx="3042285" cy="875030"/>
          </a:xfrm>
          <a:prstGeom prst="bentConnector3">
            <a:avLst>
              <a:gd name="adj1" fmla="val 1000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708785" y="5113020"/>
            <a:ext cx="1557655" cy="192405"/>
          </a:xfrm>
          <a:prstGeom prst="bentConnector3">
            <a:avLst>
              <a:gd name="adj1" fmla="val -26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3288665" y="3210560"/>
            <a:ext cx="2116455" cy="3175"/>
          </a:xfrm>
          <a:prstGeom prst="bentConnector3">
            <a:avLst>
              <a:gd name="adj1" fmla="val 500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Diagonal Corner Rectangle 35"/>
          <p:cNvSpPr/>
          <p:nvPr/>
        </p:nvSpPr>
        <p:spPr>
          <a:xfrm>
            <a:off x="3874770" y="4737735"/>
            <a:ext cx="1789430" cy="44577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ym typeface="+mn-ea"/>
              </a:rPr>
              <a:t>Time/Deadline-Based</a:t>
            </a:r>
            <a:endParaRPr lang="x-none" altLang="en-GB" sz="1400"/>
          </a:p>
          <a:p>
            <a:pPr algn="ctr"/>
            <a:r>
              <a:rPr lang="x-none" altLang="en-GB" sz="1400">
                <a:sym typeface="+mn-ea"/>
              </a:rPr>
              <a:t>Scaler Script</a:t>
            </a:r>
            <a:endParaRPr lang="en-GB" altLang="en-US" sz="1400"/>
          </a:p>
        </p:txBody>
      </p:sp>
      <p:sp>
        <p:nvSpPr>
          <p:cNvPr id="37" name="Oval 36"/>
          <p:cNvSpPr/>
          <p:nvPr/>
        </p:nvSpPr>
        <p:spPr>
          <a:xfrm>
            <a:off x="3542665" y="5404485"/>
            <a:ext cx="2188210" cy="5454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User App - </a:t>
            </a:r>
            <a:endParaRPr lang="x-none" altLang="en-GB" sz="1400"/>
          </a:p>
          <a:p>
            <a:pPr algn="ctr"/>
            <a:r>
              <a:rPr lang="x-none" altLang="en-GB" sz="1400"/>
              <a:t>Docker Service (S1)</a:t>
            </a:r>
            <a:endParaRPr lang="x-none" altLang="en-GB" sz="1400"/>
          </a:p>
        </p:txBody>
      </p:sp>
      <p:sp>
        <p:nvSpPr>
          <p:cNvPr id="38" name="TextBox 37"/>
          <p:cNvSpPr txBox="1"/>
          <p:nvPr/>
        </p:nvSpPr>
        <p:spPr>
          <a:xfrm>
            <a:off x="3472815" y="5996305"/>
            <a:ext cx="218376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Container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39" name="TextBox 38"/>
          <p:cNvSpPr txBox="1"/>
          <p:nvPr/>
        </p:nvSpPr>
        <p:spPr>
          <a:xfrm>
            <a:off x="2428240" y="4589780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 </a:t>
            </a:r>
            <a:endParaRPr lang="x-none" altLang="en-GB" sz="1200"/>
          </a:p>
          <a:p>
            <a:r>
              <a:rPr lang="x-none" altLang="en-GB" sz="1200"/>
              <a:t>docker 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</p:txBody>
      </p:sp>
      <p:sp>
        <p:nvSpPr>
          <p:cNvPr id="40" name="TextBox 39"/>
          <p:cNvSpPr txBox="1"/>
          <p:nvPr/>
        </p:nvSpPr>
        <p:spPr>
          <a:xfrm>
            <a:off x="1736090" y="4535805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  <a:p>
            <a:r>
              <a:rPr lang="x-none" altLang="en-GB" sz="1200"/>
              <a:t>infra</a:t>
            </a:r>
            <a:endParaRPr lang="x-none" altLang="en-GB" sz="1200"/>
          </a:p>
        </p:txBody>
      </p:sp>
      <p:sp>
        <p:nvSpPr>
          <p:cNvPr id="41" name="TextBox 40"/>
          <p:cNvSpPr txBox="1"/>
          <p:nvPr/>
        </p:nvSpPr>
        <p:spPr>
          <a:xfrm>
            <a:off x="2479040" y="2983230"/>
            <a:ext cx="54800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Register</a:t>
            </a:r>
            <a:endParaRPr lang="x-none" altLang="en-GB" sz="1200"/>
          </a:p>
          <a:p>
            <a:r>
              <a:rPr lang="x-none" altLang="en-GB" sz="1200"/>
              <a:t>policies</a:t>
            </a:r>
            <a:endParaRPr lang="x-none" altLang="en-GB" sz="1200"/>
          </a:p>
        </p:txBody>
      </p:sp>
      <p:sp>
        <p:nvSpPr>
          <p:cNvPr id="43" name="Oval 42"/>
          <p:cNvSpPr/>
          <p:nvPr/>
        </p:nvSpPr>
        <p:spPr>
          <a:xfrm>
            <a:off x="6198870" y="3344545"/>
            <a:ext cx="1492250" cy="810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19825" y="4389120"/>
            <a:ext cx="1492250" cy="853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5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2435" y="99060"/>
            <a:ext cx="4061460" cy="34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6118225" y="793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47" name="TextBox 46"/>
          <p:cNvSpPr txBox="1"/>
          <p:nvPr/>
        </p:nvSpPr>
        <p:spPr>
          <a:xfrm>
            <a:off x="3371215" y="617220"/>
            <a:ext cx="242125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Worker Node create/destroy/scale </a:t>
            </a:r>
            <a:endParaRPr lang="x-none" altLang="en-GB" sz="1200"/>
          </a:p>
          <a:p>
            <a:r>
              <a:rPr lang="x-none" altLang="en-GB" sz="1200"/>
              <a:t>up/down, hor/ver</a:t>
            </a:r>
            <a:endParaRPr lang="x-none" altLang="en-GB" sz="1200"/>
          </a:p>
        </p:txBody>
      </p:sp>
      <p:sp>
        <p:nvSpPr>
          <p:cNvPr id="48" name="TextBox 47"/>
          <p:cNvSpPr txBox="1"/>
          <p:nvPr/>
        </p:nvSpPr>
        <p:spPr>
          <a:xfrm>
            <a:off x="2650490" y="1210945"/>
            <a:ext cx="478155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4422140" y="4077970"/>
            <a:ext cx="117538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Info on</a:t>
            </a:r>
            <a:endParaRPr lang="x-none" altLang="en-GB" sz="1200"/>
          </a:p>
          <a:p>
            <a:r>
              <a:rPr lang="x-none" altLang="en-GB" sz="1200"/>
              <a:t>Nodes/containers</a:t>
            </a:r>
            <a:endParaRPr lang="x-none" altLang="en-GB" sz="1200"/>
          </a:p>
        </p:txBody>
      </p:sp>
      <p:sp>
        <p:nvSpPr>
          <p:cNvPr id="50" name="Rectangle 49"/>
          <p:cNvSpPr/>
          <p:nvPr/>
        </p:nvSpPr>
        <p:spPr>
          <a:xfrm>
            <a:off x="8120380" y="1104900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8417560" y="1221105"/>
            <a:ext cx="122618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2" name="Rectangle 51"/>
          <p:cNvSpPr/>
          <p:nvPr/>
        </p:nvSpPr>
        <p:spPr>
          <a:xfrm>
            <a:off x="8505190" y="55016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53" name="Oval 52"/>
          <p:cNvSpPr/>
          <p:nvPr/>
        </p:nvSpPr>
        <p:spPr>
          <a:xfrm>
            <a:off x="8246110" y="2258060"/>
            <a:ext cx="1492250" cy="4165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3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34045" y="2802255"/>
            <a:ext cx="1492250" cy="502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4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44840" y="340868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6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1650" y="101600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57" name="Rectangle 56"/>
          <p:cNvSpPr/>
          <p:nvPr/>
        </p:nvSpPr>
        <p:spPr>
          <a:xfrm>
            <a:off x="10152380" y="11080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8" name="Snip Same Side Corner Rectangle 57"/>
          <p:cNvSpPr/>
          <p:nvPr/>
        </p:nvSpPr>
        <p:spPr>
          <a:xfrm>
            <a:off x="10427970" y="1224280"/>
            <a:ext cx="124777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9" name="Rectangle 58"/>
          <p:cNvSpPr/>
          <p:nvPr/>
        </p:nvSpPr>
        <p:spPr>
          <a:xfrm>
            <a:off x="10537190" y="55048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60" name="Oval 59"/>
          <p:cNvSpPr/>
          <p:nvPr/>
        </p:nvSpPr>
        <p:spPr>
          <a:xfrm>
            <a:off x="10278110" y="2261235"/>
            <a:ext cx="1492250" cy="6724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9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5885" y="3039745"/>
            <a:ext cx="1492250" cy="640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10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276840" y="3849370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3650" y="1047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cxnSp>
        <p:nvCxnSpPr>
          <p:cNvPr id="64" name="Elbow Connector 63"/>
          <p:cNvCxnSpPr>
            <a:endCxn id="50" idx="0"/>
          </p:cNvCxnSpPr>
          <p:nvPr/>
        </p:nvCxnSpPr>
        <p:spPr>
          <a:xfrm>
            <a:off x="3126105" y="817245"/>
            <a:ext cx="5868035" cy="2876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57" idx="0"/>
          </p:cNvCxnSpPr>
          <p:nvPr/>
        </p:nvCxnSpPr>
        <p:spPr>
          <a:xfrm>
            <a:off x="3138805" y="801370"/>
            <a:ext cx="7887335" cy="3067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3"/>
            <a:endCxn id="51" idx="1"/>
          </p:cNvCxnSpPr>
          <p:nvPr/>
        </p:nvCxnSpPr>
        <p:spPr>
          <a:xfrm flipV="1">
            <a:off x="5105400" y="1732915"/>
            <a:ext cx="3925570" cy="2222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" idx="3"/>
            <a:endCxn id="58" idx="1"/>
          </p:cNvCxnSpPr>
          <p:nvPr/>
        </p:nvCxnSpPr>
        <p:spPr>
          <a:xfrm flipV="1">
            <a:off x="5105400" y="1736090"/>
            <a:ext cx="5946775" cy="2190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52" idx="2"/>
          </p:cNvCxnSpPr>
          <p:nvPr/>
        </p:nvCxnSpPr>
        <p:spPr>
          <a:xfrm flipV="1">
            <a:off x="3363595" y="5939790"/>
            <a:ext cx="5657850" cy="257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9" idx="2"/>
          </p:cNvCxnSpPr>
          <p:nvPr/>
        </p:nvCxnSpPr>
        <p:spPr>
          <a:xfrm flipV="1">
            <a:off x="3363595" y="5942965"/>
            <a:ext cx="7689850" cy="254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274685" y="403479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7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282305" y="464185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8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297160" y="4605655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19475" y="2843530"/>
            <a:ext cx="54483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Updates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cxnSp>
        <p:nvCxnSpPr>
          <p:cNvPr id="74" name="Elbow Connector 73"/>
          <p:cNvCxnSpPr>
            <a:stCxn id="36" idx="2"/>
          </p:cNvCxnSpPr>
          <p:nvPr/>
        </p:nvCxnSpPr>
        <p:spPr>
          <a:xfrm rot="10800000" flipV="1">
            <a:off x="3167380" y="4959985"/>
            <a:ext cx="707390" cy="10280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92980" y="6478270"/>
            <a:ext cx="71297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Service Scaling - Controlled by Time/Deadline-Based Scaler Script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27835" y="6479540"/>
            <a:ext cx="44729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Worker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6200000">
            <a:off x="3261360" y="5701665"/>
            <a:ext cx="313690" cy="27051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0" y="8890"/>
            <a:ext cx="1677670" cy="5924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x-none" altLang="en-GB" sz="1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Time/Deadline </a:t>
            </a:r>
            <a:endParaRPr lang="x-none" altLang="en-GB" sz="16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en-GB" sz="1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</a:t>
            </a:r>
            <a:endParaRPr lang="x-none" altLang="en-GB" sz="16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45" grpId="0" bldLvl="0" animBg="1"/>
      <p:bldP spid="4" grpId="0" bldLvl="0" animBg="1"/>
      <p:bldP spid="5" grpId="0" bldLvl="0" animBg="1"/>
      <p:bldP spid="15" grpId="0" bldLvl="0" animBg="1"/>
      <p:bldP spid="13" grpId="0" bldLvl="0" animBg="1"/>
      <p:bldP spid="14" grpId="0" bldLvl="0" animBg="1"/>
      <p:bldP spid="39" grpId="0"/>
      <p:bldP spid="40" grpId="0"/>
      <p:bldP spid="49" grpId="0"/>
      <p:bldP spid="73" grpId="0"/>
      <p:bldP spid="41" grpId="0"/>
      <p:bldP spid="48" grpId="0"/>
      <p:bldP spid="10" grpId="0" bldLvl="0" animBg="1"/>
      <p:bldP spid="9" grpId="0" bldLvl="0" animBg="1"/>
      <p:bldP spid="11" grpId="0" bldLvl="0" animBg="1"/>
      <p:bldP spid="46" grpId="0" bldLvl="0" animBg="1"/>
      <p:bldP spid="7" grpId="0" bldLvl="0" animBg="1"/>
      <p:bldP spid="56" grpId="0" bldLvl="0" animBg="1"/>
      <p:bldP spid="50" grpId="0" bldLvl="0" animBg="1"/>
      <p:bldP spid="25" grpId="0" bldLvl="0" animBg="1"/>
      <p:bldP spid="51" grpId="0" bldLvl="0" animBg="1"/>
      <p:bldP spid="28" grpId="0" bldLvl="0" animBg="1"/>
      <p:bldP spid="52" grpId="0" bldLvl="0" animBg="1"/>
      <p:bldP spid="47" grpId="0"/>
      <p:bldP spid="38" grpId="0"/>
      <p:bldP spid="36" grpId="0" bldLvl="0" animBg="1"/>
      <p:bldP spid="37" grpId="0" bldLvl="0" animBg="1"/>
      <p:bldP spid="32" grpId="0" bldLvl="0" animBg="1"/>
      <p:bldP spid="43" grpId="0" bldLvl="0" animBg="1"/>
      <p:bldP spid="53" grpId="0" bldLvl="0" animBg="1"/>
      <p:bldP spid="54" grpId="0" bldLvl="0" animBg="1"/>
      <p:bldP spid="55" grpId="0" bldLvl="0" animBg="1"/>
      <p:bldP spid="70" grpId="0" bldLvl="0" animBg="1"/>
      <p:bldP spid="71" grpId="0" bldLvl="0" animBg="1"/>
      <p:bldP spid="44" grpId="0" bldLvl="0" animBg="1"/>
      <p:bldP spid="63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2" grpId="0" bldLvl="0" animBg="1"/>
      <p:bldP spid="75" grpId="0"/>
      <p:bldP spid="75" grpId="1"/>
      <p:bldP spid="75" grpId="2"/>
      <p:bldP spid="76" grpId="0"/>
      <p:bldP spid="76" grpId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11325" y="518795"/>
            <a:ext cx="4053205" cy="5962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2114550" y="671195"/>
            <a:ext cx="100266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</a:t>
            </a:r>
            <a:endParaRPr lang="x-none" altLang="en-GB" sz="1400"/>
          </a:p>
        </p:txBody>
      </p:sp>
      <p:sp>
        <p:nvSpPr>
          <p:cNvPr id="6" name="Flowchart: Document 5"/>
          <p:cNvSpPr/>
          <p:nvPr/>
        </p:nvSpPr>
        <p:spPr>
          <a:xfrm>
            <a:off x="311785" y="1797050"/>
            <a:ext cx="1163320" cy="116268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Cloud-init config file on MICADO NODE</a:t>
            </a:r>
            <a:endParaRPr lang="x-none" altLang="en-GB" sz="1400"/>
          </a:p>
        </p:txBody>
      </p:sp>
      <p:sp>
        <p:nvSpPr>
          <p:cNvPr id="7" name="Rectangle 6"/>
          <p:cNvSpPr/>
          <p:nvPr/>
        </p:nvSpPr>
        <p:spPr>
          <a:xfrm>
            <a:off x="6116955" y="10826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ectangle 7"/>
          <p:cNvSpPr/>
          <p:nvPr/>
        </p:nvSpPr>
        <p:spPr>
          <a:xfrm>
            <a:off x="248285" y="3236595"/>
            <a:ext cx="1162685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GB" sz="1400"/>
              <a:t>Occopus or any other orchestrator</a:t>
            </a:r>
            <a:endParaRPr lang="x-none" altLang="en-GB" sz="1400"/>
          </a:p>
        </p:txBody>
      </p:sp>
      <p:sp>
        <p:nvSpPr>
          <p:cNvPr id="9" name="Down Arrow 8"/>
          <p:cNvSpPr/>
          <p:nvPr/>
        </p:nvSpPr>
        <p:spPr>
          <a:xfrm>
            <a:off x="588645" y="293878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1312545" y="3557270"/>
            <a:ext cx="501650" cy="27749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 10"/>
          <p:cNvSpPr/>
          <p:nvPr/>
        </p:nvSpPr>
        <p:spPr>
          <a:xfrm>
            <a:off x="2076450" y="1986915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Startup Module (later TOSCA submitter)</a:t>
            </a:r>
            <a:endParaRPr lang="x-none" altLang="en-GB" sz="1400"/>
          </a:p>
        </p:txBody>
      </p:sp>
      <p:sp>
        <p:nvSpPr>
          <p:cNvPr id="13" name="Rectangle 12"/>
          <p:cNvSpPr/>
          <p:nvPr/>
        </p:nvSpPr>
        <p:spPr>
          <a:xfrm>
            <a:off x="2576830" y="4058920"/>
            <a:ext cx="175895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 alerting &amp; notification</a:t>
            </a:r>
            <a:endParaRPr lang="x-none" altLang="en-GB" sz="1400"/>
          </a:p>
        </p:txBody>
      </p:sp>
      <p:sp>
        <p:nvSpPr>
          <p:cNvPr id="14" name="Rectangle 13"/>
          <p:cNvSpPr/>
          <p:nvPr/>
        </p:nvSpPr>
        <p:spPr>
          <a:xfrm>
            <a:off x="2021205" y="5977890"/>
            <a:ext cx="1332230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Swarm</a:t>
            </a:r>
            <a:endParaRPr lang="x-none" altLang="en-GB" sz="1400"/>
          </a:p>
        </p:txBody>
      </p:sp>
      <p:sp>
        <p:nvSpPr>
          <p:cNvPr id="15" name="Rectangle 14"/>
          <p:cNvSpPr/>
          <p:nvPr/>
        </p:nvSpPr>
        <p:spPr>
          <a:xfrm>
            <a:off x="4135755" y="1739900"/>
            <a:ext cx="969645" cy="430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Prometheus</a:t>
            </a:r>
            <a:endParaRPr lang="x-none" altLang="en-GB" sz="14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579245" y="3269615"/>
            <a:ext cx="1841500" cy="17462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8845" y="2414905"/>
            <a:ext cx="0" cy="355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 flipV="1">
            <a:off x="2625725" y="1109345"/>
            <a:ext cx="635" cy="889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Same Side Corner Rectangle 24"/>
          <p:cNvSpPr/>
          <p:nvPr/>
        </p:nvSpPr>
        <p:spPr>
          <a:xfrm>
            <a:off x="6392545" y="1198880"/>
            <a:ext cx="1236980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28" name="Rectangle 27"/>
          <p:cNvSpPr/>
          <p:nvPr/>
        </p:nvSpPr>
        <p:spPr>
          <a:xfrm>
            <a:off x="6501765" y="54794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cxnSp>
        <p:nvCxnSpPr>
          <p:cNvPr id="29" name="Elbow Connector 28"/>
          <p:cNvCxnSpPr>
            <a:endCxn id="7" idx="0"/>
          </p:cNvCxnSpPr>
          <p:nvPr/>
        </p:nvCxnSpPr>
        <p:spPr>
          <a:xfrm>
            <a:off x="3132455" y="804545"/>
            <a:ext cx="3858260" cy="27813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</p:cNvCxnSpPr>
          <p:nvPr/>
        </p:nvCxnSpPr>
        <p:spPr>
          <a:xfrm flipV="1">
            <a:off x="3363595" y="5917565"/>
            <a:ext cx="3665220" cy="279400"/>
          </a:xfrm>
          <a:prstGeom prst="bentConnector3">
            <a:avLst>
              <a:gd name="adj1" fmla="val 999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5509260" y="1710690"/>
            <a:ext cx="1469390" cy="24828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77635" y="2529205"/>
            <a:ext cx="1320800" cy="5803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container 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V="1">
            <a:off x="2012315" y="2112645"/>
            <a:ext cx="3042285" cy="875030"/>
          </a:xfrm>
          <a:prstGeom prst="bentConnector3">
            <a:avLst>
              <a:gd name="adj1" fmla="val 1000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1708785" y="5113020"/>
            <a:ext cx="1557655" cy="192405"/>
          </a:xfrm>
          <a:prstGeom prst="bentConnector3">
            <a:avLst>
              <a:gd name="adj1" fmla="val -26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3288665" y="3210560"/>
            <a:ext cx="2116455" cy="3175"/>
          </a:xfrm>
          <a:prstGeom prst="bentConnector3">
            <a:avLst>
              <a:gd name="adj1" fmla="val 500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Diagonal Corner Rectangle 35"/>
          <p:cNvSpPr/>
          <p:nvPr/>
        </p:nvSpPr>
        <p:spPr>
          <a:xfrm>
            <a:off x="3874770" y="4737735"/>
            <a:ext cx="1789430" cy="44577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ym typeface="+mn-ea"/>
              </a:rPr>
              <a:t>Time/Deadline-Based</a:t>
            </a:r>
            <a:endParaRPr lang="x-none" altLang="en-GB" sz="1400"/>
          </a:p>
          <a:p>
            <a:pPr algn="ctr"/>
            <a:r>
              <a:rPr lang="x-none" altLang="en-GB" sz="1400">
                <a:sym typeface="+mn-ea"/>
              </a:rPr>
              <a:t>Scaler Script</a:t>
            </a:r>
            <a:endParaRPr lang="en-GB" altLang="en-US" sz="1400"/>
          </a:p>
        </p:txBody>
      </p:sp>
      <p:sp>
        <p:nvSpPr>
          <p:cNvPr id="37" name="Oval 36"/>
          <p:cNvSpPr/>
          <p:nvPr/>
        </p:nvSpPr>
        <p:spPr>
          <a:xfrm>
            <a:off x="3542665" y="5404485"/>
            <a:ext cx="2188210" cy="5454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Cqueue</a:t>
            </a:r>
            <a:endParaRPr lang="x-none" altLang="en-GB" sz="1400"/>
          </a:p>
        </p:txBody>
      </p:sp>
      <p:sp>
        <p:nvSpPr>
          <p:cNvPr id="38" name="TextBox 37"/>
          <p:cNvSpPr txBox="1"/>
          <p:nvPr/>
        </p:nvSpPr>
        <p:spPr>
          <a:xfrm>
            <a:off x="3472815" y="5996305"/>
            <a:ext cx="218376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Container create/destroy/scale </a:t>
            </a:r>
            <a:endParaRPr lang="x-none" altLang="en-GB" sz="1200"/>
          </a:p>
          <a:p>
            <a:r>
              <a:rPr lang="x-none" altLang="en-GB" sz="1200"/>
              <a:t>up/down, node evacuation, etc</a:t>
            </a:r>
            <a:endParaRPr lang="x-none" altLang="en-GB" sz="1200"/>
          </a:p>
        </p:txBody>
      </p:sp>
      <p:sp>
        <p:nvSpPr>
          <p:cNvPr id="39" name="TextBox 38"/>
          <p:cNvSpPr txBox="1"/>
          <p:nvPr/>
        </p:nvSpPr>
        <p:spPr>
          <a:xfrm>
            <a:off x="2428240" y="4589780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 </a:t>
            </a:r>
            <a:endParaRPr lang="x-none" altLang="en-GB" sz="1200"/>
          </a:p>
          <a:p>
            <a:r>
              <a:rPr lang="x-none" altLang="en-GB" sz="1200"/>
              <a:t>docker 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</p:txBody>
      </p:sp>
      <p:sp>
        <p:nvSpPr>
          <p:cNvPr id="40" name="TextBox 39"/>
          <p:cNvSpPr txBox="1"/>
          <p:nvPr/>
        </p:nvSpPr>
        <p:spPr>
          <a:xfrm>
            <a:off x="1736090" y="4535805"/>
            <a:ext cx="63754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container</a:t>
            </a:r>
            <a:endParaRPr lang="x-none" altLang="en-GB" sz="1200"/>
          </a:p>
          <a:p>
            <a:r>
              <a:rPr lang="x-none" altLang="en-GB" sz="1200"/>
              <a:t>infra</a:t>
            </a:r>
            <a:endParaRPr lang="x-none" altLang="en-GB" sz="1200"/>
          </a:p>
        </p:txBody>
      </p:sp>
      <p:sp>
        <p:nvSpPr>
          <p:cNvPr id="41" name="TextBox 40"/>
          <p:cNvSpPr txBox="1"/>
          <p:nvPr/>
        </p:nvSpPr>
        <p:spPr>
          <a:xfrm>
            <a:off x="2479040" y="2983230"/>
            <a:ext cx="54800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Register</a:t>
            </a:r>
            <a:endParaRPr lang="x-none" altLang="en-GB" sz="1200"/>
          </a:p>
          <a:p>
            <a:r>
              <a:rPr lang="x-none" altLang="en-GB" sz="1200"/>
              <a:t>policies</a:t>
            </a:r>
            <a:endParaRPr lang="x-none" altLang="en-GB" sz="1200"/>
          </a:p>
        </p:txBody>
      </p:sp>
      <p:sp>
        <p:nvSpPr>
          <p:cNvPr id="43" name="Oval 42"/>
          <p:cNvSpPr/>
          <p:nvPr/>
        </p:nvSpPr>
        <p:spPr>
          <a:xfrm>
            <a:off x="6198870" y="3344545"/>
            <a:ext cx="1492250" cy="8108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19825" y="4389120"/>
            <a:ext cx="1492250" cy="8534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5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2435" y="99060"/>
            <a:ext cx="4061460" cy="348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GB" sz="1600"/>
              <a:t>MICADO Master Node</a:t>
            </a:r>
            <a:endParaRPr lang="x-none" altLang="en-GB" sz="1600"/>
          </a:p>
        </p:txBody>
      </p:sp>
      <p:sp>
        <p:nvSpPr>
          <p:cNvPr id="46" name="TextBox 45"/>
          <p:cNvSpPr txBox="1"/>
          <p:nvPr/>
        </p:nvSpPr>
        <p:spPr>
          <a:xfrm>
            <a:off x="6118225" y="793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47" name="TextBox 46"/>
          <p:cNvSpPr txBox="1"/>
          <p:nvPr/>
        </p:nvSpPr>
        <p:spPr>
          <a:xfrm>
            <a:off x="3371215" y="617220"/>
            <a:ext cx="242125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Worker Node create/destroy/scale </a:t>
            </a:r>
            <a:endParaRPr lang="x-none" altLang="en-GB" sz="1200"/>
          </a:p>
          <a:p>
            <a:r>
              <a:rPr lang="x-none" altLang="en-GB" sz="1200"/>
              <a:t>up/down, hor/ver</a:t>
            </a:r>
            <a:endParaRPr lang="x-none" altLang="en-GB" sz="1200"/>
          </a:p>
        </p:txBody>
      </p:sp>
      <p:sp>
        <p:nvSpPr>
          <p:cNvPr id="48" name="TextBox 47"/>
          <p:cNvSpPr txBox="1"/>
          <p:nvPr/>
        </p:nvSpPr>
        <p:spPr>
          <a:xfrm>
            <a:off x="2650490" y="1210945"/>
            <a:ext cx="478155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create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4422140" y="4077970"/>
            <a:ext cx="1175385" cy="375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Info on</a:t>
            </a:r>
            <a:endParaRPr lang="x-none" altLang="en-GB" sz="1200"/>
          </a:p>
          <a:p>
            <a:r>
              <a:rPr lang="x-none" altLang="en-GB" sz="1200"/>
              <a:t>Nodes/containers</a:t>
            </a:r>
            <a:endParaRPr lang="x-none" altLang="en-GB" sz="1200"/>
          </a:p>
        </p:txBody>
      </p:sp>
      <p:sp>
        <p:nvSpPr>
          <p:cNvPr id="50" name="Rectangle 49"/>
          <p:cNvSpPr/>
          <p:nvPr/>
        </p:nvSpPr>
        <p:spPr>
          <a:xfrm>
            <a:off x="8120380" y="1104900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1" name="Snip Same Side Corner Rectangle 50"/>
          <p:cNvSpPr/>
          <p:nvPr/>
        </p:nvSpPr>
        <p:spPr>
          <a:xfrm>
            <a:off x="8417560" y="1221105"/>
            <a:ext cx="122618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2" name="Rectangle 51"/>
          <p:cNvSpPr/>
          <p:nvPr/>
        </p:nvSpPr>
        <p:spPr>
          <a:xfrm>
            <a:off x="8505190" y="5501640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53" name="Oval 52"/>
          <p:cNvSpPr/>
          <p:nvPr/>
        </p:nvSpPr>
        <p:spPr>
          <a:xfrm>
            <a:off x="8246110" y="2258060"/>
            <a:ext cx="1492250" cy="4165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3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34045" y="2802255"/>
            <a:ext cx="1492250" cy="502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4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44840" y="340868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6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21650" y="101600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sp>
        <p:nvSpPr>
          <p:cNvPr id="57" name="Rectangle 56"/>
          <p:cNvSpPr/>
          <p:nvPr/>
        </p:nvSpPr>
        <p:spPr>
          <a:xfrm>
            <a:off x="10152380" y="1108075"/>
            <a:ext cx="1726565" cy="5279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8" name="Snip Same Side Corner Rectangle 57"/>
          <p:cNvSpPr/>
          <p:nvPr/>
        </p:nvSpPr>
        <p:spPr>
          <a:xfrm>
            <a:off x="10427970" y="1224280"/>
            <a:ext cx="1247775" cy="51181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200"/>
              <a:t>Node/Container monitor</a:t>
            </a:r>
            <a:endParaRPr lang="x-none" altLang="en-GB" sz="1200"/>
          </a:p>
        </p:txBody>
      </p:sp>
      <p:sp>
        <p:nvSpPr>
          <p:cNvPr id="59" name="Rectangle 58"/>
          <p:cNvSpPr/>
          <p:nvPr/>
        </p:nvSpPr>
        <p:spPr>
          <a:xfrm>
            <a:off x="10537190" y="5504815"/>
            <a:ext cx="1011555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en-GB" sz="1400"/>
              <a:t>Docker CE</a:t>
            </a:r>
            <a:endParaRPr lang="x-none" altLang="en-GB" sz="1400"/>
          </a:p>
        </p:txBody>
      </p:sp>
      <p:sp>
        <p:nvSpPr>
          <p:cNvPr id="60" name="Oval 59"/>
          <p:cNvSpPr/>
          <p:nvPr/>
        </p:nvSpPr>
        <p:spPr>
          <a:xfrm>
            <a:off x="10278110" y="2261235"/>
            <a:ext cx="1492250" cy="6724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9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5885" y="3039745"/>
            <a:ext cx="1492250" cy="6407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10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276840" y="3849370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11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53650" y="104775"/>
            <a:ext cx="1707515" cy="50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p>
            <a:pPr algn="ctr"/>
            <a:r>
              <a:rPr lang="x-none" altLang="en-GB" sz="1600"/>
              <a:t>MICADO </a:t>
            </a:r>
            <a:endParaRPr lang="x-none" altLang="en-GB" sz="1600"/>
          </a:p>
          <a:p>
            <a:pPr algn="ctr"/>
            <a:r>
              <a:rPr lang="x-none" altLang="en-GB" sz="1600"/>
              <a:t>Worker Node</a:t>
            </a:r>
            <a:endParaRPr lang="x-none" altLang="en-GB" sz="1600"/>
          </a:p>
        </p:txBody>
      </p:sp>
      <p:cxnSp>
        <p:nvCxnSpPr>
          <p:cNvPr id="64" name="Elbow Connector 63"/>
          <p:cNvCxnSpPr>
            <a:endCxn id="50" idx="0"/>
          </p:cNvCxnSpPr>
          <p:nvPr/>
        </p:nvCxnSpPr>
        <p:spPr>
          <a:xfrm>
            <a:off x="3126105" y="817245"/>
            <a:ext cx="5868035" cy="2876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57" idx="0"/>
          </p:cNvCxnSpPr>
          <p:nvPr/>
        </p:nvCxnSpPr>
        <p:spPr>
          <a:xfrm>
            <a:off x="3138805" y="801370"/>
            <a:ext cx="7887335" cy="3067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5" idx="3"/>
            <a:endCxn id="51" idx="1"/>
          </p:cNvCxnSpPr>
          <p:nvPr/>
        </p:nvCxnSpPr>
        <p:spPr>
          <a:xfrm flipV="1">
            <a:off x="5105400" y="1732915"/>
            <a:ext cx="3925570" cy="2222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" idx="3"/>
            <a:endCxn id="58" idx="1"/>
          </p:cNvCxnSpPr>
          <p:nvPr/>
        </p:nvCxnSpPr>
        <p:spPr>
          <a:xfrm flipV="1">
            <a:off x="5105400" y="1736090"/>
            <a:ext cx="5946775" cy="2190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52" idx="2"/>
          </p:cNvCxnSpPr>
          <p:nvPr/>
        </p:nvCxnSpPr>
        <p:spPr>
          <a:xfrm flipV="1">
            <a:off x="3363595" y="5939790"/>
            <a:ext cx="5657850" cy="2571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9" idx="2"/>
          </p:cNvCxnSpPr>
          <p:nvPr/>
        </p:nvCxnSpPr>
        <p:spPr>
          <a:xfrm flipV="1">
            <a:off x="3363595" y="5942965"/>
            <a:ext cx="7689850" cy="254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274685" y="403479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7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282305" y="4641850"/>
            <a:ext cx="149225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8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297160" y="4605655"/>
            <a:ext cx="1492250" cy="6292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S1 replica-</a:t>
            </a:r>
            <a:endParaRPr lang="x-none" altLang="en-GB" sz="1400">
              <a:solidFill>
                <a:schemeClr val="tx1"/>
              </a:solidFill>
            </a:endParaRPr>
          </a:p>
          <a:p>
            <a:pPr algn="ctr"/>
            <a:r>
              <a:rPr lang="x-none" altLang="en-GB" sz="1400">
                <a:solidFill>
                  <a:schemeClr val="tx1"/>
                </a:solidFill>
              </a:rPr>
              <a:t>container 12</a:t>
            </a:r>
            <a:endParaRPr lang="x-none" altLang="en-GB" sz="14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19475" y="2843530"/>
            <a:ext cx="544830" cy="558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en-GB" sz="1200"/>
              <a:t>Updates</a:t>
            </a:r>
            <a:endParaRPr lang="x-none" altLang="en-GB" sz="1200"/>
          </a:p>
          <a:p>
            <a:r>
              <a:rPr lang="x-none" altLang="en-GB" sz="1200"/>
              <a:t>worker</a:t>
            </a:r>
            <a:endParaRPr lang="x-none" altLang="en-GB" sz="1200"/>
          </a:p>
          <a:p>
            <a:r>
              <a:rPr lang="x-none" altLang="en-GB" sz="1200"/>
              <a:t>nodes</a:t>
            </a:r>
            <a:endParaRPr lang="x-none" altLang="en-GB" sz="1200"/>
          </a:p>
        </p:txBody>
      </p:sp>
      <p:cxnSp>
        <p:nvCxnSpPr>
          <p:cNvPr id="74" name="Elbow Connector 73"/>
          <p:cNvCxnSpPr>
            <a:stCxn id="36" idx="2"/>
          </p:cNvCxnSpPr>
          <p:nvPr/>
        </p:nvCxnSpPr>
        <p:spPr>
          <a:xfrm rot="10800000" flipV="1">
            <a:off x="3167380" y="4959985"/>
            <a:ext cx="707390" cy="10280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92980" y="6478270"/>
            <a:ext cx="712978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Service Scaling - Controlled by Time/Deadline-Based Scaler Script</a:t>
            </a:r>
            <a:endParaRPr lang="x-none" altLang="en-GB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27835" y="6479540"/>
            <a:ext cx="447294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GB">
                <a:solidFill>
                  <a:srgbClr val="FF0000"/>
                </a:solidFill>
              </a:rPr>
              <a:t>Worker Scaling - Controlled by MICADO</a:t>
            </a:r>
            <a:endParaRPr lang="x-none" altLang="en-GB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6200000">
            <a:off x="3261360" y="5701665"/>
            <a:ext cx="313690" cy="27051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0" y="8890"/>
            <a:ext cx="1677670" cy="5924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x-none" altLang="en-GB" sz="1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Time/Deadline </a:t>
            </a:r>
            <a:endParaRPr lang="x-none" altLang="en-GB" sz="16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en-GB" sz="1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</a:t>
            </a:r>
            <a:endParaRPr lang="x-none" altLang="en-GB" sz="16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6219190" y="2010410"/>
            <a:ext cx="930910" cy="4622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GB" sz="1400">
                <a:solidFill>
                  <a:schemeClr val="tx1"/>
                </a:solidFill>
              </a:rPr>
              <a:t>Cqueue</a:t>
            </a:r>
            <a:br>
              <a:rPr lang="x-none" altLang="en-GB" sz="1400">
                <a:solidFill>
                  <a:schemeClr val="tx1"/>
                </a:solidFill>
              </a:rPr>
            </a:br>
            <a:r>
              <a:rPr lang="x-none" altLang="en-GB" sz="1400">
                <a:solidFill>
                  <a:schemeClr val="tx1"/>
                </a:solidFill>
              </a:rPr>
              <a:t>Agent </a:t>
            </a:r>
            <a:endParaRPr lang="x-none" altLang="en-GB" sz="140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2" idx="6"/>
            <a:endCxn id="32" idx="7"/>
          </p:cNvCxnSpPr>
          <p:nvPr/>
        </p:nvCxnSpPr>
        <p:spPr>
          <a:xfrm>
            <a:off x="7150100" y="2241550"/>
            <a:ext cx="454660" cy="3727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45" grpId="0" bldLvl="0" animBg="1"/>
      <p:bldP spid="4" grpId="0" bldLvl="0" animBg="1"/>
      <p:bldP spid="5" grpId="0" bldLvl="0" animBg="1"/>
      <p:bldP spid="15" grpId="0" bldLvl="0" animBg="1"/>
      <p:bldP spid="13" grpId="0" bldLvl="0" animBg="1"/>
      <p:bldP spid="14" grpId="0" bldLvl="0" animBg="1"/>
      <p:bldP spid="39" grpId="0"/>
      <p:bldP spid="40" grpId="0"/>
      <p:bldP spid="49" grpId="0"/>
      <p:bldP spid="73" grpId="0"/>
      <p:bldP spid="41" grpId="0"/>
      <p:bldP spid="48" grpId="0"/>
      <p:bldP spid="10" grpId="0" bldLvl="0" animBg="1"/>
      <p:bldP spid="9" grpId="0" bldLvl="0" animBg="1"/>
      <p:bldP spid="11" grpId="0" bldLvl="0" animBg="1"/>
      <p:bldP spid="46" grpId="0" bldLvl="0" animBg="1"/>
      <p:bldP spid="7" grpId="0" bldLvl="0" animBg="1"/>
      <p:bldP spid="56" grpId="0" bldLvl="0" animBg="1"/>
      <p:bldP spid="50" grpId="0" bldLvl="0" animBg="1"/>
      <p:bldP spid="25" grpId="0" bldLvl="0" animBg="1"/>
      <p:bldP spid="51" grpId="0" bldLvl="0" animBg="1"/>
      <p:bldP spid="28" grpId="0" bldLvl="0" animBg="1"/>
      <p:bldP spid="52" grpId="0" bldLvl="0" animBg="1"/>
      <p:bldP spid="47" grpId="0"/>
      <p:bldP spid="38" grpId="0"/>
      <p:bldP spid="36" grpId="0" bldLvl="0" animBg="1"/>
      <p:bldP spid="37" grpId="0" bldLvl="0" animBg="1"/>
      <p:bldP spid="32" grpId="0" bldLvl="0" animBg="1"/>
      <p:bldP spid="43" grpId="0" bldLvl="0" animBg="1"/>
      <p:bldP spid="53" grpId="0" bldLvl="0" animBg="1"/>
      <p:bldP spid="54" grpId="0" bldLvl="0" animBg="1"/>
      <p:bldP spid="55" grpId="0" bldLvl="0" animBg="1"/>
      <p:bldP spid="70" grpId="0" bldLvl="0" animBg="1"/>
      <p:bldP spid="71" grpId="0" bldLvl="0" animBg="1"/>
      <p:bldP spid="44" grpId="0" bldLvl="0" animBg="1"/>
      <p:bldP spid="63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2" grpId="0" bldLvl="0" animBg="1"/>
      <p:bldP spid="75" grpId="0"/>
      <p:bldP spid="75" grpId="1"/>
      <p:bldP spid="75" grpId="2"/>
      <p:bldP spid="76" grpId="0"/>
      <p:bldP spid="76" grpId="1"/>
      <p:bldP spid="62" grpId="1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2946</Words>
  <Application>Kingsoft Office WPP</Application>
  <PresentationFormat>Widescreen</PresentationFormat>
  <Paragraphs>341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osama</dc:creator>
  <cp:lastModifiedBy>osama</cp:lastModifiedBy>
  <cp:revision>122</cp:revision>
  <dcterms:created xsi:type="dcterms:W3CDTF">2017-10-23T12:07:59Z</dcterms:created>
  <dcterms:modified xsi:type="dcterms:W3CDTF">2017-10-23T12:07:59Z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