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64" r:id="rId3"/>
    <p:sldId id="265" r:id="rId4"/>
    <p:sldId id="258" r:id="rId5"/>
    <p:sldId id="262" r:id="rId6"/>
    <p:sldId id="261" r:id="rId7"/>
    <p:sldId id="259" r:id="rId9"/>
    <p:sldId id="260" r:id="rId10"/>
    <p:sldId id="274" r:id="rId11"/>
    <p:sldId id="276" r:id="rId12"/>
    <p:sldId id="256" r:id="rId13"/>
    <p:sldId id="257"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p:scale>
          <a:sx n="40" d="100"/>
          <a:sy n="40" d="100"/>
        </p:scale>
        <p:origin x="1066" y="29"/>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p:txBody>
      </p:sp>
      <p:sp>
        <p:nvSpPr>
          <p:cNvPr id="117" name="Shape 11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hasCustomPrompt="1"/>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hasCustomPrompt="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fld>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fld>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fld>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hasCustomPrompt="1"/>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fld>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p:txBody>
      </p:sp>
      <p:sp>
        <p:nvSpPr>
          <p:cNvPr id="39" name="Title Text"/>
          <p:cNvSpPr txBox="1">
            <a:spLocks noGrp="1"/>
          </p:cNvSpPr>
          <p:nvPr>
            <p:ph type="title" hasCustomPrompt="1"/>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hasCustomPrompt="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fld>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hasCustomPrompt="1"/>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fld>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hasCustomPrompt="1"/>
          </p:nvPr>
        </p:nvSpPr>
        <p:spPr>
          <a:prstGeom prst="rect">
            <a:avLst/>
          </a:prstGeom>
        </p:spPr>
        <p:txBody>
          <a:bodyPr/>
          <a:lstStyle/>
          <a:p>
            <a:r>
              <a:t>Title Text</a:t>
            </a:r>
          </a:p>
        </p:txBody>
      </p:sp>
      <p:sp>
        <p:nvSpPr>
          <p:cNvPr id="57"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fld>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p:txBody>
      </p:sp>
      <p:sp>
        <p:nvSpPr>
          <p:cNvPr id="66" name="Title Text"/>
          <p:cNvSpPr txBox="1">
            <a:spLocks noGrp="1"/>
          </p:cNvSpPr>
          <p:nvPr>
            <p:ph type="title" hasCustomPrompt="1"/>
          </p:nvPr>
        </p:nvSpPr>
        <p:spPr>
          <a:prstGeom prst="rect">
            <a:avLst/>
          </a:prstGeom>
        </p:spPr>
        <p:txBody>
          <a:bodyPr/>
          <a:lstStyle/>
          <a:p>
            <a:r>
              <a:t>Title Text</a:t>
            </a:r>
          </a:p>
        </p:txBody>
      </p:sp>
      <p:sp>
        <p:nvSpPr>
          <p:cNvPr id="67" name="Body Level One…"/>
          <p:cNvSpPr txBox="1">
            <a:spLocks noGrp="1"/>
          </p:cNvSpPr>
          <p:nvPr>
            <p:ph type="body" sz="half" idx="1" hasCustomPrompt="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fld>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hasCustomPrompt="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fld>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fld>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hasCustomPrompt="1"/>
          </p:nvPr>
        </p:nvSpPr>
        <p:spPr>
          <a:xfrm>
            <a:off x="1270000" y="6362700"/>
            <a:ext cx="10464800" cy="461366"/>
          </a:xfrm>
          <a:prstGeom prst="rect">
            <a:avLst/>
          </a:prstGeom>
        </p:spPr>
        <p:txBody>
          <a:bodyPr anchor="t"/>
          <a:lstStyle>
            <a:lvl1pPr marL="0" indent="0" algn="ctr">
              <a:spcBef>
                <a:spcPts val="0"/>
              </a:spcBef>
              <a:buSzTx/>
              <a:buNone/>
              <a:defRPr sz="2400" i="1"/>
            </a:lvl1pPr>
            <a:lvl2pPr marL="777875" indent="-333375" algn="ctr">
              <a:spcBef>
                <a:spcPts val="0"/>
              </a:spcBef>
              <a:defRPr sz="2400" i="1"/>
            </a:lvl2pPr>
            <a:lvl3pPr marL="1222375" indent="-333375" algn="ctr">
              <a:spcBef>
                <a:spcPts val="0"/>
              </a:spcBef>
              <a:defRPr sz="2400" i="1"/>
            </a:lvl3pPr>
            <a:lvl4pPr marL="1666875" indent="-333375" algn="ctr">
              <a:spcBef>
                <a:spcPts val="0"/>
              </a:spcBef>
              <a:defRPr sz="2400" i="1"/>
            </a:lvl4pPr>
            <a:lvl5pPr marL="2111375" indent="-333375" algn="ctr">
              <a:spcBef>
                <a:spcPts val="0"/>
              </a:spcBef>
              <a:defRPr sz="2400" i="1"/>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txBox="1">
            <a:spLocks noGrp="1"/>
          </p:cNvSpPr>
          <p:nvPr>
            <p:ph type="body" sz="quarter" idx="13"/>
          </p:nvPr>
        </p:nvSpPr>
        <p:spPr>
          <a:xfrm>
            <a:off x="1270000" y="4267112"/>
            <a:ext cx="10464800" cy="609777"/>
          </a:xfrm>
          <a:prstGeom prst="rect">
            <a:avLst/>
          </a:prstGeom>
        </p:spPr>
        <p:txBody>
          <a:bodyPr/>
          <a:lstStyle/>
          <a:p>
            <a:pPr marL="0" indent="0" algn="ctr">
              <a:spcBef>
                <a:spcPts val="0"/>
              </a:spcBef>
              <a:buSzTx/>
              <a:buNone/>
              <a:defRPr sz="3400">
                <a:latin typeface="Helvetica Neue Medium"/>
                <a:ea typeface="Helvetica Neue Medium"/>
                <a:cs typeface="Helvetica Neue Medium"/>
                <a:sym typeface="Helvetica Neue Medium"/>
              </a:defRPr>
            </a:p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fld>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fld id="{86CB4B4D-7CA3-9044-876B-883B54F8677D}" type="slidenum">
              <a:rPr/>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mn-lt"/>
          <a:ea typeface="+mn-ea"/>
          <a:cs typeface="+mn-cs"/>
          <a:sym typeface="Helvetica Neue"/>
        </a:defRPr>
      </a:lvl1pPr>
      <a:lvl2pPr marL="889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mn-lt"/>
          <a:ea typeface="+mn-ea"/>
          <a:cs typeface="+mn-cs"/>
          <a:sym typeface="Helvetica Neue"/>
        </a:defRPr>
      </a:lvl2pPr>
      <a:lvl3pPr marL="1333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mn-lt"/>
          <a:ea typeface="+mn-ea"/>
          <a:cs typeface="+mn-cs"/>
          <a:sym typeface="Helvetica Neue"/>
        </a:defRPr>
      </a:lvl3pPr>
      <a:lvl4pPr marL="1778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mn-lt"/>
          <a:ea typeface="+mn-ea"/>
          <a:cs typeface="+mn-cs"/>
          <a:sym typeface="Helvetica Neue"/>
        </a:defRPr>
      </a:lvl4pPr>
      <a:lvl5pPr marL="2222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mn-lt"/>
          <a:ea typeface="+mn-ea"/>
          <a:cs typeface="+mn-cs"/>
          <a:sym typeface="Helvetica Neue"/>
        </a:defRPr>
      </a:lvl5pPr>
      <a:lvl6pPr marL="2667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mn-lt"/>
          <a:ea typeface="+mn-ea"/>
          <a:cs typeface="+mn-cs"/>
          <a:sym typeface="Helvetica Neue"/>
        </a:defRPr>
      </a:lvl6pPr>
      <a:lvl7pPr marL="3111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mn-lt"/>
          <a:ea typeface="+mn-ea"/>
          <a:cs typeface="+mn-cs"/>
          <a:sym typeface="Helvetica Neue"/>
        </a:defRPr>
      </a:lvl7pPr>
      <a:lvl8pPr marL="3556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mn-lt"/>
          <a:ea typeface="+mn-ea"/>
          <a:cs typeface="+mn-cs"/>
          <a:sym typeface="Helvetica Neue"/>
        </a:defRPr>
      </a:lvl8pPr>
      <a:lvl9pPr marL="4000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ome/url/path/to/fi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77307" y="2263782"/>
            <a:ext cx="9675012" cy="37934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4800" b="1" dirty="0" smtClean="0"/>
              <a:t>Extending </a:t>
            </a:r>
            <a:r>
              <a:rPr lang="en-GB" sz="4800" b="1" dirty="0" err="1" smtClean="0"/>
              <a:t>MiCADO</a:t>
            </a:r>
            <a:r>
              <a:rPr lang="en-GB" sz="4800" b="1" dirty="0" smtClean="0"/>
              <a:t> to execute parameter sweep simulation applications</a:t>
            </a:r>
            <a:endParaRPr lang="en-GB" sz="4800" b="1" dirty="0" smtClean="0"/>
          </a:p>
          <a:p>
            <a:endParaRPr lang="en-GB" sz="4800" b="1" dirty="0"/>
          </a:p>
          <a:p>
            <a:r>
              <a:rPr lang="en-GB" b="1" dirty="0" smtClean="0"/>
              <a:t>Tamas Kiss, </a:t>
            </a:r>
            <a:r>
              <a:rPr lang="en-GB" b="1" dirty="0" err="1" smtClean="0"/>
              <a:t>Gregoire</a:t>
            </a:r>
            <a:r>
              <a:rPr lang="en-GB" b="1" dirty="0" smtClean="0"/>
              <a:t> </a:t>
            </a:r>
            <a:r>
              <a:rPr lang="en-GB" b="1" dirty="0" err="1" smtClean="0"/>
              <a:t>Gesmier</a:t>
            </a:r>
            <a:r>
              <a:rPr lang="en-GB" b="1" dirty="0" smtClean="0"/>
              <a:t>, Osama Abu </a:t>
            </a:r>
            <a:r>
              <a:rPr lang="en-GB" b="1" dirty="0" err="1" smtClean="0"/>
              <a:t>Oun</a:t>
            </a:r>
            <a:r>
              <a:rPr lang="en-GB" b="1" dirty="0" smtClean="0"/>
              <a:t>, Simon </a:t>
            </a:r>
            <a:r>
              <a:rPr lang="en-GB" b="1" dirty="0" err="1" smtClean="0"/>
              <a:t>Taylor</a:t>
            </a:r>
            <a:r>
              <a:rPr lang="en-GB" b="1" dirty="0" smtClean="0"/>
              <a:t>, Anastasia </a:t>
            </a:r>
            <a:r>
              <a:rPr lang="en-GB" b="1" dirty="0" err="1" smtClean="0"/>
              <a:t>Anagnostou</a:t>
            </a:r>
            <a:r>
              <a:rPr lang="en-GB" b="1" dirty="0" smtClean="0"/>
              <a:t> </a:t>
            </a:r>
            <a:endParaRPr lang="en-GB" b="1"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p:cNvSpPr/>
          <p:nvPr/>
        </p:nvSpPr>
        <p:spPr>
          <a:xfrm>
            <a:off x="3523502" y="3492412"/>
            <a:ext cx="1651002" cy="1608238"/>
          </a:xfrm>
          <a:prstGeom prst="rect">
            <a:avLst/>
          </a:prstGeom>
          <a:ln w="25400">
            <a:solidFill>
              <a:srgbClr val="000000"/>
            </a:solidFill>
            <a:miter lim="400000"/>
          </a:ln>
        </p:spPr>
        <p:txBody>
          <a:bodyPr lIns="50800" tIns="50800" rIns="50800" bIns="50800" anchor="ctr"/>
          <a:lstStyle/>
          <a:p>
            <a:pPr>
              <a:defRPr sz="2200">
                <a:solidFill>
                  <a:srgbClr val="FFFFFF"/>
                </a:solidFill>
              </a:defRPr>
            </a:pPr>
          </a:p>
        </p:txBody>
      </p:sp>
      <p:sp>
        <p:nvSpPr>
          <p:cNvPr id="120" name="MiCADO Master"/>
          <p:cNvSpPr txBox="1"/>
          <p:nvPr/>
        </p:nvSpPr>
        <p:spPr>
          <a:xfrm>
            <a:off x="3413507" y="3069534"/>
            <a:ext cx="1782624" cy="374601"/>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r>
              <a:t>MiCADO Master</a:t>
            </a:r>
          </a:p>
        </p:txBody>
      </p:sp>
      <p:sp>
        <p:nvSpPr>
          <p:cNvPr id="121" name="Rectangle"/>
          <p:cNvSpPr/>
          <p:nvPr/>
        </p:nvSpPr>
        <p:spPr>
          <a:xfrm>
            <a:off x="6763324" y="2254902"/>
            <a:ext cx="2965836" cy="2336752"/>
          </a:xfrm>
          <a:prstGeom prst="rect">
            <a:avLst/>
          </a:prstGeom>
          <a:ln w="25400">
            <a:solidFill>
              <a:srgbClr val="000000"/>
            </a:solidFill>
            <a:miter lim="400000"/>
          </a:ln>
        </p:spPr>
        <p:txBody>
          <a:bodyPr lIns="50800" tIns="50800" rIns="50800" bIns="50800" anchor="ctr"/>
          <a:lstStyle/>
          <a:p>
            <a:pPr>
              <a:defRPr sz="2200">
                <a:solidFill>
                  <a:srgbClr val="FFFFFF"/>
                </a:solidFill>
              </a:defRPr>
            </a:pPr>
          </a:p>
        </p:txBody>
      </p:sp>
      <p:sp>
        <p:nvSpPr>
          <p:cNvPr id="122" name="Rectangle"/>
          <p:cNvSpPr/>
          <p:nvPr/>
        </p:nvSpPr>
        <p:spPr>
          <a:xfrm>
            <a:off x="7197952" y="5099653"/>
            <a:ext cx="1651001" cy="1126538"/>
          </a:xfrm>
          <a:prstGeom prst="rect">
            <a:avLst/>
          </a:prstGeom>
          <a:ln w="25400">
            <a:solidFill>
              <a:srgbClr val="000000"/>
            </a:solidFill>
            <a:miter lim="400000"/>
          </a:ln>
        </p:spPr>
        <p:txBody>
          <a:bodyPr lIns="50800" tIns="50800" rIns="50800" bIns="50800" anchor="ctr"/>
          <a:lstStyle/>
          <a:p>
            <a:pPr>
              <a:defRPr sz="2200">
                <a:solidFill>
                  <a:srgbClr val="FFFFFF"/>
                </a:solidFill>
              </a:defRPr>
            </a:pPr>
          </a:p>
        </p:txBody>
      </p:sp>
      <p:sp>
        <p:nvSpPr>
          <p:cNvPr id="123" name="Rectangle"/>
          <p:cNvSpPr/>
          <p:nvPr/>
        </p:nvSpPr>
        <p:spPr>
          <a:xfrm>
            <a:off x="7197951" y="7455539"/>
            <a:ext cx="1651002" cy="950333"/>
          </a:xfrm>
          <a:prstGeom prst="rect">
            <a:avLst/>
          </a:prstGeom>
          <a:ln w="25400">
            <a:solidFill>
              <a:srgbClr val="000000"/>
            </a:solidFill>
            <a:miter lim="400000"/>
          </a:ln>
        </p:spPr>
        <p:txBody>
          <a:bodyPr lIns="50800" tIns="50800" rIns="50800" bIns="50800" anchor="ctr"/>
          <a:lstStyle/>
          <a:p>
            <a:pPr>
              <a:defRPr sz="2200">
                <a:solidFill>
                  <a:srgbClr val="FFFFFF"/>
                </a:solidFill>
              </a:defRPr>
            </a:pPr>
          </a:p>
        </p:txBody>
      </p:sp>
      <p:sp>
        <p:nvSpPr>
          <p:cNvPr id="124" name="Instance 1"/>
          <p:cNvSpPr txBox="1"/>
          <p:nvPr/>
        </p:nvSpPr>
        <p:spPr>
          <a:xfrm>
            <a:off x="7436978" y="1940553"/>
            <a:ext cx="1172948" cy="374601"/>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r>
              <a:t>Instance 1</a:t>
            </a:r>
          </a:p>
        </p:txBody>
      </p:sp>
      <p:sp>
        <p:nvSpPr>
          <p:cNvPr id="125" name="Instance 2"/>
          <p:cNvSpPr txBox="1"/>
          <p:nvPr/>
        </p:nvSpPr>
        <p:spPr>
          <a:xfrm>
            <a:off x="7436978" y="4658353"/>
            <a:ext cx="1172948" cy="374601"/>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r>
              <a:t>Instance 2</a:t>
            </a:r>
          </a:p>
        </p:txBody>
      </p:sp>
      <p:sp>
        <p:nvSpPr>
          <p:cNvPr id="126" name="Instance 3"/>
          <p:cNvSpPr txBox="1"/>
          <p:nvPr/>
        </p:nvSpPr>
        <p:spPr>
          <a:xfrm>
            <a:off x="7436978" y="6933376"/>
            <a:ext cx="1172948" cy="374600"/>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r>
              <a:t>Instance 3</a:t>
            </a:r>
          </a:p>
        </p:txBody>
      </p:sp>
      <p:grpSp>
        <p:nvGrpSpPr>
          <p:cNvPr id="129" name="feeder"/>
          <p:cNvGrpSpPr/>
          <p:nvPr/>
        </p:nvGrpSpPr>
        <p:grpSpPr>
          <a:xfrm>
            <a:off x="6975702" y="2540354"/>
            <a:ext cx="567366" cy="464942"/>
            <a:chOff x="0" y="0"/>
            <a:chExt cx="567364" cy="464941"/>
          </a:xfrm>
        </p:grpSpPr>
        <p:sp>
          <p:nvSpPr>
            <p:cNvPr id="127" name="Rectangle"/>
            <p:cNvSpPr/>
            <p:nvPr/>
          </p:nvSpPr>
          <p:spPr>
            <a:xfrm>
              <a:off x="0" y="-1"/>
              <a:ext cx="567365" cy="464943"/>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1100">
                  <a:solidFill>
                    <a:srgbClr val="FFFFFF"/>
                  </a:solidFill>
                </a:defRPr>
              </a:pPr>
            </a:p>
          </p:txBody>
        </p:sp>
        <p:sp>
          <p:nvSpPr>
            <p:cNvPr id="128" name="feeder"/>
            <p:cNvSpPr txBox="1"/>
            <p:nvPr/>
          </p:nvSpPr>
          <p:spPr>
            <a:xfrm>
              <a:off x="0" y="101146"/>
              <a:ext cx="567365" cy="262649"/>
            </a:xfrm>
            <a:prstGeom prst="rect">
              <a:avLst/>
            </a:prstGeom>
            <a:noFill/>
            <a:ln w="12700" cap="flat">
              <a:noFill/>
              <a:miter lim="400000"/>
            </a:ln>
            <a:effectLst/>
          </p:spPr>
          <p:txBody>
            <a:bodyPr wrap="square" lIns="50800" tIns="50800" rIns="50800" bIns="50800" numCol="1" anchor="ctr">
              <a:spAutoFit/>
            </a:bodyPr>
            <a:lstStyle>
              <a:lvl1pPr>
                <a:defRPr sz="1100">
                  <a:solidFill>
                    <a:srgbClr val="FFFFFF"/>
                  </a:solidFill>
                </a:defRPr>
              </a:lvl1pPr>
            </a:lstStyle>
            <a:p>
              <a:r>
                <a:t>feeder</a:t>
              </a:r>
            </a:p>
          </p:txBody>
        </p:sp>
      </p:grpSp>
      <p:sp>
        <p:nvSpPr>
          <p:cNvPr id="130" name="Rectangle"/>
          <p:cNvSpPr/>
          <p:nvPr/>
        </p:nvSpPr>
        <p:spPr>
          <a:xfrm>
            <a:off x="3375251" y="1276953"/>
            <a:ext cx="6582472" cy="7409633"/>
          </a:xfrm>
          <a:prstGeom prst="rect">
            <a:avLst/>
          </a:prstGeom>
          <a:ln w="25400">
            <a:solidFill>
              <a:srgbClr val="000000"/>
            </a:solidFill>
            <a:miter lim="400000"/>
          </a:ln>
        </p:spPr>
        <p:txBody>
          <a:bodyPr lIns="50800" tIns="50800" rIns="50800" bIns="50800" anchor="ctr"/>
          <a:lstStyle/>
          <a:p>
            <a:pPr>
              <a:defRPr sz="2200">
                <a:solidFill>
                  <a:srgbClr val="FFFFFF"/>
                </a:solidFill>
              </a:defRPr>
            </a:pPr>
          </a:p>
        </p:txBody>
      </p:sp>
      <p:sp>
        <p:nvSpPr>
          <p:cNvPr id="131" name="MiCADO Infrastructure"/>
          <p:cNvSpPr txBox="1"/>
          <p:nvPr/>
        </p:nvSpPr>
        <p:spPr>
          <a:xfrm>
            <a:off x="6469175" y="1254292"/>
            <a:ext cx="3438755" cy="461060"/>
          </a:xfrm>
          <a:prstGeom prst="rect">
            <a:avLst/>
          </a:prstGeom>
          <a:ln w="12700">
            <a:miter lim="400000"/>
          </a:ln>
        </p:spPr>
        <p:txBody>
          <a:bodyPr wrap="none" lIns="50800" tIns="50800" rIns="50800" bIns="50800" anchor="ctr">
            <a:spAutoFit/>
          </a:bodyPr>
          <a:lstStyle>
            <a:lvl1pPr>
              <a:defRPr b="1">
                <a:latin typeface="+mn-lt"/>
                <a:ea typeface="+mn-ea"/>
                <a:cs typeface="+mn-cs"/>
                <a:sym typeface="Helvetica Neue"/>
              </a:defRPr>
            </a:lvl1pPr>
          </a:lstStyle>
          <a:p>
            <a:r>
              <a:t>MiCADO Infrastructure</a:t>
            </a:r>
          </a:p>
        </p:txBody>
      </p:sp>
      <p:sp>
        <p:nvSpPr>
          <p:cNvPr id="132" name="Square"/>
          <p:cNvSpPr/>
          <p:nvPr/>
        </p:nvSpPr>
        <p:spPr>
          <a:xfrm>
            <a:off x="10473464" y="4650044"/>
            <a:ext cx="2313179" cy="1087224"/>
          </a:xfrm>
          <a:prstGeom prst="rect">
            <a:avLst/>
          </a:prstGeom>
          <a:ln w="25400">
            <a:solidFill>
              <a:srgbClr val="000000"/>
            </a:solidFill>
            <a:miter lim="400000"/>
          </a:ln>
        </p:spPr>
        <p:txBody>
          <a:bodyPr lIns="50800" tIns="50800" rIns="50800" bIns="50800" anchor="ctr"/>
          <a:lstStyle/>
          <a:p>
            <a:pPr>
              <a:defRPr sz="2200">
                <a:solidFill>
                  <a:srgbClr val="FFFFFF"/>
                </a:solidFill>
              </a:defRPr>
            </a:pPr>
          </a:p>
        </p:txBody>
      </p:sp>
      <p:sp>
        <p:nvSpPr>
          <p:cNvPr id="133" name="external Storage"/>
          <p:cNvSpPr txBox="1"/>
          <p:nvPr/>
        </p:nvSpPr>
        <p:spPr>
          <a:xfrm>
            <a:off x="10730626" y="4183834"/>
            <a:ext cx="1798855" cy="374600"/>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r>
              <a:t>external Storage</a:t>
            </a:r>
          </a:p>
        </p:txBody>
      </p:sp>
      <p:grpSp>
        <p:nvGrpSpPr>
          <p:cNvPr id="136" name="cqueue"/>
          <p:cNvGrpSpPr/>
          <p:nvPr/>
        </p:nvGrpSpPr>
        <p:grpSpPr>
          <a:xfrm>
            <a:off x="8343614" y="2502825"/>
            <a:ext cx="676342" cy="540000"/>
            <a:chOff x="0" y="0"/>
            <a:chExt cx="676341" cy="539999"/>
          </a:xfrm>
        </p:grpSpPr>
        <p:sp>
          <p:nvSpPr>
            <p:cNvPr id="134" name="Rectangle"/>
            <p:cNvSpPr/>
            <p:nvPr/>
          </p:nvSpPr>
          <p:spPr>
            <a:xfrm>
              <a:off x="-1" y="-1"/>
              <a:ext cx="676343" cy="540001"/>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1100">
                  <a:solidFill>
                    <a:srgbClr val="FFFFFF"/>
                  </a:solidFill>
                </a:defRPr>
              </a:pPr>
            </a:p>
          </p:txBody>
        </p:sp>
        <p:sp>
          <p:nvSpPr>
            <p:cNvPr id="135" name="cqueue"/>
            <p:cNvSpPr txBox="1"/>
            <p:nvPr/>
          </p:nvSpPr>
          <p:spPr>
            <a:xfrm>
              <a:off x="-1" y="138675"/>
              <a:ext cx="676343" cy="262649"/>
            </a:xfrm>
            <a:prstGeom prst="rect">
              <a:avLst/>
            </a:prstGeom>
            <a:noFill/>
            <a:ln w="12700" cap="flat">
              <a:noFill/>
              <a:miter lim="400000"/>
            </a:ln>
            <a:effectLst/>
          </p:spPr>
          <p:txBody>
            <a:bodyPr wrap="square" lIns="50800" tIns="50800" rIns="50800" bIns="50800" numCol="1" anchor="ctr">
              <a:spAutoFit/>
            </a:bodyPr>
            <a:lstStyle>
              <a:lvl1pPr>
                <a:defRPr sz="1100">
                  <a:solidFill>
                    <a:srgbClr val="FFFFFF"/>
                  </a:solidFill>
                </a:defRPr>
              </a:lvl1pPr>
            </a:lstStyle>
            <a:p>
              <a:r>
                <a:t>cqueue</a:t>
              </a:r>
            </a:p>
          </p:txBody>
        </p:sp>
      </p:grpSp>
      <p:sp>
        <p:nvSpPr>
          <p:cNvPr id="137" name="Line"/>
          <p:cNvSpPr/>
          <p:nvPr/>
        </p:nvSpPr>
        <p:spPr>
          <a:xfrm>
            <a:off x="7541239" y="2767143"/>
            <a:ext cx="804205" cy="2"/>
          </a:xfrm>
          <a:prstGeom prst="line">
            <a:avLst/>
          </a:prstGeom>
          <a:ln w="25400">
            <a:solidFill>
              <a:srgbClr val="000000"/>
            </a:solidFill>
            <a:miter lim="400000"/>
            <a:tailEnd type="triangle"/>
          </a:ln>
        </p:spPr>
        <p:txBody>
          <a:bodyPr lIns="45718" tIns="45718" rIns="45718" bIns="45718"/>
          <a:lstStyle/>
          <a:p/>
        </p:txBody>
      </p:sp>
      <p:sp>
        <p:nvSpPr>
          <p:cNvPr id="138" name="feed task to…"/>
          <p:cNvSpPr txBox="1"/>
          <p:nvPr/>
        </p:nvSpPr>
        <p:spPr>
          <a:xfrm>
            <a:off x="7513572" y="2583746"/>
            <a:ext cx="707137" cy="352756"/>
          </a:xfrm>
          <a:prstGeom prst="rect">
            <a:avLst/>
          </a:prstGeom>
          <a:ln w="12700">
            <a:miter lim="400000"/>
          </a:ln>
        </p:spPr>
        <p:txBody>
          <a:bodyPr wrap="none" lIns="50800" tIns="50800" rIns="50800" bIns="50800" anchor="ctr">
            <a:spAutoFit/>
          </a:bodyPr>
          <a:lstStyle/>
          <a:p>
            <a:pPr>
              <a:defRPr sz="800">
                <a:latin typeface="+mn-lt"/>
                <a:ea typeface="+mn-ea"/>
                <a:cs typeface="+mn-cs"/>
                <a:sym typeface="Helvetica Neue"/>
              </a:defRPr>
            </a:pPr>
            <a:r>
              <a:t>feed task to </a:t>
            </a:r>
          </a:p>
          <a:p>
            <a:pPr>
              <a:defRPr sz="800">
                <a:latin typeface="+mn-lt"/>
                <a:ea typeface="+mn-ea"/>
                <a:cs typeface="+mn-cs"/>
                <a:sym typeface="Helvetica Neue"/>
              </a:defRPr>
            </a:pPr>
            <a:r>
              <a:t>the queue</a:t>
            </a:r>
          </a:p>
        </p:txBody>
      </p:sp>
      <p:grpSp>
        <p:nvGrpSpPr>
          <p:cNvPr id="141" name="cqueue worker"/>
          <p:cNvGrpSpPr/>
          <p:nvPr/>
        </p:nvGrpSpPr>
        <p:grpSpPr>
          <a:xfrm>
            <a:off x="6921214" y="3921603"/>
            <a:ext cx="676342" cy="540001"/>
            <a:chOff x="0" y="0"/>
            <a:chExt cx="676341" cy="539999"/>
          </a:xfrm>
        </p:grpSpPr>
        <p:sp>
          <p:nvSpPr>
            <p:cNvPr id="139" name="Rectangle"/>
            <p:cNvSpPr/>
            <p:nvPr/>
          </p:nvSpPr>
          <p:spPr>
            <a:xfrm>
              <a:off x="-1" y="0"/>
              <a:ext cx="676343" cy="540000"/>
            </a:xfrm>
            <a:prstGeom prst="rect">
              <a:avLst/>
            </a:prstGeom>
            <a:solidFill>
              <a:srgbClr val="EE230C"/>
            </a:solidFill>
            <a:ln w="12700" cap="flat">
              <a:noFill/>
              <a:miter lim="400000"/>
            </a:ln>
            <a:effectLst/>
          </p:spPr>
          <p:txBody>
            <a:bodyPr wrap="square" lIns="50800" tIns="50800" rIns="50800" bIns="50800" numCol="1" anchor="ctr">
              <a:noAutofit/>
            </a:bodyPr>
            <a:lstStyle/>
            <a:p>
              <a:pPr>
                <a:defRPr sz="1200">
                  <a:solidFill>
                    <a:srgbClr val="FFFFFF"/>
                  </a:solidFill>
                </a:defRPr>
              </a:pPr>
            </a:p>
          </p:txBody>
        </p:sp>
        <p:sp>
          <p:nvSpPr>
            <p:cNvPr id="140" name="cqueue worker"/>
            <p:cNvSpPr txBox="1"/>
            <p:nvPr/>
          </p:nvSpPr>
          <p:spPr>
            <a:xfrm>
              <a:off x="-1" y="30910"/>
              <a:ext cx="676343" cy="478180"/>
            </a:xfrm>
            <a:prstGeom prst="rect">
              <a:avLst/>
            </a:prstGeom>
            <a:noFill/>
            <a:ln w="12700" cap="flat">
              <a:noFill/>
              <a:miter lim="400000"/>
            </a:ln>
            <a:effectLst/>
          </p:spPr>
          <p:txBody>
            <a:bodyPr wrap="square" lIns="50800" tIns="50800" rIns="50800" bIns="50800" numCol="1" anchor="ctr">
              <a:spAutoFit/>
            </a:bodyPr>
            <a:lstStyle>
              <a:lvl1pPr>
                <a:defRPr sz="1200">
                  <a:solidFill>
                    <a:srgbClr val="FFFFFF"/>
                  </a:solidFill>
                </a:defRPr>
              </a:lvl1pPr>
            </a:lstStyle>
            <a:p>
              <a:r>
                <a:t>cqueue worker</a:t>
              </a:r>
            </a:p>
          </p:txBody>
        </p:sp>
      </p:grpSp>
      <p:sp>
        <p:nvSpPr>
          <p:cNvPr id="142" name="Line"/>
          <p:cNvSpPr/>
          <p:nvPr/>
        </p:nvSpPr>
        <p:spPr>
          <a:xfrm flipV="1">
            <a:off x="7371841" y="2896871"/>
            <a:ext cx="999583" cy="999583"/>
          </a:xfrm>
          <a:prstGeom prst="line">
            <a:avLst/>
          </a:prstGeom>
          <a:ln w="25400">
            <a:solidFill>
              <a:srgbClr val="000000"/>
            </a:solidFill>
            <a:miter lim="400000"/>
            <a:tailEnd type="triangle"/>
          </a:ln>
        </p:spPr>
        <p:txBody>
          <a:bodyPr lIns="45718" tIns="45718" rIns="45718" bIns="45718"/>
          <a:lstStyle/>
          <a:p/>
        </p:txBody>
      </p:sp>
      <p:sp>
        <p:nvSpPr>
          <p:cNvPr id="143" name="pull job from queue…"/>
          <p:cNvSpPr txBox="1"/>
          <p:nvPr/>
        </p:nvSpPr>
        <p:spPr>
          <a:xfrm>
            <a:off x="6922591" y="3219134"/>
            <a:ext cx="1019658" cy="352756"/>
          </a:xfrm>
          <a:prstGeom prst="rect">
            <a:avLst/>
          </a:prstGeom>
          <a:ln w="12700">
            <a:miter lim="400000"/>
          </a:ln>
        </p:spPr>
        <p:txBody>
          <a:bodyPr wrap="none" lIns="50800" tIns="50800" rIns="50800" bIns="50800" anchor="ctr">
            <a:spAutoFit/>
          </a:bodyPr>
          <a:lstStyle/>
          <a:p>
            <a:pPr>
              <a:defRPr sz="800">
                <a:latin typeface="+mn-lt"/>
                <a:ea typeface="+mn-ea"/>
                <a:cs typeface="+mn-cs"/>
                <a:sym typeface="Helvetica Neue"/>
              </a:defRPr>
            </a:pPr>
            <a:r>
              <a:t>pull job from queue</a:t>
            </a:r>
          </a:p>
          <a:p>
            <a:pPr>
              <a:defRPr sz="800">
                <a:latin typeface="+mn-lt"/>
                <a:ea typeface="+mn-ea"/>
                <a:cs typeface="+mn-cs"/>
                <a:sym typeface="Helvetica Neue"/>
              </a:defRPr>
            </a:pPr>
            <a:r>
              <a:t>the queue</a:t>
            </a:r>
          </a:p>
        </p:txBody>
      </p:sp>
      <p:sp>
        <p:nvSpPr>
          <p:cNvPr id="144" name="Rectangle"/>
          <p:cNvSpPr/>
          <p:nvPr/>
        </p:nvSpPr>
        <p:spPr>
          <a:xfrm>
            <a:off x="7276815" y="5220625"/>
            <a:ext cx="336610" cy="317998"/>
          </a:xfrm>
          <a:prstGeom prst="rect">
            <a:avLst/>
          </a:prstGeom>
          <a:solidFill>
            <a:srgbClr val="EE230C"/>
          </a:solidFill>
          <a:ln w="12700">
            <a:miter lim="400000"/>
          </a:ln>
        </p:spPr>
        <p:txBody>
          <a:bodyPr lIns="50800" tIns="50800" rIns="50800" bIns="50800" anchor="ctr"/>
          <a:lstStyle/>
          <a:p>
            <a:pPr>
              <a:defRPr sz="1200">
                <a:solidFill>
                  <a:srgbClr val="FFFFFF"/>
                </a:solidFill>
              </a:defRPr>
            </a:pPr>
          </a:p>
        </p:txBody>
      </p:sp>
      <p:grpSp>
        <p:nvGrpSpPr>
          <p:cNvPr id="147" name="APP"/>
          <p:cNvGrpSpPr/>
          <p:nvPr/>
        </p:nvGrpSpPr>
        <p:grpSpPr>
          <a:xfrm>
            <a:off x="9217169" y="3835501"/>
            <a:ext cx="421429" cy="540000"/>
            <a:chOff x="0" y="0"/>
            <a:chExt cx="421428" cy="539999"/>
          </a:xfrm>
        </p:grpSpPr>
        <p:sp>
          <p:nvSpPr>
            <p:cNvPr id="145" name="Rectangle"/>
            <p:cNvSpPr/>
            <p:nvPr/>
          </p:nvSpPr>
          <p:spPr>
            <a:xfrm>
              <a:off x="-1" y="-1"/>
              <a:ext cx="421430" cy="540001"/>
            </a:xfrm>
            <a:prstGeom prst="rect">
              <a:avLst/>
            </a:prstGeom>
            <a:solidFill>
              <a:srgbClr val="F7BA01"/>
            </a:solidFill>
            <a:ln w="12700" cap="flat">
              <a:noFill/>
              <a:miter lim="400000"/>
            </a:ln>
            <a:effectLst/>
          </p:spPr>
          <p:txBody>
            <a:bodyPr wrap="square" lIns="50800" tIns="50800" rIns="50800" bIns="50800" numCol="1" anchor="ctr">
              <a:noAutofit/>
            </a:bodyPr>
            <a:lstStyle/>
            <a:p>
              <a:pPr>
                <a:defRPr sz="1200">
                  <a:solidFill>
                    <a:srgbClr val="FFFFFF"/>
                  </a:solidFill>
                </a:defRPr>
              </a:pPr>
            </a:p>
          </p:txBody>
        </p:sp>
        <p:sp>
          <p:nvSpPr>
            <p:cNvPr id="146" name="APP"/>
            <p:cNvSpPr txBox="1"/>
            <p:nvPr/>
          </p:nvSpPr>
          <p:spPr>
            <a:xfrm>
              <a:off x="-1" y="126159"/>
              <a:ext cx="421430" cy="287681"/>
            </a:xfrm>
            <a:prstGeom prst="rect">
              <a:avLst/>
            </a:prstGeom>
            <a:noFill/>
            <a:ln w="12700" cap="flat">
              <a:noFill/>
              <a:miter lim="400000"/>
            </a:ln>
            <a:effectLst/>
          </p:spPr>
          <p:txBody>
            <a:bodyPr wrap="square" lIns="50800" tIns="50800" rIns="50800" bIns="50800" numCol="1" anchor="ctr">
              <a:spAutoFit/>
            </a:bodyPr>
            <a:lstStyle>
              <a:lvl1pPr>
                <a:defRPr sz="1200">
                  <a:solidFill>
                    <a:srgbClr val="FFFFFF"/>
                  </a:solidFill>
                </a:defRPr>
              </a:lvl1pPr>
            </a:lstStyle>
            <a:p>
              <a:r>
                <a:t>APP</a:t>
              </a:r>
            </a:p>
          </p:txBody>
        </p:sp>
      </p:grpSp>
      <p:sp>
        <p:nvSpPr>
          <p:cNvPr id="148" name="Line"/>
          <p:cNvSpPr/>
          <p:nvPr/>
        </p:nvSpPr>
        <p:spPr>
          <a:xfrm>
            <a:off x="7593754" y="4105500"/>
            <a:ext cx="1627216" cy="2"/>
          </a:xfrm>
          <a:prstGeom prst="line">
            <a:avLst/>
          </a:prstGeom>
          <a:ln w="25400">
            <a:solidFill>
              <a:srgbClr val="000000"/>
            </a:solidFill>
            <a:miter lim="400000"/>
            <a:tailEnd type="triangle"/>
          </a:ln>
        </p:spPr>
        <p:txBody>
          <a:bodyPr lIns="45718" tIns="45718" rIns="45718" bIns="45718"/>
          <a:lstStyle/>
          <a:p/>
        </p:txBody>
      </p:sp>
      <p:sp>
        <p:nvSpPr>
          <p:cNvPr id="149" name="launching the appropriate…"/>
          <p:cNvSpPr txBox="1"/>
          <p:nvPr/>
        </p:nvSpPr>
        <p:spPr>
          <a:xfrm>
            <a:off x="7583565" y="3916600"/>
            <a:ext cx="1543394" cy="377801"/>
          </a:xfrm>
          <a:prstGeom prst="rect">
            <a:avLst/>
          </a:prstGeom>
          <a:ln w="12700">
            <a:miter lim="400000"/>
          </a:ln>
        </p:spPr>
        <p:txBody>
          <a:bodyPr wrap="none" lIns="50800" tIns="50800" rIns="50800" bIns="50800" anchor="ctr">
            <a:spAutoFit/>
          </a:bodyPr>
          <a:lstStyle/>
          <a:p>
            <a:pPr>
              <a:defRPr sz="900">
                <a:latin typeface="+mn-lt"/>
                <a:ea typeface="+mn-ea"/>
                <a:cs typeface="+mn-cs"/>
                <a:sym typeface="Helvetica Neue"/>
              </a:defRPr>
            </a:pPr>
            <a:r>
              <a:t>launching the appropriate </a:t>
            </a:r>
          </a:p>
          <a:p>
            <a:pPr>
              <a:defRPr sz="900">
                <a:latin typeface="+mn-lt"/>
                <a:ea typeface="+mn-ea"/>
                <a:cs typeface="+mn-cs"/>
                <a:sym typeface="Helvetica Neue"/>
              </a:defRPr>
            </a:pPr>
            <a:r>
              <a:t>container regarding the task</a:t>
            </a:r>
          </a:p>
        </p:txBody>
      </p:sp>
      <p:sp>
        <p:nvSpPr>
          <p:cNvPr id="150" name="Rectangle"/>
          <p:cNvSpPr/>
          <p:nvPr/>
        </p:nvSpPr>
        <p:spPr>
          <a:xfrm>
            <a:off x="7553165" y="5727540"/>
            <a:ext cx="336610" cy="317998"/>
          </a:xfrm>
          <a:prstGeom prst="rect">
            <a:avLst/>
          </a:prstGeom>
          <a:solidFill>
            <a:srgbClr val="EE230C"/>
          </a:solidFill>
          <a:ln w="12700">
            <a:miter lim="400000"/>
          </a:ln>
        </p:spPr>
        <p:txBody>
          <a:bodyPr lIns="50800" tIns="50800" rIns="50800" bIns="50800" anchor="ctr"/>
          <a:lstStyle/>
          <a:p>
            <a:pPr>
              <a:defRPr sz="1200">
                <a:solidFill>
                  <a:srgbClr val="FFFFFF"/>
                </a:solidFill>
              </a:defRPr>
            </a:pPr>
          </a:p>
        </p:txBody>
      </p:sp>
      <p:sp>
        <p:nvSpPr>
          <p:cNvPr id="151" name="Rectangle"/>
          <p:cNvSpPr/>
          <p:nvPr/>
        </p:nvSpPr>
        <p:spPr>
          <a:xfrm>
            <a:off x="8174257" y="5229703"/>
            <a:ext cx="336611" cy="317999"/>
          </a:xfrm>
          <a:prstGeom prst="rect">
            <a:avLst/>
          </a:prstGeom>
          <a:solidFill>
            <a:srgbClr val="F7BA01"/>
          </a:solidFill>
          <a:ln w="12700">
            <a:miter lim="400000"/>
          </a:ln>
        </p:spPr>
        <p:txBody>
          <a:bodyPr lIns="50800" tIns="50800" rIns="50800" bIns="50800" anchor="ctr"/>
          <a:lstStyle/>
          <a:p>
            <a:pPr>
              <a:defRPr sz="2200">
                <a:solidFill>
                  <a:srgbClr val="FFFFFF"/>
                </a:solidFill>
              </a:defRPr>
            </a:pPr>
          </a:p>
        </p:txBody>
      </p:sp>
      <p:sp>
        <p:nvSpPr>
          <p:cNvPr id="152" name="Rectangle"/>
          <p:cNvSpPr/>
          <p:nvPr/>
        </p:nvSpPr>
        <p:spPr>
          <a:xfrm>
            <a:off x="8462681" y="5727540"/>
            <a:ext cx="336610" cy="317998"/>
          </a:xfrm>
          <a:prstGeom prst="rect">
            <a:avLst/>
          </a:prstGeom>
          <a:solidFill>
            <a:srgbClr val="F7BA01"/>
          </a:solidFill>
          <a:ln w="12700">
            <a:miter lim="400000"/>
          </a:ln>
        </p:spPr>
        <p:txBody>
          <a:bodyPr lIns="50800" tIns="50800" rIns="50800" bIns="50800" anchor="ctr"/>
          <a:lstStyle/>
          <a:p>
            <a:pPr>
              <a:defRPr sz="2200">
                <a:solidFill>
                  <a:srgbClr val="FFFFFF"/>
                </a:solidFill>
              </a:defRPr>
            </a:pPr>
          </a:p>
        </p:txBody>
      </p:sp>
      <p:sp>
        <p:nvSpPr>
          <p:cNvPr id="153" name="Line"/>
          <p:cNvSpPr/>
          <p:nvPr/>
        </p:nvSpPr>
        <p:spPr>
          <a:xfrm flipV="1">
            <a:off x="7439435" y="3012356"/>
            <a:ext cx="1012385" cy="2181208"/>
          </a:xfrm>
          <a:prstGeom prst="line">
            <a:avLst/>
          </a:prstGeom>
          <a:ln w="25400">
            <a:solidFill>
              <a:srgbClr val="000000"/>
            </a:solidFill>
            <a:prstDash val="sysDot"/>
            <a:miter lim="400000"/>
            <a:tailEnd type="triangle"/>
          </a:ln>
        </p:spPr>
        <p:txBody>
          <a:bodyPr lIns="45718" tIns="45718" rIns="45718" bIns="45718"/>
          <a:lstStyle/>
          <a:p/>
        </p:txBody>
      </p:sp>
      <p:sp>
        <p:nvSpPr>
          <p:cNvPr id="154" name="Line"/>
          <p:cNvSpPr/>
          <p:nvPr/>
        </p:nvSpPr>
        <p:spPr>
          <a:xfrm>
            <a:off x="7610158" y="5419403"/>
            <a:ext cx="567367" cy="2"/>
          </a:xfrm>
          <a:prstGeom prst="line">
            <a:avLst/>
          </a:prstGeom>
          <a:ln w="25400">
            <a:solidFill>
              <a:srgbClr val="000000"/>
            </a:solidFill>
            <a:miter lim="400000"/>
            <a:tailEnd type="triangle"/>
          </a:ln>
        </p:spPr>
        <p:txBody>
          <a:bodyPr lIns="45718" tIns="45718" rIns="45718" bIns="45718"/>
          <a:lstStyle/>
          <a:p/>
        </p:txBody>
      </p:sp>
      <p:sp>
        <p:nvSpPr>
          <p:cNvPr id="155" name="Line"/>
          <p:cNvSpPr/>
          <p:nvPr/>
        </p:nvSpPr>
        <p:spPr>
          <a:xfrm>
            <a:off x="7904869" y="5866815"/>
            <a:ext cx="567367" cy="2"/>
          </a:xfrm>
          <a:prstGeom prst="line">
            <a:avLst/>
          </a:prstGeom>
          <a:ln w="25400">
            <a:solidFill>
              <a:srgbClr val="000000"/>
            </a:solidFill>
            <a:miter lim="400000"/>
            <a:tailEnd type="triangle"/>
          </a:ln>
        </p:spPr>
        <p:txBody>
          <a:bodyPr lIns="45718" tIns="45718" rIns="45718" bIns="45718"/>
          <a:lstStyle/>
          <a:p/>
        </p:txBody>
      </p:sp>
      <p:sp>
        <p:nvSpPr>
          <p:cNvPr id="156" name="Line"/>
          <p:cNvSpPr/>
          <p:nvPr/>
        </p:nvSpPr>
        <p:spPr>
          <a:xfrm flipV="1">
            <a:off x="7784072" y="3041434"/>
            <a:ext cx="666335" cy="2656311"/>
          </a:xfrm>
          <a:prstGeom prst="line">
            <a:avLst/>
          </a:prstGeom>
          <a:ln w="25400">
            <a:solidFill>
              <a:srgbClr val="000000"/>
            </a:solidFill>
            <a:prstDash val="sysDot"/>
            <a:miter lim="400000"/>
            <a:tailEnd type="triangle"/>
          </a:ln>
        </p:spPr>
        <p:txBody>
          <a:bodyPr lIns="45718" tIns="45718" rIns="45718" bIns="45718"/>
          <a:lstStyle/>
          <a:p/>
        </p:txBody>
      </p:sp>
      <p:sp>
        <p:nvSpPr>
          <p:cNvPr id="157" name="launch through…"/>
          <p:cNvSpPr txBox="1"/>
          <p:nvPr/>
        </p:nvSpPr>
        <p:spPr>
          <a:xfrm>
            <a:off x="3501187" y="3740219"/>
            <a:ext cx="1694943" cy="1112623"/>
          </a:xfrm>
          <a:prstGeom prst="rect">
            <a:avLst/>
          </a:prstGeom>
          <a:ln w="12700">
            <a:miter lim="400000"/>
          </a:ln>
        </p:spPr>
        <p:txBody>
          <a:bodyPr wrap="none" lIns="50800" tIns="50800" rIns="50800" bIns="50800" anchor="ctr">
            <a:spAutoFit/>
          </a:bodyPr>
          <a:lstStyle/>
          <a:p>
            <a:pPr>
              <a:defRPr sz="1400">
                <a:latin typeface="+mn-lt"/>
                <a:ea typeface="+mn-ea"/>
                <a:cs typeface="+mn-cs"/>
                <a:sym typeface="Helvetica Neue"/>
              </a:defRPr>
            </a:pPr>
            <a:r>
              <a:t>launch through </a:t>
            </a:r>
          </a:p>
          <a:p>
            <a:pPr>
              <a:defRPr sz="1400">
                <a:latin typeface="+mn-lt"/>
                <a:ea typeface="+mn-ea"/>
                <a:cs typeface="+mn-cs"/>
                <a:sym typeface="Helvetica Neue"/>
              </a:defRPr>
            </a:pPr>
            <a:r>
              <a:t>swarm </a:t>
            </a:r>
          </a:p>
          <a:p>
            <a:pPr>
              <a:defRPr sz="1400">
                <a:latin typeface="+mn-lt"/>
                <a:ea typeface="+mn-ea"/>
                <a:cs typeface="+mn-cs"/>
                <a:sym typeface="Helvetica Neue"/>
              </a:defRPr>
            </a:pPr>
            <a:r>
              <a:t>the feeder with the </a:t>
            </a:r>
          </a:p>
          <a:p>
            <a:pPr>
              <a:defRPr sz="1400">
                <a:latin typeface="+mn-lt"/>
                <a:ea typeface="+mn-ea"/>
                <a:cs typeface="+mn-cs"/>
                <a:sym typeface="Helvetica Neue"/>
              </a:defRPr>
            </a:pPr>
            <a:r>
              <a:t>appropriate </a:t>
            </a:r>
          </a:p>
          <a:p>
            <a:pPr>
              <a:defRPr sz="1400">
                <a:latin typeface="+mn-lt"/>
                <a:ea typeface="+mn-ea"/>
                <a:cs typeface="+mn-cs"/>
                <a:sym typeface="Helvetica Neue"/>
              </a:defRPr>
            </a:pPr>
            <a:r>
              <a:t>parameters</a:t>
            </a:r>
          </a:p>
        </p:txBody>
      </p:sp>
      <p:sp>
        <p:nvSpPr>
          <p:cNvPr id="158" name="Line"/>
          <p:cNvSpPr/>
          <p:nvPr/>
        </p:nvSpPr>
        <p:spPr>
          <a:xfrm flipV="1">
            <a:off x="5215139" y="2783787"/>
            <a:ext cx="1686836" cy="1422195"/>
          </a:xfrm>
          <a:prstGeom prst="line">
            <a:avLst/>
          </a:prstGeom>
          <a:ln w="25400">
            <a:solidFill>
              <a:srgbClr val="000000"/>
            </a:solidFill>
            <a:miter lim="400000"/>
            <a:tailEnd type="triangle"/>
          </a:ln>
        </p:spPr>
        <p:txBody>
          <a:bodyPr lIns="45718" tIns="45718" rIns="45718" bIns="45718"/>
          <a:lstStyle/>
          <a:p/>
        </p:txBody>
      </p:sp>
      <p:sp>
        <p:nvSpPr>
          <p:cNvPr id="159" name="launch the feeder…"/>
          <p:cNvSpPr txBox="1"/>
          <p:nvPr/>
        </p:nvSpPr>
        <p:spPr>
          <a:xfrm rot="19167528">
            <a:off x="4991704" y="3351323"/>
            <a:ext cx="1929538" cy="452933"/>
          </a:xfrm>
          <a:prstGeom prst="rect">
            <a:avLst/>
          </a:prstGeom>
          <a:ln w="12700">
            <a:miter lim="400000"/>
          </a:ln>
        </p:spPr>
        <p:txBody>
          <a:bodyPr wrap="none" lIns="50800" tIns="50800" rIns="50800" bIns="50800" anchor="ctr">
            <a:spAutoFit/>
          </a:bodyPr>
          <a:lstStyle/>
          <a:p>
            <a:pPr>
              <a:defRPr sz="1200">
                <a:latin typeface="+mn-lt"/>
                <a:ea typeface="+mn-ea"/>
                <a:cs typeface="+mn-cs"/>
                <a:sym typeface="Helvetica Neue"/>
              </a:defRPr>
            </a:pPr>
            <a:r>
              <a:t>launch the feeder </a:t>
            </a:r>
          </a:p>
          <a:p>
            <a:pPr>
              <a:defRPr sz="1200">
                <a:latin typeface="+mn-lt"/>
                <a:ea typeface="+mn-ea"/>
                <a:cs typeface="+mn-cs"/>
                <a:sym typeface="Helvetica Neue"/>
              </a:defRPr>
            </a:pPr>
            <a:r>
              <a:t>and the cqueue containers</a:t>
            </a:r>
          </a:p>
        </p:txBody>
      </p:sp>
      <p:sp>
        <p:nvSpPr>
          <p:cNvPr id="160" name="Line"/>
          <p:cNvSpPr/>
          <p:nvPr/>
        </p:nvSpPr>
        <p:spPr>
          <a:xfrm>
            <a:off x="9678370" y="3953900"/>
            <a:ext cx="781516" cy="781517"/>
          </a:xfrm>
          <a:prstGeom prst="line">
            <a:avLst/>
          </a:prstGeom>
          <a:ln w="25400">
            <a:solidFill>
              <a:srgbClr val="000000"/>
            </a:solidFill>
            <a:prstDash val="sysDot"/>
            <a:miter lim="400000"/>
            <a:headEnd type="triangle"/>
            <a:tailEnd type="triangle"/>
          </a:ln>
        </p:spPr>
        <p:txBody>
          <a:bodyPr lIns="45718" tIns="45718" rIns="45718" bIns="45718"/>
          <a:lstStyle/>
          <a:p/>
        </p:txBody>
      </p:sp>
      <p:sp>
        <p:nvSpPr>
          <p:cNvPr id="161" name="Line"/>
          <p:cNvSpPr/>
          <p:nvPr/>
        </p:nvSpPr>
        <p:spPr>
          <a:xfrm flipV="1">
            <a:off x="8424865" y="5152727"/>
            <a:ext cx="2038827" cy="253091"/>
          </a:xfrm>
          <a:prstGeom prst="line">
            <a:avLst/>
          </a:prstGeom>
          <a:ln w="25400">
            <a:solidFill>
              <a:srgbClr val="000000"/>
            </a:solidFill>
            <a:prstDash val="sysDot"/>
            <a:miter lim="400000"/>
            <a:headEnd type="triangle"/>
            <a:tailEnd type="triangle"/>
          </a:ln>
        </p:spPr>
        <p:txBody>
          <a:bodyPr lIns="45718" tIns="45718" rIns="45718" bIns="45718"/>
          <a:lstStyle/>
          <a:p/>
        </p:txBody>
      </p:sp>
      <p:sp>
        <p:nvSpPr>
          <p:cNvPr id="162" name="Line"/>
          <p:cNvSpPr/>
          <p:nvPr/>
        </p:nvSpPr>
        <p:spPr>
          <a:xfrm flipV="1">
            <a:off x="8836476" y="5512182"/>
            <a:ext cx="1627217" cy="322016"/>
          </a:xfrm>
          <a:prstGeom prst="line">
            <a:avLst/>
          </a:prstGeom>
          <a:ln w="25400">
            <a:solidFill>
              <a:srgbClr val="000000"/>
            </a:solidFill>
            <a:prstDash val="sysDot"/>
            <a:miter lim="400000"/>
            <a:headEnd type="triangle"/>
            <a:tailEnd type="triangle"/>
          </a:ln>
        </p:spPr>
        <p:txBody>
          <a:bodyPr lIns="45718" tIns="45718" rIns="45718" bIns="45718"/>
          <a:lstStyle/>
          <a:p/>
        </p:txBody>
      </p:sp>
      <p:sp>
        <p:nvSpPr>
          <p:cNvPr id="163" name="upload and download the data"/>
          <p:cNvSpPr txBox="1"/>
          <p:nvPr/>
        </p:nvSpPr>
        <p:spPr>
          <a:xfrm rot="21068157">
            <a:off x="8874236" y="5276391"/>
            <a:ext cx="1596488" cy="402490"/>
          </a:xfrm>
          <a:prstGeom prst="rect">
            <a:avLst/>
          </a:prstGeom>
          <a:ln w="12700">
            <a:miter lim="400000"/>
          </a:ln>
        </p:spPr>
        <p:txBody>
          <a:bodyPr lIns="50800" tIns="50800" rIns="50800" bIns="50800" anchor="ctr">
            <a:spAutoFit/>
          </a:bodyPr>
          <a:lstStyle>
            <a:lvl1pPr>
              <a:defRPr sz="1100">
                <a:latin typeface="+mn-lt"/>
                <a:ea typeface="+mn-ea"/>
                <a:cs typeface="+mn-cs"/>
                <a:sym typeface="Helvetica Neue"/>
              </a:defRPr>
            </a:lvl1pPr>
          </a:lstStyle>
          <a:p>
            <a:r>
              <a:t>upload and download the data</a:t>
            </a:r>
          </a:p>
        </p:txBody>
      </p:sp>
      <p:sp>
        <p:nvSpPr>
          <p:cNvPr id="164" name="directory containing: model.tar file…"/>
          <p:cNvSpPr txBox="1"/>
          <p:nvPr/>
        </p:nvSpPr>
        <p:spPr>
          <a:xfrm>
            <a:off x="10446625" y="5773716"/>
            <a:ext cx="2397138" cy="427749"/>
          </a:xfrm>
          <a:prstGeom prst="rect">
            <a:avLst/>
          </a:prstGeom>
          <a:ln w="12700">
            <a:miter lim="400000"/>
          </a:ln>
        </p:spPr>
        <p:txBody>
          <a:bodyPr wrap="none" lIns="50800" tIns="50800" rIns="50800" bIns="50800" anchor="ctr">
            <a:spAutoFit/>
          </a:bodyPr>
          <a:lstStyle/>
          <a:p>
            <a:pPr>
              <a:defRPr sz="1100"/>
            </a:pPr>
            <a:r>
              <a:t>directory containing: model.tar file </a:t>
            </a:r>
          </a:p>
          <a:p>
            <a:pPr>
              <a:defRPr sz="1100"/>
            </a:pPr>
            <a:r>
              <a:t>and its batch_parms.xml files</a:t>
            </a:r>
          </a:p>
        </p:txBody>
      </p:sp>
      <p:sp>
        <p:nvSpPr>
          <p:cNvPr id="165" name="path/to/dir…"/>
          <p:cNvSpPr txBox="1"/>
          <p:nvPr/>
        </p:nvSpPr>
        <p:spPr>
          <a:xfrm>
            <a:off x="10491045" y="4700288"/>
            <a:ext cx="2338579" cy="1049680"/>
          </a:xfrm>
          <a:prstGeom prst="rect">
            <a:avLst/>
          </a:prstGeom>
          <a:ln w="12700">
            <a:miter lim="400000"/>
          </a:ln>
        </p:spPr>
        <p:txBody>
          <a:bodyPr wrap="none" lIns="50800" tIns="50800" rIns="50800" bIns="50800" anchor="ctr">
            <a:spAutoFit/>
          </a:bodyPr>
          <a:lstStyle/>
          <a:p>
            <a:pPr algn="l">
              <a:defRPr sz="1200"/>
            </a:pPr>
            <a:r>
              <a:t>path/to/dir</a:t>
            </a:r>
          </a:p>
          <a:p>
            <a:pPr algn="l">
              <a:defRPr sz="1200"/>
            </a:pPr>
            <a:r>
              <a:t>path/to/dir/model.tar</a:t>
            </a:r>
          </a:p>
          <a:p>
            <a:pPr algn="l">
              <a:defRPr sz="1200"/>
            </a:pPr>
            <a:r>
              <a:t>path/to/dir/batch_param_1.xml</a:t>
            </a:r>
          </a:p>
          <a:p>
            <a:pPr algn="l">
              <a:defRPr sz="1200"/>
            </a:pPr>
            <a:r>
              <a:t>path/to/dir/batch_param_2.xml</a:t>
            </a:r>
          </a:p>
          <a:p>
            <a:pPr algn="l">
              <a:defRPr sz="1200"/>
            </a:pPr>
            <a:r>
              <a:t>….</a:t>
            </a:r>
          </a:p>
        </p:txBody>
      </p:sp>
      <p:sp>
        <p:nvSpPr>
          <p:cNvPr id="166" name="cmd: swarm with 4 parameters…"/>
          <p:cNvSpPr txBox="1"/>
          <p:nvPr/>
        </p:nvSpPr>
        <p:spPr>
          <a:xfrm>
            <a:off x="83617" y="3432837"/>
            <a:ext cx="3434915" cy="1823643"/>
          </a:xfrm>
          <a:prstGeom prst="rect">
            <a:avLst/>
          </a:prstGeom>
          <a:ln w="12700">
            <a:miter lim="400000"/>
          </a:ln>
        </p:spPr>
        <p:txBody>
          <a:bodyPr lIns="50800" tIns="50800" rIns="50800" bIns="50800" anchor="ctr">
            <a:spAutoFit/>
          </a:bodyPr>
          <a:lstStyle/>
          <a:p>
            <a:pPr algn="l">
              <a:defRPr sz="1400"/>
            </a:pPr>
            <a:r>
              <a:rPr dirty="0" err="1"/>
              <a:t>cmd</a:t>
            </a:r>
            <a:r>
              <a:rPr dirty="0"/>
              <a:t>: swarm with 4 parameters</a:t>
            </a:r>
            <a:endParaRPr dirty="0"/>
          </a:p>
          <a:p>
            <a:pPr algn="l">
              <a:defRPr sz="1400"/>
            </a:pPr>
            <a:r>
              <a:rPr dirty="0" err="1"/>
              <a:t>url</a:t>
            </a:r>
            <a:r>
              <a:rPr dirty="0"/>
              <a:t> (</a:t>
            </a:r>
            <a:r>
              <a:rPr u="sng" dirty="0">
                <a:solidFill>
                  <a:srgbClr val="0000FF"/>
                </a:solidFill>
                <a:uFill>
                  <a:solidFill>
                    <a:srgbClr val="0000FF"/>
                  </a:solidFill>
                </a:uFill>
                <a:hlinkClick r:id="rId1"/>
              </a:rPr>
              <a:t>http://some/url/path/to/file</a:t>
            </a:r>
            <a:r>
              <a:rPr dirty="0"/>
              <a:t>), time execution one,</a:t>
            </a:r>
            <a:endParaRPr dirty="0"/>
          </a:p>
          <a:p>
            <a:pPr algn="l">
              <a:defRPr sz="1400"/>
            </a:pPr>
            <a:r>
              <a:rPr dirty="0"/>
              <a:t>deadline, name of </a:t>
            </a:r>
            <a:r>
              <a:rPr dirty="0" err="1"/>
              <a:t>docker</a:t>
            </a:r>
            <a:r>
              <a:rPr dirty="0"/>
              <a:t> image to use</a:t>
            </a:r>
            <a:endParaRPr dirty="0"/>
          </a:p>
          <a:p>
            <a:pPr algn="l">
              <a:defRPr sz="1400"/>
            </a:pPr>
            <a:endParaRPr dirty="0"/>
          </a:p>
          <a:p>
            <a:pPr algn="l">
              <a:defRPr sz="1400"/>
            </a:pPr>
            <a:r>
              <a:rPr dirty="0"/>
              <a:t>(this will launch the feeder container which will take care of fill the queue of tasks)</a:t>
            </a:r>
          </a:p>
        </p:txBody>
      </p:sp>
      <p:sp>
        <p:nvSpPr>
          <p:cNvPr id="167" name="Rectangle"/>
          <p:cNvSpPr/>
          <p:nvPr/>
        </p:nvSpPr>
        <p:spPr>
          <a:xfrm>
            <a:off x="465381" y="9142787"/>
            <a:ext cx="172128" cy="159112"/>
          </a:xfrm>
          <a:prstGeom prst="rect">
            <a:avLst/>
          </a:prstGeom>
          <a:solidFill>
            <a:schemeClr val="accent1"/>
          </a:solidFill>
          <a:ln w="12700">
            <a:miter lim="400000"/>
          </a:ln>
        </p:spPr>
        <p:txBody>
          <a:bodyPr lIns="50800" tIns="50800" rIns="50800" bIns="50800" anchor="ctr"/>
          <a:lstStyle/>
          <a:p/>
        </p:txBody>
      </p:sp>
      <p:sp>
        <p:nvSpPr>
          <p:cNvPr id="168" name="Rectangle"/>
          <p:cNvSpPr/>
          <p:nvPr/>
        </p:nvSpPr>
        <p:spPr>
          <a:xfrm>
            <a:off x="635350" y="9142787"/>
            <a:ext cx="172127" cy="159112"/>
          </a:xfrm>
          <a:prstGeom prst="rect">
            <a:avLst/>
          </a:prstGeom>
          <a:solidFill>
            <a:schemeClr val="accent4"/>
          </a:solidFill>
          <a:ln w="12700">
            <a:miter lim="400000"/>
          </a:ln>
        </p:spPr>
        <p:txBody>
          <a:bodyPr lIns="50800" tIns="50800" rIns="50800" bIns="50800" anchor="ctr"/>
          <a:lstStyle/>
          <a:p/>
        </p:txBody>
      </p:sp>
      <p:sp>
        <p:nvSpPr>
          <p:cNvPr id="169" name="Rectangle"/>
          <p:cNvSpPr/>
          <p:nvPr/>
        </p:nvSpPr>
        <p:spPr>
          <a:xfrm>
            <a:off x="797989" y="9142787"/>
            <a:ext cx="172128" cy="159112"/>
          </a:xfrm>
          <a:prstGeom prst="rect">
            <a:avLst/>
          </a:prstGeom>
          <a:solidFill>
            <a:schemeClr val="accent3"/>
          </a:solidFill>
          <a:ln w="12700">
            <a:miter lim="400000"/>
          </a:ln>
        </p:spPr>
        <p:txBody>
          <a:bodyPr lIns="50800" tIns="50800" rIns="50800" bIns="50800" anchor="ctr"/>
          <a:lstStyle/>
          <a:p/>
        </p:txBody>
      </p:sp>
      <p:sp>
        <p:nvSpPr>
          <p:cNvPr id="170" name="Rectangle"/>
          <p:cNvSpPr/>
          <p:nvPr/>
        </p:nvSpPr>
        <p:spPr>
          <a:xfrm>
            <a:off x="966450" y="9142787"/>
            <a:ext cx="172127" cy="159112"/>
          </a:xfrm>
          <a:prstGeom prst="rect">
            <a:avLst/>
          </a:prstGeom>
          <a:solidFill>
            <a:schemeClr val="accent5"/>
          </a:solidFill>
          <a:ln w="12700">
            <a:miter lim="400000"/>
          </a:ln>
        </p:spPr>
        <p:txBody>
          <a:bodyPr lIns="50800" tIns="50800" rIns="50800" bIns="50800" anchor="ctr"/>
          <a:lstStyle/>
          <a:p/>
        </p:txBody>
      </p:sp>
      <p:sp>
        <p:nvSpPr>
          <p:cNvPr id="171" name=": containers"/>
          <p:cNvSpPr txBox="1"/>
          <p:nvPr/>
        </p:nvSpPr>
        <p:spPr>
          <a:xfrm>
            <a:off x="1093653" y="9033616"/>
            <a:ext cx="1076199" cy="312344"/>
          </a:xfrm>
          <a:prstGeom prst="rect">
            <a:avLst/>
          </a:prstGeom>
          <a:ln w="12700">
            <a:miter lim="400000"/>
          </a:ln>
        </p:spPr>
        <p:txBody>
          <a:bodyPr wrap="none" lIns="50800" tIns="50800" rIns="50800" bIns="50800" anchor="ctr">
            <a:spAutoFit/>
          </a:bodyPr>
          <a:lstStyle>
            <a:lvl1pPr>
              <a:defRPr sz="1400"/>
            </a:lvl1pPr>
          </a:lstStyle>
          <a:p>
            <a:r>
              <a:t>: containers</a:t>
            </a:r>
          </a:p>
        </p:txBody>
      </p:sp>
      <p:sp>
        <p:nvSpPr>
          <p:cNvPr id="55" name="TextBox 54"/>
          <p:cNvSpPr txBox="1"/>
          <p:nvPr/>
        </p:nvSpPr>
        <p:spPr>
          <a:xfrm>
            <a:off x="1356198" y="305498"/>
            <a:ext cx="967501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3200" b="1" i="0" u="none" strike="noStrike" cap="none" spc="0" normalizeH="0" baseline="0" dirty="0" err="1" smtClean="0">
                <a:ln>
                  <a:noFill/>
                </a:ln>
                <a:solidFill>
                  <a:srgbClr val="000000"/>
                </a:solidFill>
                <a:effectLst/>
                <a:uFillTx/>
                <a:latin typeface="Helvetica Neue Medium"/>
                <a:ea typeface="Helvetica Neue Medium"/>
                <a:cs typeface="Helvetica Neue Medium"/>
                <a:sym typeface="Helvetica Neue Medium"/>
              </a:rPr>
              <a:t>Gregoire’s</a:t>
            </a:r>
            <a:r>
              <a:rPr kumimoji="0" lang="en-GB" sz="3200" b="1"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 original architecture diagram</a:t>
            </a:r>
            <a:endParaRPr kumimoji="0" lang="en-GB" sz="3200" b="1"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877330" y="5151120"/>
            <a:ext cx="5263978" cy="4510215"/>
          </a:xfrm>
          <a:prstGeom prst="flowChartMagneticDisk">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en-GB"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 name="Rectangle 2"/>
          <p:cNvSpPr/>
          <p:nvPr/>
        </p:nvSpPr>
        <p:spPr>
          <a:xfrm>
            <a:off x="2143381" y="2333281"/>
            <a:ext cx="2755556" cy="841256"/>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24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Simulation Manager</a:t>
            </a: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graphicFrame>
        <p:nvGraphicFramePr>
          <p:cNvPr id="4" name="Table 3"/>
          <p:cNvGraphicFramePr>
            <a:graphicFrameLocks noGrp="1"/>
          </p:cNvGraphicFramePr>
          <p:nvPr/>
        </p:nvGraphicFramePr>
        <p:xfrm>
          <a:off x="2569688" y="6901124"/>
          <a:ext cx="1902942" cy="1854200"/>
        </p:xfrm>
        <a:graphic>
          <a:graphicData uri="http://schemas.openxmlformats.org/drawingml/2006/table">
            <a:tbl>
              <a:tblPr firstRow="1" bandRow="1">
                <a:tableStyleId>{5940675A-B579-460E-94D1-54222C63F5DA}</a:tableStyleId>
              </a:tblPr>
              <a:tblGrid>
                <a:gridCol w="1902942"/>
              </a:tblGrid>
              <a:tr h="370840">
                <a:tc>
                  <a:txBody>
                    <a:bodyPr/>
                    <a:lstStyle/>
                    <a:p>
                      <a:r>
                        <a:rPr lang="en-GB" sz="1200" dirty="0" smtClean="0"/>
                        <a:t>Parameters</a:t>
                      </a:r>
                      <a:endParaRPr lang="en-GB" sz="1200" dirty="0"/>
                    </a:p>
                  </a:txBody>
                  <a:tcPr/>
                </a:tc>
              </a:tr>
              <a:tr h="370840">
                <a:tc>
                  <a:txBody>
                    <a:bodyPr/>
                    <a:lstStyle/>
                    <a:p>
                      <a:pPr algn="l"/>
                      <a:r>
                        <a:rPr lang="en-GB" sz="1200" dirty="0" smtClean="0"/>
                        <a:t>Experiment 1 parameters</a:t>
                      </a:r>
                      <a:endParaRPr lang="en-GB" sz="1200" dirty="0"/>
                    </a:p>
                  </a:txBody>
                  <a:tcPr/>
                </a:tc>
              </a:tr>
              <a:tr h="370840">
                <a:tc>
                  <a:txBody>
                    <a:bodyPr/>
                    <a:lstStyle/>
                    <a:p>
                      <a:pPr algn="l"/>
                      <a:r>
                        <a:rPr lang="en-GB" sz="1200" dirty="0" smtClean="0"/>
                        <a:t>Experiment </a:t>
                      </a:r>
                      <a:r>
                        <a:rPr lang="en-GB" sz="1200" baseline="0" dirty="0" smtClean="0"/>
                        <a:t>2 parameters</a:t>
                      </a:r>
                      <a:endParaRPr lang="en-GB" sz="1200" dirty="0"/>
                    </a:p>
                  </a:txBody>
                  <a:tcPr/>
                </a:tc>
              </a:tr>
              <a:tr h="370840">
                <a:tc>
                  <a:txBody>
                    <a:bodyPr/>
                    <a:lstStyle/>
                    <a:p>
                      <a:pPr algn="l"/>
                      <a:r>
                        <a:rPr lang="en-GB" sz="1200" dirty="0" smtClean="0"/>
                        <a:t>…</a:t>
                      </a:r>
                      <a:endParaRPr lang="en-GB" sz="1200" dirty="0"/>
                    </a:p>
                  </a:txBody>
                  <a:tcPr/>
                </a:tc>
              </a:tr>
              <a:tr h="370840">
                <a:tc>
                  <a:txBody>
                    <a:bodyPr/>
                    <a:lstStyle/>
                    <a:p>
                      <a:pPr algn="l"/>
                      <a:r>
                        <a:rPr lang="en-GB" sz="1200" dirty="0" smtClean="0"/>
                        <a:t>Experiment n parameters</a:t>
                      </a:r>
                      <a:endParaRPr lang="en-GB" sz="1200" dirty="0"/>
                    </a:p>
                  </a:txBody>
                  <a:tcPr/>
                </a:tc>
              </a:tr>
            </a:tbl>
          </a:graphicData>
        </a:graphic>
      </p:graphicFrame>
      <p:graphicFrame>
        <p:nvGraphicFramePr>
          <p:cNvPr id="5" name="Table 4"/>
          <p:cNvGraphicFramePr>
            <a:graphicFrameLocks noGrp="1"/>
          </p:cNvGraphicFramePr>
          <p:nvPr/>
        </p:nvGraphicFramePr>
        <p:xfrm>
          <a:off x="1257812" y="6901124"/>
          <a:ext cx="885569" cy="1854200"/>
        </p:xfrm>
        <a:graphic>
          <a:graphicData uri="http://schemas.openxmlformats.org/drawingml/2006/table">
            <a:tbl>
              <a:tblPr firstRow="1" bandRow="1">
                <a:tableStyleId>{5940675A-B579-460E-94D1-54222C63F5DA}</a:tableStyleId>
              </a:tblPr>
              <a:tblGrid>
                <a:gridCol w="885569"/>
              </a:tblGrid>
              <a:tr h="370840">
                <a:tc>
                  <a:txBody>
                    <a:bodyPr/>
                    <a:lstStyle/>
                    <a:p>
                      <a:r>
                        <a:rPr lang="en-GB" sz="1200" dirty="0" smtClean="0"/>
                        <a:t>Models</a:t>
                      </a:r>
                      <a:endParaRPr lang="en-GB" sz="1200" dirty="0"/>
                    </a:p>
                  </a:txBody>
                  <a:tcPr/>
                </a:tc>
              </a:tr>
              <a:tr h="370840">
                <a:tc>
                  <a:txBody>
                    <a:bodyPr/>
                    <a:lstStyle/>
                    <a:p>
                      <a:pPr algn="l"/>
                      <a:r>
                        <a:rPr lang="en-GB" sz="1200" dirty="0" smtClean="0"/>
                        <a:t>Model 1</a:t>
                      </a:r>
                      <a:endParaRPr lang="en-GB" sz="1200" dirty="0"/>
                    </a:p>
                  </a:txBody>
                  <a:tcPr/>
                </a:tc>
              </a:tr>
              <a:tr h="370840">
                <a:tc>
                  <a:txBody>
                    <a:bodyPr/>
                    <a:lstStyle/>
                    <a:p>
                      <a:pPr algn="l"/>
                      <a:r>
                        <a:rPr lang="en-GB" sz="1200" dirty="0" smtClean="0"/>
                        <a:t>Model 2</a:t>
                      </a:r>
                      <a:endParaRPr lang="en-GB" sz="1200" dirty="0"/>
                    </a:p>
                  </a:txBody>
                  <a:tcPr/>
                </a:tc>
              </a:tr>
              <a:tr h="370840">
                <a:tc>
                  <a:txBody>
                    <a:bodyPr/>
                    <a:lstStyle/>
                    <a:p>
                      <a:pPr algn="l"/>
                      <a:r>
                        <a:rPr lang="en-GB" sz="1200" dirty="0" smtClean="0"/>
                        <a:t>…</a:t>
                      </a:r>
                      <a:endParaRPr lang="en-GB" sz="1200" dirty="0"/>
                    </a:p>
                  </a:txBody>
                  <a:tcPr/>
                </a:tc>
              </a:tr>
              <a:tr h="370840">
                <a:tc>
                  <a:txBody>
                    <a:bodyPr/>
                    <a:lstStyle/>
                    <a:p>
                      <a:pPr algn="l"/>
                      <a:r>
                        <a:rPr lang="en-GB" sz="1200" dirty="0" smtClean="0"/>
                        <a:t>Model n</a:t>
                      </a:r>
                      <a:endParaRPr lang="en-GB" sz="1200" dirty="0"/>
                    </a:p>
                  </a:txBody>
                  <a:tcPr/>
                </a:tc>
              </a:tr>
            </a:tbl>
          </a:graphicData>
        </a:graphic>
      </p:graphicFrame>
      <p:graphicFrame>
        <p:nvGraphicFramePr>
          <p:cNvPr id="6" name="Table 5"/>
          <p:cNvGraphicFramePr>
            <a:graphicFrameLocks noGrp="1"/>
          </p:cNvGraphicFramePr>
          <p:nvPr/>
        </p:nvGraphicFramePr>
        <p:xfrm>
          <a:off x="4826342" y="6901124"/>
          <a:ext cx="1083278" cy="1854200"/>
        </p:xfrm>
        <a:graphic>
          <a:graphicData uri="http://schemas.openxmlformats.org/drawingml/2006/table">
            <a:tbl>
              <a:tblPr firstRow="1" bandRow="1">
                <a:tableStyleId>{5940675A-B579-460E-94D1-54222C63F5DA}</a:tableStyleId>
              </a:tblPr>
              <a:tblGrid>
                <a:gridCol w="1083278"/>
              </a:tblGrid>
              <a:tr h="370840">
                <a:tc>
                  <a:txBody>
                    <a:bodyPr/>
                    <a:lstStyle/>
                    <a:p>
                      <a:r>
                        <a:rPr lang="en-GB" sz="1200" dirty="0" smtClean="0"/>
                        <a:t>Results</a:t>
                      </a:r>
                      <a:r>
                        <a:rPr lang="en-GB" sz="1200" baseline="0" dirty="0" smtClean="0"/>
                        <a:t> </a:t>
                      </a:r>
                      <a:endParaRPr lang="en-GB" sz="1200" dirty="0"/>
                    </a:p>
                  </a:txBody>
                  <a:tcPr/>
                </a:tc>
              </a:tr>
              <a:tr h="370840">
                <a:tc>
                  <a:txBody>
                    <a:bodyPr/>
                    <a:lstStyle/>
                    <a:p>
                      <a:pPr algn="l"/>
                      <a:r>
                        <a:rPr lang="en-GB" sz="1200" dirty="0" smtClean="0"/>
                        <a:t>Job 1 results</a:t>
                      </a:r>
                      <a:endParaRPr lang="en-GB" sz="1200" dirty="0"/>
                    </a:p>
                  </a:txBody>
                  <a:tcPr/>
                </a:tc>
              </a:tr>
              <a:tr h="370840">
                <a:tc>
                  <a:txBody>
                    <a:bodyPr/>
                    <a:lstStyle/>
                    <a:p>
                      <a:pPr algn="l"/>
                      <a:r>
                        <a:rPr lang="en-GB" sz="1200" dirty="0" smtClean="0"/>
                        <a:t>Job </a:t>
                      </a:r>
                      <a:r>
                        <a:rPr lang="en-GB" sz="1200" baseline="0" dirty="0" smtClean="0"/>
                        <a:t>2 results</a:t>
                      </a:r>
                      <a:endParaRPr lang="en-GB" sz="1200" dirty="0"/>
                    </a:p>
                  </a:txBody>
                  <a:tcPr/>
                </a:tc>
              </a:tr>
              <a:tr h="370840">
                <a:tc>
                  <a:txBody>
                    <a:bodyPr/>
                    <a:lstStyle/>
                    <a:p>
                      <a:pPr algn="l"/>
                      <a:r>
                        <a:rPr lang="en-GB" sz="1200" dirty="0" smtClean="0"/>
                        <a:t>…</a:t>
                      </a:r>
                      <a:endParaRPr lang="en-GB" sz="1200" dirty="0"/>
                    </a:p>
                  </a:txBody>
                  <a:tcPr/>
                </a:tc>
              </a:tr>
              <a:tr h="370840">
                <a:tc>
                  <a:txBody>
                    <a:bodyPr/>
                    <a:lstStyle/>
                    <a:p>
                      <a:pPr algn="l"/>
                      <a:r>
                        <a:rPr lang="en-GB" sz="1200" dirty="0" smtClean="0"/>
                        <a:t>Job n results</a:t>
                      </a:r>
                      <a:endParaRPr lang="en-GB" sz="1200" dirty="0"/>
                    </a:p>
                  </a:txBody>
                  <a:tcPr/>
                </a:tc>
              </a:tr>
            </a:tbl>
          </a:graphicData>
        </a:graphic>
      </p:graphicFrame>
      <p:sp>
        <p:nvSpPr>
          <p:cNvPr id="8" name="Rounded Rectangle 7"/>
          <p:cNvSpPr/>
          <p:nvPr/>
        </p:nvSpPr>
        <p:spPr>
          <a:xfrm>
            <a:off x="8760937" y="6736540"/>
            <a:ext cx="3126260" cy="1339374"/>
          </a:xfrm>
          <a:prstGeom prst="round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en-GB" sz="24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endParaRPr>
          </a:p>
          <a:p>
            <a:pPr marL="0" marR="0" indent="0" algn="ctr" defTabSz="584200" rtl="0" fontAlgn="auto" latinLnBrk="0" hangingPunct="0">
              <a:lnSpc>
                <a:spcPct val="100000"/>
              </a:lnSpc>
              <a:spcBef>
                <a:spcPts val="0"/>
              </a:spcBef>
              <a:spcAft>
                <a:spcPts val="0"/>
              </a:spcAft>
              <a:buClrTx/>
              <a:buSzTx/>
              <a:buFontTx/>
              <a:buNone/>
            </a:pPr>
            <a:r>
              <a:rPr kumimoji="0" lang="en-GB" sz="2400" b="0" i="0" u="none" strike="noStrike" cap="none" spc="0" normalizeH="0" baseline="0" dirty="0" err="1" smtClean="0">
                <a:ln>
                  <a:noFill/>
                </a:ln>
                <a:solidFill>
                  <a:srgbClr val="000000"/>
                </a:solidFill>
                <a:effectLst/>
                <a:uFillTx/>
                <a:latin typeface="Helvetica Neue Medium"/>
                <a:ea typeface="Helvetica Neue Medium"/>
                <a:cs typeface="Helvetica Neue Medium"/>
                <a:sym typeface="Helvetica Neue Medium"/>
              </a:rPr>
              <a:t>MiCADO</a:t>
            </a:r>
            <a:endParaRPr lang="en-GB" dirty="0"/>
          </a:p>
          <a:p>
            <a:pPr marL="0" marR="0" indent="0" algn="ctr" defTabSz="584200" rtl="0" fontAlgn="auto" latinLnBrk="0" hangingPunct="0">
              <a:lnSpc>
                <a:spcPct val="100000"/>
              </a:lnSpc>
              <a:spcBef>
                <a:spcPts val="0"/>
              </a:spcBef>
              <a:spcAft>
                <a:spcPts val="0"/>
              </a:spcAft>
              <a:buClrTx/>
              <a:buSzTx/>
              <a:buFontTx/>
              <a:buNone/>
            </a:pP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graphicFrame>
        <p:nvGraphicFramePr>
          <p:cNvPr id="9" name="Table 8"/>
          <p:cNvGraphicFramePr>
            <a:graphicFrameLocks noGrp="1"/>
          </p:cNvGraphicFramePr>
          <p:nvPr/>
        </p:nvGraphicFramePr>
        <p:xfrm>
          <a:off x="8614717" y="1802438"/>
          <a:ext cx="3408407" cy="1853857"/>
        </p:xfrm>
        <a:graphic>
          <a:graphicData uri="http://schemas.openxmlformats.org/drawingml/2006/table">
            <a:tbl>
              <a:tblPr firstRow="1" bandRow="1">
                <a:tableStyleId>{5940675A-B579-460E-94D1-54222C63F5DA}</a:tableStyleId>
              </a:tblPr>
              <a:tblGrid>
                <a:gridCol w="3408407"/>
              </a:tblGrid>
              <a:tr h="370497">
                <a:tc>
                  <a:txBody>
                    <a:bodyPr/>
                    <a:lstStyle/>
                    <a:p>
                      <a:r>
                        <a:rPr lang="en-GB" sz="1600" dirty="0" smtClean="0"/>
                        <a:t>Job queue</a:t>
                      </a:r>
                      <a:endParaRPr lang="en-GB" sz="1600" dirty="0"/>
                    </a:p>
                  </a:txBody>
                  <a:tcPr/>
                </a:tc>
              </a:tr>
              <a:tr h="370840">
                <a:tc>
                  <a:txBody>
                    <a:bodyPr/>
                    <a:lstStyle/>
                    <a:p>
                      <a:pPr algn="l"/>
                      <a:r>
                        <a:rPr lang="en-GB" sz="1600" dirty="0" smtClean="0"/>
                        <a:t>Job 1 (Model 1, Parameter set 1)</a:t>
                      </a:r>
                      <a:endParaRPr lang="en-GB" sz="1600" dirty="0"/>
                    </a:p>
                  </a:txBody>
                  <a:tcPr/>
                </a:tc>
              </a:tr>
              <a:tr h="370840">
                <a:tc>
                  <a:txBody>
                    <a:bodyPr/>
                    <a:lstStyle/>
                    <a:p>
                      <a:pPr algn="l"/>
                      <a:r>
                        <a:rPr lang="en-GB" sz="1600" dirty="0" smtClean="0"/>
                        <a:t>Job 2 (Model 1, Parameter set 2)</a:t>
                      </a:r>
                      <a:endParaRPr lang="en-GB" sz="1600" dirty="0"/>
                    </a:p>
                  </a:txBody>
                  <a:tcPr/>
                </a:tc>
              </a:tr>
              <a:tr h="370840">
                <a:tc>
                  <a:txBody>
                    <a:bodyPr/>
                    <a:lstStyle/>
                    <a:p>
                      <a:pPr algn="l"/>
                      <a:r>
                        <a:rPr lang="en-GB" sz="1600" dirty="0" smtClean="0"/>
                        <a:t>…</a:t>
                      </a:r>
                      <a:endParaRPr lang="en-GB" sz="1600" dirty="0"/>
                    </a:p>
                  </a:txBody>
                  <a:tcPr/>
                </a:tc>
              </a:tr>
              <a:tr h="370840">
                <a:tc>
                  <a:txBody>
                    <a:bodyPr/>
                    <a:lstStyle/>
                    <a:p>
                      <a:pPr algn="l"/>
                      <a:r>
                        <a:rPr lang="en-GB" sz="1600" dirty="0" smtClean="0"/>
                        <a:t>Job n (Model 1, Parameter set n)</a:t>
                      </a:r>
                      <a:endParaRPr lang="en-GB" sz="1600" dirty="0"/>
                    </a:p>
                  </a:txBody>
                  <a:tcPr/>
                </a:tc>
              </a:tr>
            </a:tbl>
          </a:graphicData>
        </a:graphic>
      </p:graphicFrame>
      <p:cxnSp>
        <p:nvCxnSpPr>
          <p:cNvPr id="12" name="Straight Arrow Connector 11"/>
          <p:cNvCxnSpPr>
            <a:stCxn id="3" idx="3"/>
            <a:endCxn id="9" idx="1"/>
          </p:cNvCxnSpPr>
          <p:nvPr/>
        </p:nvCxnSpPr>
        <p:spPr>
          <a:xfrm flipV="1">
            <a:off x="4898937" y="2729366"/>
            <a:ext cx="3715780" cy="24543"/>
          </a:xfrm>
          <a:prstGeom prst="straightConnector1">
            <a:avLst/>
          </a:prstGeom>
          <a:noFill/>
          <a:ln w="25400" cap="flat">
            <a:solidFill>
              <a:schemeClr val="tx1"/>
            </a:solidFill>
            <a:prstDash val="solid"/>
            <a:round/>
            <a:tailEnd type="triangle" w="med" len="lg"/>
          </a:ln>
          <a:effectLst/>
          <a:sp3d/>
        </p:spPr>
        <p:style>
          <a:lnRef idx="0">
            <a:scrgbClr r="0" g="0" b="0"/>
          </a:lnRef>
          <a:fillRef idx="0">
            <a:scrgbClr r="0" g="0" b="0"/>
          </a:fillRef>
          <a:effectRef idx="0">
            <a:scrgbClr r="0" g="0" b="0"/>
          </a:effectRef>
          <a:fontRef idx="none"/>
        </p:style>
      </p:cxnSp>
      <p:cxnSp>
        <p:nvCxnSpPr>
          <p:cNvPr id="24" name="Straight Arrow Connector 23"/>
          <p:cNvCxnSpPr>
            <a:stCxn id="9" idx="2"/>
            <a:endCxn id="8" idx="0"/>
          </p:cNvCxnSpPr>
          <p:nvPr/>
        </p:nvCxnSpPr>
        <p:spPr>
          <a:xfrm>
            <a:off x="10318920" y="3656295"/>
            <a:ext cx="5147" cy="3080245"/>
          </a:xfrm>
          <a:prstGeom prst="straightConnector1">
            <a:avLst/>
          </a:prstGeom>
          <a:noFill/>
          <a:ln w="25400" cap="flat">
            <a:solidFill>
              <a:schemeClr val="tx1"/>
            </a:solidFill>
            <a:prstDash val="solid"/>
            <a:round/>
            <a:tailEnd type="triangle" w="med" len="lg"/>
          </a:ln>
          <a:effectLst/>
          <a:sp3d/>
        </p:spPr>
        <p:style>
          <a:lnRef idx="0">
            <a:scrgbClr r="0" g="0" b="0"/>
          </a:lnRef>
          <a:fillRef idx="0">
            <a:scrgbClr r="0" g="0" b="0"/>
          </a:fillRef>
          <a:effectRef idx="0">
            <a:scrgbClr r="0" g="0" b="0"/>
          </a:effectRef>
          <a:fontRef idx="none"/>
        </p:style>
      </p:cxnSp>
      <p:cxnSp>
        <p:nvCxnSpPr>
          <p:cNvPr id="30" name="Straight Arrow Connector 29"/>
          <p:cNvCxnSpPr>
            <a:stCxn id="8" idx="1"/>
            <a:endCxn id="2" idx="4"/>
          </p:cNvCxnSpPr>
          <p:nvPr/>
        </p:nvCxnSpPr>
        <p:spPr>
          <a:xfrm flipH="1">
            <a:off x="6141308" y="7406227"/>
            <a:ext cx="2619629" cy="1"/>
          </a:xfrm>
          <a:prstGeom prst="straightConnector1">
            <a:avLst/>
          </a:prstGeom>
          <a:noFill/>
          <a:ln w="25400" cap="flat">
            <a:solidFill>
              <a:schemeClr val="tx1"/>
            </a:solidFill>
            <a:prstDash val="solid"/>
            <a:round/>
            <a:tailEnd type="triangle" w="med" len="lg"/>
          </a:ln>
          <a:effectLst/>
          <a:sp3d/>
        </p:spPr>
        <p:style>
          <a:lnRef idx="0">
            <a:scrgbClr r="0" g="0" b="0"/>
          </a:lnRef>
          <a:fillRef idx="0">
            <a:scrgbClr r="0" g="0" b="0"/>
          </a:fillRef>
          <a:effectRef idx="0">
            <a:scrgbClr r="0" g="0" b="0"/>
          </a:effectRef>
          <a:fontRef idx="none"/>
        </p:style>
      </p:cxnSp>
      <p:cxnSp>
        <p:nvCxnSpPr>
          <p:cNvPr id="34" name="Straight Arrow Connector 33"/>
          <p:cNvCxnSpPr/>
          <p:nvPr/>
        </p:nvCxnSpPr>
        <p:spPr>
          <a:xfrm flipV="1">
            <a:off x="5367981" y="3571702"/>
            <a:ext cx="3195251" cy="1814197"/>
          </a:xfrm>
          <a:prstGeom prst="straightConnector1">
            <a:avLst/>
          </a:prstGeom>
          <a:noFill/>
          <a:ln w="25400" cap="flat">
            <a:solidFill>
              <a:schemeClr val="tx1"/>
            </a:solidFill>
            <a:prstDash val="dash"/>
            <a:round/>
            <a:tailEnd type="triangle" w="med" len="lg"/>
          </a:ln>
          <a:effectLst/>
          <a:sp3d/>
        </p:spPr>
        <p:style>
          <a:lnRef idx="0">
            <a:scrgbClr r="0" g="0" b="0"/>
          </a:lnRef>
          <a:fillRef idx="0">
            <a:scrgbClr r="0" g="0" b="0"/>
          </a:fillRef>
          <a:effectRef idx="0">
            <a:scrgbClr r="0" g="0" b="0"/>
          </a:effectRef>
          <a:fontRef idx="none"/>
        </p:style>
      </p:cxnSp>
      <p:sp>
        <p:nvSpPr>
          <p:cNvPr id="7" name="TextBox 6"/>
          <p:cNvSpPr txBox="1"/>
          <p:nvPr/>
        </p:nvSpPr>
        <p:spPr>
          <a:xfrm>
            <a:off x="1974274" y="5746430"/>
            <a:ext cx="309091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GB" dirty="0" smtClean="0"/>
              <a:t>Simulation Repository</a:t>
            </a: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4" name="TextBox 13"/>
          <p:cNvSpPr txBox="1"/>
          <p:nvPr/>
        </p:nvSpPr>
        <p:spPr>
          <a:xfrm>
            <a:off x="129178" y="771726"/>
            <a:ext cx="4187863" cy="1826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panose="02080604020202020204" charset="0"/>
              <a:buChar char="•"/>
            </a:pPr>
            <a:r>
              <a:rPr kumimoji="0" lang="en-GB" sz="1600" b="0" i="0" u="none" strike="noStrike" cap="none" spc="0" normalizeH="0" baseline="0" dirty="0" smtClean="0">
                <a:ln>
                  <a:noFill/>
                </a:ln>
                <a:solidFill>
                  <a:srgbClr val="000000"/>
                </a:solidFill>
                <a:effectLst/>
                <a:uFillTx/>
                <a:sym typeface="Helvetica Neue Medium"/>
              </a:rPr>
              <a:t>Display</a:t>
            </a:r>
            <a:r>
              <a:rPr kumimoji="0" lang="en-GB" sz="1600" b="0" i="0" u="none" strike="noStrike" cap="none" spc="0" normalizeH="0" dirty="0" smtClean="0">
                <a:ln>
                  <a:noFill/>
                </a:ln>
                <a:solidFill>
                  <a:srgbClr val="000000"/>
                </a:solidFill>
                <a:effectLst/>
                <a:uFillTx/>
                <a:sym typeface="Helvetica Neue Medium"/>
              </a:rPr>
              <a:t> which models and their parameters are available</a:t>
            </a:r>
            <a:endParaRPr kumimoji="0" lang="en-GB" sz="1600" b="0" i="0" u="none" strike="noStrike" cap="none" spc="0" normalizeH="0" dirty="0" smtClean="0">
              <a:ln>
                <a:noFill/>
              </a:ln>
              <a:solidFill>
                <a:srgbClr val="000000"/>
              </a:solidFill>
              <a:effectLst/>
              <a:uFillTx/>
              <a:sym typeface="Helvetica Neue Medium"/>
            </a:endParaRPr>
          </a:p>
          <a:p>
            <a:pPr marL="342900" marR="0" indent="-342900" algn="l" defTabSz="584200" rtl="0" fontAlgn="auto" latinLnBrk="0" hangingPunct="0">
              <a:lnSpc>
                <a:spcPct val="100000"/>
              </a:lnSpc>
              <a:spcBef>
                <a:spcPts val="0"/>
              </a:spcBef>
              <a:spcAft>
                <a:spcPts val="0"/>
              </a:spcAft>
              <a:buClrTx/>
              <a:buSzTx/>
              <a:buFont typeface="Arial" panose="02080604020202020204" charset="0"/>
              <a:buChar char="•"/>
            </a:pPr>
            <a:r>
              <a:rPr lang="en-GB" sz="1600" dirty="0" smtClean="0"/>
              <a:t>Define experiments (model + parameter ranges)</a:t>
            </a:r>
            <a:endParaRPr lang="en-GB" sz="1600" dirty="0" smtClean="0"/>
          </a:p>
          <a:p>
            <a:pPr marL="342900" marR="0" indent="-342900" algn="l" defTabSz="584200" rtl="0" fontAlgn="auto" latinLnBrk="0" hangingPunct="0">
              <a:lnSpc>
                <a:spcPct val="100000"/>
              </a:lnSpc>
              <a:spcBef>
                <a:spcPts val="0"/>
              </a:spcBef>
              <a:spcAft>
                <a:spcPts val="0"/>
              </a:spcAft>
              <a:buClrTx/>
              <a:buSzTx/>
              <a:buFont typeface="Arial" panose="02080604020202020204" charset="0"/>
              <a:buChar char="•"/>
            </a:pPr>
            <a:r>
              <a:rPr kumimoji="0" lang="en-GB" sz="1600" b="0" i="0" u="none" strike="noStrike" cap="none" spc="0" normalizeH="0" dirty="0" smtClean="0">
                <a:ln>
                  <a:noFill/>
                </a:ln>
                <a:solidFill>
                  <a:srgbClr val="000000"/>
                </a:solidFill>
                <a:effectLst/>
                <a:uFillTx/>
                <a:sym typeface="Helvetica Neue Medium"/>
              </a:rPr>
              <a:t>Launch experiments</a:t>
            </a:r>
            <a:endParaRPr kumimoji="0" lang="en-GB" sz="1600" b="0" i="0" u="none" strike="noStrike" cap="none" spc="0" normalizeH="0" dirty="0" smtClean="0">
              <a:ln>
                <a:noFill/>
              </a:ln>
              <a:solidFill>
                <a:srgbClr val="000000"/>
              </a:solidFill>
              <a:effectLst/>
              <a:uFillTx/>
              <a:sym typeface="Helvetica Neue Medium"/>
            </a:endParaRPr>
          </a:p>
          <a:p>
            <a:pPr marL="342900" marR="0" indent="-342900" algn="l" defTabSz="584200" rtl="0" fontAlgn="auto" latinLnBrk="0" hangingPunct="0">
              <a:lnSpc>
                <a:spcPct val="100000"/>
              </a:lnSpc>
              <a:spcBef>
                <a:spcPts val="0"/>
              </a:spcBef>
              <a:spcAft>
                <a:spcPts val="0"/>
              </a:spcAft>
              <a:buClrTx/>
              <a:buSzTx/>
              <a:buFont typeface="Arial" panose="02080604020202020204" charset="0"/>
              <a:buChar char="•"/>
            </a:pPr>
            <a:r>
              <a:rPr lang="en-GB" sz="1600" dirty="0" smtClean="0"/>
              <a:t>Monitor runs, progress</a:t>
            </a:r>
            <a:endParaRPr lang="en-GB" sz="1600" dirty="0" smtClean="0"/>
          </a:p>
          <a:p>
            <a:pPr marL="342900" marR="0" indent="-342900" algn="l" defTabSz="584200" rtl="0" fontAlgn="auto" latinLnBrk="0" hangingPunct="0">
              <a:lnSpc>
                <a:spcPct val="100000"/>
              </a:lnSpc>
              <a:spcBef>
                <a:spcPts val="0"/>
              </a:spcBef>
              <a:spcAft>
                <a:spcPts val="0"/>
              </a:spcAft>
              <a:buClrTx/>
              <a:buSzTx/>
              <a:buFont typeface="Arial" panose="02080604020202020204" charset="0"/>
              <a:buChar char="•"/>
            </a:pPr>
            <a:r>
              <a:rPr kumimoji="0" lang="en-GB" sz="1600" b="0" i="0" u="none" strike="noStrike" cap="none" spc="0" normalizeH="0" dirty="0" smtClean="0">
                <a:ln>
                  <a:noFill/>
                </a:ln>
                <a:solidFill>
                  <a:srgbClr val="000000"/>
                </a:solidFill>
                <a:effectLst/>
                <a:uFillTx/>
                <a:sym typeface="Helvetica Neue Medium"/>
              </a:rPr>
              <a:t>Access results</a:t>
            </a: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6" name="TextBox 15"/>
          <p:cNvSpPr txBox="1"/>
          <p:nvPr/>
        </p:nvSpPr>
        <p:spPr>
          <a:xfrm>
            <a:off x="5133004" y="2158874"/>
            <a:ext cx="3143627"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16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Experiment {Model</a:t>
            </a:r>
            <a:r>
              <a:rPr kumimoji="0" lang="en-GB" sz="1600" b="0" i="0" u="none" strike="noStrike" cap="none" spc="0" normalizeH="0" dirty="0" smtClean="0">
                <a:ln>
                  <a:noFill/>
                </a:ln>
                <a:solidFill>
                  <a:srgbClr val="000000"/>
                </a:solidFill>
                <a:effectLst/>
                <a:uFillTx/>
                <a:latin typeface="Helvetica Neue Medium"/>
                <a:ea typeface="Helvetica Neue Medium"/>
                <a:cs typeface="Helvetica Neue Medium"/>
                <a:sym typeface="Helvetica Neue Medium"/>
              </a:rPr>
              <a:t> x, parameter sets}</a:t>
            </a:r>
            <a:endParaRPr kumimoji="0" lang="en-GB" sz="16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2" name="TextBox 21"/>
          <p:cNvSpPr txBox="1"/>
          <p:nvPr/>
        </p:nvSpPr>
        <p:spPr>
          <a:xfrm>
            <a:off x="4479542" y="1291877"/>
            <a:ext cx="418786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panose="02080604020202020204" charset="0"/>
              <a:buChar char="•"/>
            </a:pPr>
            <a:r>
              <a:rPr kumimoji="0" lang="en-GB" sz="1600" b="0" i="0" u="none" strike="noStrike" cap="none" spc="0" normalizeH="0" baseline="0" dirty="0" smtClean="0">
                <a:ln>
                  <a:noFill/>
                </a:ln>
                <a:solidFill>
                  <a:srgbClr val="000000"/>
                </a:solidFill>
                <a:effectLst/>
                <a:uFillTx/>
                <a:sym typeface="Helvetica Neue Medium"/>
              </a:rPr>
              <a:t>Eac</a:t>
            </a:r>
            <a:r>
              <a:rPr lang="en-GB" sz="1600" dirty="0" smtClean="0"/>
              <a:t>h experiment consists of a m</a:t>
            </a:r>
            <a:r>
              <a:rPr kumimoji="0" lang="en-GB" sz="1600" b="0" i="0" u="none" strike="noStrike" cap="none" spc="0" normalizeH="0" baseline="0" dirty="0" smtClean="0">
                <a:ln>
                  <a:noFill/>
                </a:ln>
                <a:solidFill>
                  <a:srgbClr val="000000"/>
                </a:solidFill>
                <a:effectLst/>
                <a:uFillTx/>
                <a:sym typeface="Helvetica Neue Medium"/>
              </a:rPr>
              <a:t>odel x</a:t>
            </a:r>
            <a:r>
              <a:rPr kumimoji="0" lang="en-GB" sz="1600" b="0" i="0" u="none" strike="noStrike" cap="none" spc="0" normalizeH="0" dirty="0" smtClean="0">
                <a:ln>
                  <a:noFill/>
                </a:ln>
                <a:solidFill>
                  <a:srgbClr val="000000"/>
                </a:solidFill>
                <a:effectLst/>
                <a:uFillTx/>
                <a:sym typeface="Helvetica Neue Medium"/>
              </a:rPr>
              <a:t> and the set of parameters to be run (e.g. the parameter sweep)</a:t>
            </a: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3" name="TextBox 22"/>
          <p:cNvSpPr txBox="1"/>
          <p:nvPr/>
        </p:nvSpPr>
        <p:spPr>
          <a:xfrm>
            <a:off x="8511557" y="784827"/>
            <a:ext cx="418786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panose="02080604020202020204" charset="0"/>
              <a:buChar char="•"/>
            </a:pPr>
            <a:r>
              <a:rPr kumimoji="0" lang="en-GB" sz="1600" b="0" i="0" u="none" strike="noStrike" cap="none" spc="0" normalizeH="0" baseline="0" dirty="0" smtClean="0">
                <a:ln>
                  <a:noFill/>
                </a:ln>
                <a:solidFill>
                  <a:srgbClr val="000000"/>
                </a:solidFill>
                <a:effectLst/>
                <a:uFillTx/>
                <a:sym typeface="Helvetica Neue Medium"/>
              </a:rPr>
              <a:t>Experiments converted into jobs consisting of model and each member of the parameter set</a:t>
            </a:r>
            <a:r>
              <a:rPr kumimoji="0" lang="en-GB" sz="1600" b="0" i="0" u="none" strike="noStrike" cap="none" spc="0" normalizeH="0" dirty="0" smtClean="0">
                <a:ln>
                  <a:noFill/>
                </a:ln>
                <a:solidFill>
                  <a:srgbClr val="000000"/>
                </a:solidFill>
                <a:effectLst/>
                <a:uFillTx/>
                <a:sym typeface="Helvetica Neue Medium"/>
              </a:rPr>
              <a:t>)</a:t>
            </a: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5" name="TextBox 24"/>
          <p:cNvSpPr txBox="1"/>
          <p:nvPr/>
        </p:nvSpPr>
        <p:spPr>
          <a:xfrm>
            <a:off x="6153148" y="3737866"/>
            <a:ext cx="1597676"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16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Upload</a:t>
            </a:r>
            <a:r>
              <a:rPr kumimoji="0" lang="en-GB" sz="1600" b="0" i="0" u="none" strike="noStrike" cap="none" spc="0" normalizeH="0" dirty="0" smtClean="0">
                <a:ln>
                  <a:noFill/>
                </a:ln>
                <a:solidFill>
                  <a:srgbClr val="000000"/>
                </a:solidFill>
                <a:effectLst/>
                <a:uFillTx/>
                <a:latin typeface="Helvetica Neue Medium"/>
                <a:ea typeface="Helvetica Neue Medium"/>
                <a:cs typeface="Helvetica Neue Medium"/>
                <a:sym typeface="Helvetica Neue Medium"/>
              </a:rPr>
              <a:t> as required</a:t>
            </a:r>
            <a:endParaRPr kumimoji="0" lang="en-GB" sz="16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6" name="TextBox 25"/>
          <p:cNvSpPr txBox="1"/>
          <p:nvPr/>
        </p:nvSpPr>
        <p:spPr>
          <a:xfrm>
            <a:off x="10505256" y="5211492"/>
            <a:ext cx="1597676"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16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Job submission</a:t>
            </a:r>
            <a:endParaRPr kumimoji="0" lang="en-GB" sz="16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7" name="TextBox 26"/>
          <p:cNvSpPr txBox="1"/>
          <p:nvPr/>
        </p:nvSpPr>
        <p:spPr>
          <a:xfrm>
            <a:off x="6553432" y="7501606"/>
            <a:ext cx="1597676"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16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Results upload</a:t>
            </a:r>
            <a:endParaRPr kumimoji="0" lang="en-GB" sz="16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21" name="Straight Arrow Connector 20"/>
          <p:cNvCxnSpPr>
            <a:stCxn id="3" idx="2"/>
            <a:endCxn id="2" idx="1"/>
          </p:cNvCxnSpPr>
          <p:nvPr/>
        </p:nvCxnSpPr>
        <p:spPr>
          <a:xfrm flipH="1">
            <a:off x="3509319" y="3174537"/>
            <a:ext cx="11840" cy="1976583"/>
          </a:xfrm>
          <a:prstGeom prst="straightConnector1">
            <a:avLst/>
          </a:prstGeom>
          <a:noFill/>
          <a:ln w="25400" cap="flat">
            <a:solidFill>
              <a:schemeClr val="tx1"/>
            </a:solidFill>
            <a:prstDash val="solid"/>
            <a:round/>
            <a:headEnd type="triangle" w="med" len="med"/>
            <a:tailEnd type="triangle" w="med" len="med"/>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a:off x="4655127" y="3174537"/>
            <a:ext cx="4322618" cy="3562003"/>
          </a:xfrm>
          <a:prstGeom prst="straightConnector1">
            <a:avLst/>
          </a:prstGeom>
          <a:noFill/>
          <a:ln w="25400" cap="flat">
            <a:solidFill>
              <a:schemeClr val="accent1"/>
            </a:solidFill>
            <a:prstDash val="solid"/>
            <a:round/>
            <a:headEnd type="arrow" w="med" len="med"/>
            <a:tailEnd type="arrow" w="med" len="med"/>
          </a:ln>
          <a:effectLst/>
          <a:sp3d/>
        </p:spPr>
        <p:style>
          <a:lnRef idx="0">
            <a:scrgbClr r="0" g="0" b="0"/>
          </a:lnRef>
          <a:fillRef idx="0">
            <a:scrgbClr r="0" g="0" b="0"/>
          </a:fillRef>
          <a:effectRef idx="0">
            <a:scrgbClr r="0" g="0" b="0"/>
          </a:effectRef>
          <a:fontRef idx="none"/>
        </p:style>
      </p:cxnSp>
      <p:sp>
        <p:nvSpPr>
          <p:cNvPr id="32" name="TextBox 31"/>
          <p:cNvSpPr txBox="1"/>
          <p:nvPr/>
        </p:nvSpPr>
        <p:spPr>
          <a:xfrm>
            <a:off x="7317861" y="5244468"/>
            <a:ext cx="1597676"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1600" b="0" i="0" u="none" strike="noStrike" cap="none" spc="0" normalizeH="0" baseline="0" dirty="0" smtClean="0">
                <a:ln>
                  <a:noFill/>
                </a:ln>
                <a:solidFill>
                  <a:srgbClr val="00B0F0"/>
                </a:solidFill>
                <a:effectLst/>
                <a:uFillTx/>
                <a:latin typeface="Helvetica Neue Medium"/>
                <a:ea typeface="Helvetica Neue Medium"/>
                <a:cs typeface="Helvetica Neue Medium"/>
                <a:sym typeface="Helvetica Neue Medium"/>
              </a:rPr>
              <a:t>Monitoring</a:t>
            </a:r>
            <a:endParaRPr kumimoji="0" lang="en-GB" sz="1600" b="0" i="0" u="none" strike="noStrike" cap="none" spc="0" normalizeH="0" baseline="0" dirty="0">
              <a:ln>
                <a:noFill/>
              </a:ln>
              <a:solidFill>
                <a:srgbClr val="00B0F0"/>
              </a:solidFill>
              <a:effectLst/>
              <a:uFillTx/>
              <a:latin typeface="Helvetica Neue Medium"/>
              <a:ea typeface="Helvetica Neue Medium"/>
              <a:cs typeface="Helvetica Neue Medium"/>
              <a:sym typeface="Helvetica Neue Medium"/>
            </a:endParaRPr>
          </a:p>
        </p:txBody>
      </p:sp>
      <p:sp>
        <p:nvSpPr>
          <p:cNvPr id="28" name="TextBox 27"/>
          <p:cNvSpPr txBox="1"/>
          <p:nvPr/>
        </p:nvSpPr>
        <p:spPr>
          <a:xfrm>
            <a:off x="1537874" y="31287"/>
            <a:ext cx="967501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3200" b="1"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Simon’s original architecture diagram</a:t>
            </a:r>
            <a:endParaRPr kumimoji="0" lang="en-GB" sz="3200" b="1"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5306" y="167308"/>
            <a:ext cx="11019493"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3200" b="1" dirty="0" smtClean="0"/>
              <a:t>Concept/Problem definition</a:t>
            </a:r>
            <a:endParaRPr lang="en-GB" sz="3200" b="1" dirty="0"/>
          </a:p>
        </p:txBody>
      </p:sp>
      <p:sp>
        <p:nvSpPr>
          <p:cNvPr id="4" name="TextBox 3"/>
          <p:cNvSpPr txBox="1"/>
          <p:nvPr/>
        </p:nvSpPr>
        <p:spPr>
          <a:xfrm>
            <a:off x="133350" y="1463644"/>
            <a:ext cx="12706350" cy="67043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600"/>
              </a:spcAft>
              <a:buClrTx/>
              <a:buSzTx/>
            </a:pPr>
            <a:r>
              <a:rPr lang="en-GB" sz="2800" b="1" dirty="0" err="1" smtClean="0"/>
              <a:t>MiCADO</a:t>
            </a:r>
            <a:r>
              <a:rPr lang="en-GB" sz="2800" b="1" dirty="0" smtClean="0"/>
              <a:t> currently provides scalability for service type applications:</a:t>
            </a:r>
            <a:endParaRPr lang="en-GB" sz="2800" b="1" dirty="0" smtClean="0"/>
          </a:p>
          <a:p>
            <a:pPr marR="0" algn="l" defTabSz="584200" rtl="0" fontAlgn="auto" latinLnBrk="0" hangingPunct="0">
              <a:lnSpc>
                <a:spcPct val="100000"/>
              </a:lnSpc>
              <a:spcBef>
                <a:spcPts val="0"/>
              </a:spcBef>
              <a:spcAft>
                <a:spcPts val="600"/>
              </a:spcAft>
              <a:buClrTx/>
              <a:buSzTx/>
            </a:pPr>
            <a:r>
              <a:rPr lang="en-GB" sz="2800" dirty="0"/>
              <a:t>	</a:t>
            </a:r>
            <a:r>
              <a:rPr lang="en-GB" sz="2800" dirty="0" smtClean="0"/>
              <a:t>	</a:t>
            </a:r>
            <a:r>
              <a:rPr lang="en-GB" dirty="0" smtClean="0"/>
              <a:t>Services are running in containers</a:t>
            </a:r>
            <a:endParaRPr lang="en-GB" dirty="0" smtClean="0"/>
          </a:p>
          <a:p>
            <a:pPr marR="0" algn="l" defTabSz="584200" rtl="0" fontAlgn="auto" latinLnBrk="0" hangingPunct="0">
              <a:lnSpc>
                <a:spcPct val="100000"/>
              </a:lnSpc>
              <a:spcBef>
                <a:spcPts val="0"/>
              </a:spcBef>
              <a:spcAft>
                <a:spcPts val="600"/>
              </a:spcAft>
              <a:buClrTx/>
              <a:buSzTx/>
            </a:pPr>
            <a:r>
              <a:rPr lang="en-GB" dirty="0"/>
              <a:t>	</a:t>
            </a:r>
            <a:r>
              <a:rPr lang="en-GB" dirty="0" smtClean="0"/>
              <a:t>	If the memory/CPU utilisation of the container hits a threshold, then </a:t>
            </a:r>
            <a:r>
              <a:rPr lang="en-GB" dirty="0" err="1" smtClean="0"/>
              <a:t>MiCADO</a:t>
            </a:r>
            <a:r>
              <a:rPr lang="en-GB" dirty="0" smtClean="0"/>
              <a:t> scales </a:t>
            </a:r>
            <a:endParaRPr lang="en-GB" dirty="0"/>
          </a:p>
          <a:p>
            <a:pPr lvl="8" algn="l">
              <a:spcAft>
                <a:spcPts val="600"/>
              </a:spcAft>
            </a:pPr>
            <a:endParaRPr kumimoji="0" lang="en-GB" b="0" i="0" u="none" strike="noStrike" cap="none" spc="0" normalizeH="0" baseline="0" dirty="0" smtClean="0">
              <a:ln>
                <a:noFill/>
              </a:ln>
              <a:solidFill>
                <a:srgbClr val="000000"/>
              </a:solidFill>
              <a:effectLst/>
              <a:uFillTx/>
              <a:sym typeface="Helvetica Neue Medium"/>
            </a:endParaRPr>
          </a:p>
          <a:p>
            <a:pPr lvl="8" algn="l">
              <a:spcAft>
                <a:spcPts val="600"/>
              </a:spcAft>
            </a:pPr>
            <a:r>
              <a:rPr lang="en-GB" sz="2800" b="1" dirty="0" smtClean="0"/>
              <a:t>Aim: </a:t>
            </a:r>
            <a:endParaRPr lang="en-GB" sz="2800" b="1" dirty="0" smtClean="0"/>
          </a:p>
          <a:p>
            <a:pPr lvl="8" algn="l">
              <a:spcAft>
                <a:spcPts val="600"/>
              </a:spcAft>
            </a:pPr>
            <a:r>
              <a:rPr lang="en-GB" sz="2800" b="1" dirty="0" smtClean="0"/>
              <a:t>To extend </a:t>
            </a:r>
            <a:r>
              <a:rPr lang="en-GB" sz="2800" b="1" dirty="0" err="1" smtClean="0"/>
              <a:t>MiCADO</a:t>
            </a:r>
            <a:r>
              <a:rPr lang="en-GB" sz="2800" b="1" dirty="0" smtClean="0"/>
              <a:t> with parameter sweep type scalability </a:t>
            </a:r>
            <a:r>
              <a:rPr lang="en-GB" sz="2800" dirty="0" smtClean="0"/>
              <a:t>(typical in simulation applications)</a:t>
            </a:r>
            <a:endParaRPr lang="en-GB" sz="2800" dirty="0" smtClean="0"/>
          </a:p>
          <a:p>
            <a:pPr lvl="8" algn="l">
              <a:spcAft>
                <a:spcPts val="600"/>
              </a:spcAft>
            </a:pPr>
            <a:r>
              <a:rPr lang="en-GB" sz="2800" dirty="0"/>
              <a:t>	</a:t>
            </a:r>
            <a:r>
              <a:rPr lang="en-GB" sz="2800" dirty="0" smtClean="0"/>
              <a:t>	</a:t>
            </a:r>
            <a:r>
              <a:rPr lang="en-GB" dirty="0" smtClean="0"/>
              <a:t>A simulation experiment consists of multiple (thousands) simulation runs/units</a:t>
            </a:r>
            <a:endParaRPr lang="en-GB" dirty="0" smtClean="0"/>
          </a:p>
          <a:p>
            <a:pPr lvl="8" algn="l">
              <a:spcAft>
                <a:spcPts val="600"/>
              </a:spcAft>
            </a:pPr>
            <a:r>
              <a:rPr kumimoji="0" lang="en-GB" sz="2800" b="1" i="0" u="none" strike="noStrike" cap="none" spc="0" normalizeH="0" baseline="0" dirty="0">
                <a:ln>
                  <a:noFill/>
                </a:ln>
                <a:solidFill>
                  <a:srgbClr val="000000"/>
                </a:solidFill>
                <a:effectLst/>
                <a:uFillTx/>
                <a:sym typeface="Helvetica Neue Medium"/>
              </a:rPr>
              <a:t>	</a:t>
            </a:r>
            <a:r>
              <a:rPr kumimoji="0" lang="en-GB" sz="2800" b="1" i="0" u="none" strike="noStrike" cap="none" spc="0" normalizeH="0" baseline="0" dirty="0" smtClean="0">
                <a:ln>
                  <a:noFill/>
                </a:ln>
                <a:solidFill>
                  <a:srgbClr val="000000"/>
                </a:solidFill>
                <a:effectLst/>
                <a:uFillTx/>
                <a:sym typeface="Helvetica Neue Medium"/>
              </a:rPr>
              <a:t>	</a:t>
            </a:r>
            <a:r>
              <a:rPr kumimoji="0" lang="en-GB" b="1" i="0" u="none" strike="noStrike" cap="none" spc="0" normalizeH="0" baseline="0" dirty="0" smtClean="0">
                <a:ln>
                  <a:noFill/>
                </a:ln>
                <a:solidFill>
                  <a:srgbClr val="000000"/>
                </a:solidFill>
                <a:effectLst/>
                <a:uFillTx/>
                <a:sym typeface="Helvetica Neue Medium"/>
              </a:rPr>
              <a:t>User defines:</a:t>
            </a:r>
            <a:endParaRPr kumimoji="0" lang="en-GB" b="1" i="0" u="none" strike="noStrike" cap="none" spc="0" normalizeH="0" baseline="0" dirty="0" smtClean="0">
              <a:ln>
                <a:noFill/>
              </a:ln>
              <a:solidFill>
                <a:srgbClr val="000000"/>
              </a:solidFill>
              <a:effectLst/>
              <a:uFillTx/>
              <a:sym typeface="Helvetica Neue Medium"/>
            </a:endParaRPr>
          </a:p>
          <a:p>
            <a:pPr lvl="8" algn="l">
              <a:spcAft>
                <a:spcPts val="600"/>
              </a:spcAft>
            </a:pPr>
            <a:r>
              <a:rPr lang="en-GB" dirty="0"/>
              <a:t>	</a:t>
            </a:r>
            <a:r>
              <a:rPr lang="en-GB" dirty="0" smtClean="0"/>
              <a:t>		</a:t>
            </a:r>
            <a:r>
              <a:rPr kumimoji="0" lang="en-GB" i="0" u="none" strike="noStrike" cap="none" spc="0" normalizeH="0" baseline="0" dirty="0" smtClean="0">
                <a:ln>
                  <a:noFill/>
                </a:ln>
                <a:solidFill>
                  <a:srgbClr val="000000"/>
                </a:solidFill>
                <a:effectLst/>
                <a:uFillTx/>
                <a:sym typeface="Helvetica Neue Medium"/>
              </a:rPr>
              <a:t>deadline of experiment</a:t>
            </a:r>
            <a:r>
              <a:rPr kumimoji="0" lang="en-GB" i="0" u="none" strike="noStrike" cap="none" spc="0" normalizeH="0" dirty="0" smtClean="0">
                <a:ln>
                  <a:noFill/>
                </a:ln>
                <a:solidFill>
                  <a:srgbClr val="000000"/>
                </a:solidFill>
                <a:effectLst/>
                <a:uFillTx/>
                <a:sym typeface="Helvetica Neue Medium"/>
              </a:rPr>
              <a:t> </a:t>
            </a:r>
            <a:endParaRPr kumimoji="0" lang="en-GB" i="0" u="none" strike="noStrike" cap="none" spc="0" normalizeH="0" dirty="0" smtClean="0">
              <a:ln>
                <a:noFill/>
              </a:ln>
              <a:solidFill>
                <a:srgbClr val="000000"/>
              </a:solidFill>
              <a:effectLst/>
              <a:uFillTx/>
              <a:sym typeface="Helvetica Neue Medium"/>
            </a:endParaRPr>
          </a:p>
          <a:p>
            <a:pPr lvl="8" algn="l">
              <a:spcAft>
                <a:spcPts val="600"/>
              </a:spcAft>
            </a:pPr>
            <a:r>
              <a:rPr lang="en-GB" dirty="0"/>
              <a:t>	</a:t>
            </a:r>
            <a:r>
              <a:rPr lang="en-GB" dirty="0" smtClean="0"/>
              <a:t>		</a:t>
            </a:r>
            <a:r>
              <a:rPr kumimoji="0" lang="en-GB" i="0" u="none" strike="noStrike" cap="none" spc="0" normalizeH="0" dirty="0" smtClean="0">
                <a:ln>
                  <a:noFill/>
                </a:ln>
                <a:solidFill>
                  <a:srgbClr val="000000"/>
                </a:solidFill>
                <a:effectLst/>
                <a:uFillTx/>
                <a:sym typeface="Helvetica Neue Medium"/>
              </a:rPr>
              <a:t>estimate for the execution of one simulation run/unit</a:t>
            </a:r>
            <a:endParaRPr kumimoji="0" lang="en-GB" i="0" u="none" strike="noStrike" cap="none" spc="0" normalizeH="0" dirty="0" smtClean="0">
              <a:ln>
                <a:noFill/>
              </a:ln>
              <a:solidFill>
                <a:srgbClr val="000000"/>
              </a:solidFill>
              <a:effectLst/>
              <a:uFillTx/>
              <a:sym typeface="Helvetica Neue Medium"/>
            </a:endParaRPr>
          </a:p>
          <a:p>
            <a:pPr lvl="8" algn="l">
              <a:spcAft>
                <a:spcPts val="600"/>
              </a:spcAft>
            </a:pPr>
            <a:r>
              <a:rPr lang="en-GB" dirty="0"/>
              <a:t>	</a:t>
            </a:r>
            <a:r>
              <a:rPr lang="en-GB" dirty="0" smtClean="0"/>
              <a:t>	</a:t>
            </a:r>
            <a:r>
              <a:rPr lang="en-GB" dirty="0" err="1" smtClean="0"/>
              <a:t>MiCADO</a:t>
            </a:r>
            <a:r>
              <a:rPr lang="en-GB" dirty="0" smtClean="0"/>
              <a:t> launches simulation on a number of simulation instances</a:t>
            </a:r>
            <a:endParaRPr kumimoji="0" lang="en-GB" i="0" u="none" strike="noStrike" cap="none" spc="0" normalizeH="0" dirty="0" smtClean="0">
              <a:ln>
                <a:noFill/>
              </a:ln>
              <a:solidFill>
                <a:srgbClr val="000000"/>
              </a:solidFill>
              <a:effectLst/>
              <a:uFillTx/>
              <a:sym typeface="Helvetica Neue Medium"/>
            </a:endParaRPr>
          </a:p>
          <a:p>
            <a:pPr lvl="8" algn="l">
              <a:spcAft>
                <a:spcPts val="600"/>
              </a:spcAft>
            </a:pPr>
            <a:r>
              <a:rPr lang="en-GB" baseline="0" dirty="0"/>
              <a:t>	</a:t>
            </a:r>
            <a:r>
              <a:rPr lang="en-GB" baseline="0" dirty="0" smtClean="0"/>
              <a:t>	</a:t>
            </a:r>
            <a:r>
              <a:rPr lang="en-GB" baseline="0" dirty="0" err="1" smtClean="0"/>
              <a:t>MiCADO</a:t>
            </a:r>
            <a:r>
              <a:rPr lang="en-GB" baseline="0" dirty="0" smtClean="0"/>
              <a:t> monitors</a:t>
            </a:r>
            <a:r>
              <a:rPr lang="en-GB" dirty="0" smtClean="0"/>
              <a:t> execution of simulations:</a:t>
            </a:r>
            <a:endParaRPr lang="en-GB" dirty="0" smtClean="0"/>
          </a:p>
          <a:p>
            <a:pPr lvl="8" algn="l">
              <a:spcAft>
                <a:spcPts val="600"/>
              </a:spcAft>
            </a:pPr>
            <a:r>
              <a:rPr kumimoji="0" lang="en-GB" i="0" u="none" strike="noStrike" cap="none" spc="0" normalizeH="0" baseline="0" dirty="0" smtClean="0">
                <a:ln>
                  <a:noFill/>
                </a:ln>
                <a:solidFill>
                  <a:srgbClr val="000000"/>
                </a:solidFill>
                <a:effectLst/>
                <a:uFillTx/>
                <a:sym typeface="Helvetica Neue Medium"/>
              </a:rPr>
              <a:t>			if deadline is not kept then </a:t>
            </a:r>
            <a:r>
              <a:rPr kumimoji="0" lang="en-GB" i="0" u="none" strike="noStrike" cap="none" spc="0" normalizeH="0" baseline="0" dirty="0" err="1" smtClean="0">
                <a:ln>
                  <a:noFill/>
                </a:ln>
                <a:solidFill>
                  <a:srgbClr val="000000"/>
                </a:solidFill>
                <a:effectLst/>
                <a:uFillTx/>
                <a:sym typeface="Helvetica Neue Medium"/>
              </a:rPr>
              <a:t>MiCADO</a:t>
            </a:r>
            <a:r>
              <a:rPr kumimoji="0" lang="en-GB" i="0" u="none" strike="noStrike" cap="none" spc="0" normalizeH="0" baseline="0" dirty="0" smtClean="0">
                <a:ln>
                  <a:noFill/>
                </a:ln>
                <a:solidFill>
                  <a:srgbClr val="000000"/>
                </a:solidFill>
                <a:effectLst/>
                <a:uFillTx/>
                <a:sym typeface="Helvetica Neue Medium"/>
              </a:rPr>
              <a:t> scales</a:t>
            </a:r>
            <a:endParaRPr kumimoji="0" lang="en-GB" i="0" u="none" strike="noStrike" cap="none" spc="0" normalizeH="0" baseline="0" dirty="0">
              <a:ln>
                <a:noFill/>
              </a:ln>
              <a:solidFill>
                <a:srgbClr val="000000"/>
              </a:solidFill>
              <a:effectLst/>
              <a:uFillTx/>
              <a:sym typeface="Helvetica Neue Medium"/>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p:cNvSpPr/>
          <p:nvPr/>
        </p:nvSpPr>
        <p:spPr>
          <a:xfrm>
            <a:off x="9400468" y="4990794"/>
            <a:ext cx="3456878" cy="2556000"/>
          </a:xfrm>
          <a:prstGeom prst="can">
            <a:avLst>
              <a:gd name="adj" fmla="val 32113"/>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56" name="TextBox 55"/>
          <p:cNvSpPr txBox="1"/>
          <p:nvPr/>
        </p:nvSpPr>
        <p:spPr>
          <a:xfrm>
            <a:off x="9583447" y="5183772"/>
            <a:ext cx="309091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GB" dirty="0" smtClean="0"/>
              <a:t>Simulation Repository</a:t>
            </a: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0" name="Instance 3"/>
          <p:cNvSpPr txBox="1"/>
          <p:nvPr/>
        </p:nvSpPr>
        <p:spPr>
          <a:xfrm>
            <a:off x="9546545" y="5951358"/>
            <a:ext cx="846386" cy="1241365"/>
          </a:xfrm>
          <a:prstGeom prst="rect">
            <a:avLst/>
          </a:prstGeom>
          <a:ln w="12700">
            <a:solidFill>
              <a:schemeClr val="tx1"/>
            </a:solidFill>
            <a:miter lim="400000"/>
          </a:ln>
        </p:spPr>
        <p:txBody>
          <a:bodyPr wrap="none" lIns="50800" tIns="50800" rIns="50800" bIns="50800" anchor="ctr">
            <a:spAutoFit/>
          </a:bodyPr>
          <a:lstStyle>
            <a:lvl1pPr>
              <a:defRPr sz="1800">
                <a:latin typeface="+mn-lt"/>
                <a:ea typeface="+mn-ea"/>
                <a:cs typeface="+mn-cs"/>
                <a:sym typeface="Helvetica Neue"/>
              </a:defRPr>
            </a:lvl1pPr>
          </a:lstStyle>
          <a:p>
            <a:r>
              <a:rPr lang="en-GB" dirty="0" smtClean="0"/>
              <a:t>Models</a:t>
            </a:r>
            <a:endParaRPr lang="en-GB" dirty="0" smtClean="0"/>
          </a:p>
          <a:p>
            <a:r>
              <a:rPr lang="en-GB" sz="1400" dirty="0" smtClean="0"/>
              <a:t>Model 1</a:t>
            </a:r>
            <a:endParaRPr lang="en-GB" sz="1400" dirty="0" smtClean="0"/>
          </a:p>
          <a:p>
            <a:r>
              <a:rPr lang="en-GB" sz="1400" dirty="0" smtClean="0"/>
              <a:t>Model 2</a:t>
            </a:r>
            <a:endParaRPr lang="en-GB" sz="1400" dirty="0" smtClean="0"/>
          </a:p>
          <a:p>
            <a:r>
              <a:rPr lang="en-GB" sz="1400" dirty="0" smtClean="0"/>
              <a:t>…</a:t>
            </a:r>
            <a:endParaRPr lang="en-GB" sz="1400" dirty="0" smtClean="0"/>
          </a:p>
          <a:p>
            <a:r>
              <a:rPr lang="en-GB" sz="1400" dirty="0" smtClean="0"/>
              <a:t>Model n</a:t>
            </a:r>
            <a:endParaRPr sz="1400" dirty="0"/>
          </a:p>
        </p:txBody>
      </p:sp>
      <p:sp>
        <p:nvSpPr>
          <p:cNvPr id="63" name="Instance 3"/>
          <p:cNvSpPr txBox="1"/>
          <p:nvPr/>
        </p:nvSpPr>
        <p:spPr>
          <a:xfrm>
            <a:off x="10504085" y="5951358"/>
            <a:ext cx="1138133" cy="1241365"/>
          </a:xfrm>
          <a:prstGeom prst="rect">
            <a:avLst/>
          </a:prstGeom>
          <a:ln w="12700">
            <a:solidFill>
              <a:schemeClr val="tx1"/>
            </a:solidFill>
            <a:miter lim="400000"/>
          </a:ln>
        </p:spPr>
        <p:txBody>
          <a:bodyPr wrap="none" lIns="50800" tIns="50800" rIns="50800" bIns="50800" anchor="ctr">
            <a:spAutoFit/>
          </a:bodyPr>
          <a:lstStyle>
            <a:lvl1pPr>
              <a:defRPr sz="1800">
                <a:latin typeface="+mn-lt"/>
                <a:ea typeface="+mn-ea"/>
                <a:cs typeface="+mn-cs"/>
                <a:sym typeface="Helvetica Neue"/>
              </a:defRPr>
            </a:lvl1pPr>
          </a:lstStyle>
          <a:p>
            <a:r>
              <a:rPr lang="en-GB" dirty="0" err="1" smtClean="0"/>
              <a:t>Params</a:t>
            </a:r>
            <a:endParaRPr lang="en-GB" dirty="0" smtClean="0"/>
          </a:p>
          <a:p>
            <a:r>
              <a:rPr lang="en-GB" sz="1400" dirty="0" err="1" smtClean="0"/>
              <a:t>Exp</a:t>
            </a:r>
            <a:r>
              <a:rPr lang="en-GB" sz="1400" dirty="0" smtClean="0"/>
              <a:t> 1 par</a:t>
            </a:r>
            <a:endParaRPr lang="en-GB" sz="1400" dirty="0" smtClean="0"/>
          </a:p>
          <a:p>
            <a:r>
              <a:rPr lang="en-GB" sz="1400" dirty="0" err="1" smtClean="0"/>
              <a:t>Exp</a:t>
            </a:r>
            <a:r>
              <a:rPr lang="en-GB" sz="1400" dirty="0" smtClean="0"/>
              <a:t> 2 par</a:t>
            </a:r>
            <a:endParaRPr lang="en-GB" sz="1400" dirty="0" smtClean="0"/>
          </a:p>
          <a:p>
            <a:r>
              <a:rPr lang="en-GB" sz="1400" dirty="0" smtClean="0"/>
              <a:t>…</a:t>
            </a:r>
            <a:endParaRPr lang="en-GB" sz="1400" dirty="0" smtClean="0"/>
          </a:p>
          <a:p>
            <a:r>
              <a:rPr lang="en-GB" sz="1400" dirty="0" err="1" smtClean="0"/>
              <a:t>Exp</a:t>
            </a:r>
            <a:r>
              <a:rPr lang="en-GB" sz="1400" dirty="0" smtClean="0"/>
              <a:t> n </a:t>
            </a:r>
            <a:r>
              <a:rPr lang="en-GB" sz="1400" dirty="0" err="1" smtClean="0"/>
              <a:t>Param</a:t>
            </a:r>
            <a:endParaRPr sz="1400" dirty="0"/>
          </a:p>
        </p:txBody>
      </p:sp>
      <p:sp>
        <p:nvSpPr>
          <p:cNvPr id="68" name="Instance 3"/>
          <p:cNvSpPr txBox="1"/>
          <p:nvPr/>
        </p:nvSpPr>
        <p:spPr>
          <a:xfrm>
            <a:off x="11752254" y="5951358"/>
            <a:ext cx="872034" cy="1241365"/>
          </a:xfrm>
          <a:prstGeom prst="rect">
            <a:avLst/>
          </a:prstGeom>
          <a:ln w="12700">
            <a:solidFill>
              <a:schemeClr val="tx1"/>
            </a:solidFill>
            <a:miter lim="400000"/>
          </a:ln>
        </p:spPr>
        <p:txBody>
          <a:bodyPr wrap="none" lIns="50800" tIns="50800" rIns="50800" bIns="50800" anchor="ctr">
            <a:spAutoFit/>
          </a:bodyPr>
          <a:lstStyle>
            <a:lvl1pPr>
              <a:defRPr sz="1800">
                <a:latin typeface="+mn-lt"/>
                <a:ea typeface="+mn-ea"/>
                <a:cs typeface="+mn-cs"/>
                <a:sym typeface="Helvetica Neue"/>
              </a:defRPr>
            </a:lvl1pPr>
          </a:lstStyle>
          <a:p>
            <a:r>
              <a:rPr lang="en-GB" dirty="0" smtClean="0"/>
              <a:t>Results</a:t>
            </a:r>
            <a:endParaRPr lang="en-GB" dirty="0" smtClean="0"/>
          </a:p>
          <a:p>
            <a:r>
              <a:rPr lang="en-GB" sz="1400" dirty="0" smtClean="0"/>
              <a:t>Job1 res</a:t>
            </a:r>
            <a:endParaRPr lang="en-GB" sz="1400" dirty="0" smtClean="0"/>
          </a:p>
          <a:p>
            <a:r>
              <a:rPr lang="en-GB" sz="1400" dirty="0" smtClean="0"/>
              <a:t>Job2 res</a:t>
            </a:r>
            <a:endParaRPr lang="en-GB" sz="1400" dirty="0" smtClean="0"/>
          </a:p>
          <a:p>
            <a:r>
              <a:rPr lang="en-GB" sz="1400" dirty="0" smtClean="0"/>
              <a:t>…</a:t>
            </a:r>
            <a:endParaRPr lang="en-GB" sz="1400" dirty="0" smtClean="0"/>
          </a:p>
          <a:p>
            <a:r>
              <a:rPr lang="en-GB" sz="1400" dirty="0" err="1" smtClean="0"/>
              <a:t>Jobn</a:t>
            </a:r>
            <a:r>
              <a:rPr lang="en-GB" sz="1400" dirty="0" smtClean="0"/>
              <a:t> res</a:t>
            </a:r>
          </a:p>
        </p:txBody>
      </p:sp>
      <p:sp>
        <p:nvSpPr>
          <p:cNvPr id="3" name="Flowchart: Document 2"/>
          <p:cNvSpPr/>
          <p:nvPr/>
        </p:nvSpPr>
        <p:spPr>
          <a:xfrm>
            <a:off x="89211" y="3184309"/>
            <a:ext cx="2044336" cy="3223141"/>
          </a:xfrm>
          <a:prstGeom prst="flowChartDocumen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600"/>
              </a:spcAft>
              <a:buClrTx/>
              <a:buSzTx/>
              <a:buFontTx/>
              <a:buNone/>
            </a:pPr>
            <a:r>
              <a:rPr kumimoji="0" lang="en-GB" sz="1800" b="0" i="0" u="none" strike="noStrike" cap="none" spc="0" normalizeH="0" baseline="0" dirty="0" smtClean="0">
                <a:ln>
                  <a:noFill/>
                </a:ln>
                <a:solidFill>
                  <a:srgbClr val="000000"/>
                </a:solidFill>
                <a:effectLst/>
                <a:uFillTx/>
                <a:sym typeface="Helvetica Neue Medium"/>
              </a:rPr>
              <a:t>Deadline</a:t>
            </a:r>
            <a:endParaRPr kumimoji="0" lang="en-GB" sz="1800" b="0" i="0" u="none" strike="noStrike" cap="none" spc="0" normalizeH="0" baseline="0" dirty="0" smtClean="0">
              <a:ln>
                <a:noFill/>
              </a:ln>
              <a:solidFill>
                <a:srgbClr val="000000"/>
              </a:solidFill>
              <a:effectLst/>
              <a:uFillTx/>
              <a:sym typeface="Helvetica Neue Medium"/>
            </a:endParaRPr>
          </a:p>
          <a:p>
            <a:pPr marL="0" marR="0" indent="0" algn="ctr" defTabSz="584200" rtl="0" fontAlgn="auto" latinLnBrk="0" hangingPunct="0">
              <a:lnSpc>
                <a:spcPct val="100000"/>
              </a:lnSpc>
              <a:spcBef>
                <a:spcPts val="0"/>
              </a:spcBef>
              <a:spcAft>
                <a:spcPts val="600"/>
              </a:spcAft>
              <a:buClrTx/>
              <a:buSzTx/>
              <a:buFontTx/>
              <a:buNone/>
            </a:pPr>
            <a:r>
              <a:rPr lang="en-GB" sz="1800" dirty="0" smtClean="0"/>
              <a:t>Unit execution time</a:t>
            </a:r>
            <a:endParaRPr lang="en-GB" sz="1800" dirty="0" smtClean="0"/>
          </a:p>
          <a:p>
            <a:pPr marL="0" marR="0" indent="0" algn="ctr" defTabSz="584200" rtl="0" fontAlgn="auto" latinLnBrk="0" hangingPunct="0">
              <a:lnSpc>
                <a:spcPct val="100000"/>
              </a:lnSpc>
              <a:spcBef>
                <a:spcPts val="0"/>
              </a:spcBef>
              <a:spcAft>
                <a:spcPts val="600"/>
              </a:spcAft>
              <a:buClrTx/>
              <a:buSzTx/>
              <a:buFontTx/>
              <a:buNone/>
            </a:pPr>
            <a:r>
              <a:rPr kumimoji="0" lang="en-GB" sz="1800" b="0" i="0" u="none" strike="noStrike" cap="none" spc="0" normalizeH="0" baseline="0" dirty="0" smtClean="0">
                <a:ln>
                  <a:noFill/>
                </a:ln>
                <a:solidFill>
                  <a:srgbClr val="000000"/>
                </a:solidFill>
                <a:effectLst/>
                <a:uFillTx/>
                <a:sym typeface="Helvetica Neue Medium"/>
              </a:rPr>
              <a:t>URL of Simulation Repository</a:t>
            </a:r>
            <a:endParaRPr kumimoji="0" lang="en-GB" sz="1800" b="0" i="0" u="none" strike="noStrike" cap="none" spc="0" normalizeH="0" baseline="0" dirty="0" smtClean="0">
              <a:ln>
                <a:noFill/>
              </a:ln>
              <a:solidFill>
                <a:srgbClr val="000000"/>
              </a:solidFill>
              <a:effectLst/>
              <a:uFillTx/>
              <a:sym typeface="Helvetica Neue Medium"/>
            </a:endParaRPr>
          </a:p>
          <a:p>
            <a:pPr marL="0" marR="0" indent="0" algn="ctr" defTabSz="584200" rtl="0" fontAlgn="auto" latinLnBrk="0" hangingPunct="0">
              <a:lnSpc>
                <a:spcPct val="100000"/>
              </a:lnSpc>
              <a:spcBef>
                <a:spcPts val="0"/>
              </a:spcBef>
              <a:spcAft>
                <a:spcPts val="600"/>
              </a:spcAft>
              <a:buClrTx/>
              <a:buSzTx/>
              <a:buFontTx/>
              <a:buNone/>
            </a:pPr>
            <a:r>
              <a:rPr lang="en-GB" sz="1800" dirty="0" smtClean="0"/>
              <a:t>Name of the simulation engine</a:t>
            </a:r>
            <a:endParaRPr kumimoji="0" lang="en-GB" sz="1800" b="0" i="0" u="none" strike="noStrike" cap="none" spc="0" normalizeH="0" baseline="0" dirty="0" smtClean="0">
              <a:ln>
                <a:noFill/>
              </a:ln>
              <a:solidFill>
                <a:srgbClr val="000000"/>
              </a:solidFill>
              <a:effectLst/>
              <a:uFillTx/>
              <a:sym typeface="Helvetica Neue Medium"/>
            </a:endParaRPr>
          </a:p>
          <a:p>
            <a:pPr marL="0" marR="0" indent="0" algn="ctr" defTabSz="584200" rtl="0" fontAlgn="auto" latinLnBrk="0" hangingPunct="0">
              <a:lnSpc>
                <a:spcPct val="100000"/>
              </a:lnSpc>
              <a:spcBef>
                <a:spcPts val="0"/>
              </a:spcBef>
              <a:spcAft>
                <a:spcPts val="0"/>
              </a:spcAft>
              <a:buClrTx/>
              <a:buSzTx/>
              <a:buFontTx/>
              <a:buNone/>
            </a:pPr>
            <a:endParaRPr kumimoji="0" lang="en-GB" sz="16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Right Arrow 3"/>
          <p:cNvSpPr/>
          <p:nvPr/>
        </p:nvSpPr>
        <p:spPr>
          <a:xfrm>
            <a:off x="2347942" y="5079549"/>
            <a:ext cx="1364689" cy="605916"/>
          </a:xfrm>
          <a:prstGeom prst="rightArrow">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en-GB"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026" name="Picture 2" descr="Related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210" y="7192723"/>
            <a:ext cx="1945847" cy="1918195"/>
          </a:xfrm>
          <a:prstGeom prst="rect">
            <a:avLst/>
          </a:prstGeom>
          <a:noFill/>
          <a:extLst>
            <a:ext uri="{909E8E84-426E-40DD-AFC4-6F175D3DCCD1}">
              <a14:hiddenFill xmlns:a14="http://schemas.microsoft.com/office/drawing/2010/main">
                <a:solidFill>
                  <a:srgbClr val="FFFFFF"/>
                </a:solidFill>
              </a14:hiddenFill>
            </a:ext>
          </a:extLst>
        </p:spPr>
      </p:pic>
      <p:sp>
        <p:nvSpPr>
          <p:cNvPr id="73" name="Right Arrow 72"/>
          <p:cNvSpPr/>
          <p:nvPr/>
        </p:nvSpPr>
        <p:spPr>
          <a:xfrm rot="16200000">
            <a:off x="613631" y="6440448"/>
            <a:ext cx="879218" cy="605916"/>
          </a:xfrm>
          <a:prstGeom prst="rightArrow">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en-GB"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75" name="Picture 2" descr="Related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58935" y="1851034"/>
            <a:ext cx="1945847" cy="19181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15307" y="167308"/>
            <a:ext cx="967501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3200" b="1" dirty="0"/>
              <a:t>High level architecture diagram</a:t>
            </a:r>
            <a:endParaRPr lang="en-GB" sz="3200" b="1" dirty="0"/>
          </a:p>
        </p:txBody>
      </p:sp>
      <p:sp>
        <p:nvSpPr>
          <p:cNvPr id="6" name="TextBox 5"/>
          <p:cNvSpPr txBox="1"/>
          <p:nvPr/>
        </p:nvSpPr>
        <p:spPr>
          <a:xfrm>
            <a:off x="320040" y="2657746"/>
            <a:ext cx="1600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24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User input</a:t>
            </a: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7" name="Rectangle 6"/>
          <p:cNvSpPr/>
          <p:nvPr/>
        </p:nvSpPr>
        <p:spPr>
          <a:xfrm>
            <a:off x="3980903" y="3051230"/>
            <a:ext cx="3840480" cy="4362408"/>
          </a:xfrm>
          <a:prstGeom prst="rec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8" name="TextBox 7"/>
          <p:cNvSpPr txBox="1"/>
          <p:nvPr/>
        </p:nvSpPr>
        <p:spPr>
          <a:xfrm>
            <a:off x="4758143" y="3170473"/>
            <a:ext cx="22860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2400" b="0" i="0" u="none" strike="noStrike" cap="none" spc="0" normalizeH="0" baseline="0" dirty="0" err="1" smtClean="0">
                <a:ln>
                  <a:noFill/>
                </a:ln>
                <a:solidFill>
                  <a:srgbClr val="000000"/>
                </a:solidFill>
                <a:effectLst/>
                <a:uFillTx/>
                <a:latin typeface="Helvetica Neue Medium"/>
                <a:ea typeface="Helvetica Neue Medium"/>
                <a:cs typeface="Helvetica Neue Medium"/>
                <a:sym typeface="Helvetica Neue Medium"/>
              </a:rPr>
              <a:t>MiCADO</a:t>
            </a: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78" name="Rectangle"/>
          <p:cNvSpPr/>
          <p:nvPr/>
        </p:nvSpPr>
        <p:spPr>
          <a:xfrm>
            <a:off x="4322021" y="4186675"/>
            <a:ext cx="3200483" cy="1608238"/>
          </a:xfrm>
          <a:prstGeom prst="rect">
            <a:avLst/>
          </a:prstGeom>
          <a:ln w="25400">
            <a:noFill/>
            <a:miter lim="400000"/>
          </a:ln>
        </p:spPr>
        <p:txBody>
          <a:bodyPr lIns="50800" tIns="50800" rIns="50800" bIns="50800" anchor="ctr"/>
          <a:lstStyle/>
          <a:p>
            <a:pPr>
              <a:defRPr sz="2200">
                <a:solidFill>
                  <a:srgbClr val="FFFFFF"/>
                </a:solidFill>
              </a:defRPr>
            </a:pPr>
            <a:endParaRPr sz="2000">
              <a:latin typeface="+mj-lt"/>
            </a:endParaRPr>
          </a:p>
        </p:txBody>
      </p:sp>
      <p:sp>
        <p:nvSpPr>
          <p:cNvPr id="79" name="launch through…"/>
          <p:cNvSpPr txBox="1"/>
          <p:nvPr/>
        </p:nvSpPr>
        <p:spPr>
          <a:xfrm>
            <a:off x="4375882" y="3777303"/>
            <a:ext cx="3122198" cy="3180358"/>
          </a:xfrm>
          <a:prstGeom prst="rect">
            <a:avLst/>
          </a:prstGeom>
          <a:ln w="12700">
            <a:miter lim="400000"/>
          </a:ln>
        </p:spPr>
        <p:txBody>
          <a:bodyPr wrap="square" lIns="50800" tIns="50800" rIns="50800" bIns="50800" anchor="ctr">
            <a:spAutoFit/>
          </a:bodyPr>
          <a:lstStyle/>
          <a:p>
            <a:pPr>
              <a:defRPr sz="1400">
                <a:latin typeface="+mn-lt"/>
                <a:ea typeface="+mn-ea"/>
                <a:cs typeface="+mn-cs"/>
                <a:sym typeface="Helvetica Neue"/>
              </a:defRPr>
            </a:pPr>
            <a:r>
              <a:rPr lang="en-GB" sz="2000" dirty="0" smtClean="0">
                <a:latin typeface="+mj-lt"/>
              </a:rPr>
              <a:t>Launching simulation</a:t>
            </a:r>
            <a:endParaRPr lang="en-GB" sz="2000" dirty="0" smtClean="0">
              <a:latin typeface="+mj-lt"/>
            </a:endParaRPr>
          </a:p>
          <a:p>
            <a:pPr>
              <a:defRPr sz="1400">
                <a:latin typeface="+mn-lt"/>
                <a:ea typeface="+mn-ea"/>
                <a:cs typeface="+mn-cs"/>
                <a:sym typeface="Helvetica Neue"/>
              </a:defRPr>
            </a:pPr>
            <a:endParaRPr lang="en-GB" sz="2000" dirty="0">
              <a:latin typeface="+mj-lt"/>
            </a:endParaRPr>
          </a:p>
          <a:p>
            <a:pPr>
              <a:defRPr sz="1400">
                <a:latin typeface="+mn-lt"/>
                <a:ea typeface="+mn-ea"/>
                <a:cs typeface="+mn-cs"/>
                <a:sym typeface="Helvetica Neue"/>
              </a:defRPr>
            </a:pPr>
            <a:r>
              <a:rPr lang="en-GB" sz="2000" dirty="0" smtClean="0">
                <a:latin typeface="+mj-lt"/>
              </a:rPr>
              <a:t>Scaling up/down automatically during runtime </a:t>
            </a:r>
            <a:endParaRPr lang="en-GB" sz="2000" dirty="0" smtClean="0">
              <a:latin typeface="+mj-lt"/>
            </a:endParaRPr>
          </a:p>
          <a:p>
            <a:pPr>
              <a:defRPr sz="1400">
                <a:latin typeface="+mn-lt"/>
                <a:ea typeface="+mn-ea"/>
                <a:cs typeface="+mn-cs"/>
                <a:sym typeface="Helvetica Neue"/>
              </a:defRPr>
            </a:pPr>
            <a:endParaRPr lang="en-GB" sz="2000" dirty="0">
              <a:latin typeface="+mj-lt"/>
            </a:endParaRPr>
          </a:p>
          <a:p>
            <a:pPr>
              <a:defRPr sz="1400">
                <a:latin typeface="+mn-lt"/>
                <a:ea typeface="+mn-ea"/>
                <a:cs typeface="+mn-cs"/>
                <a:sym typeface="Helvetica Neue"/>
              </a:defRPr>
            </a:pPr>
            <a:r>
              <a:rPr lang="en-GB" sz="2000" dirty="0" smtClean="0">
                <a:latin typeface="+mj-lt"/>
              </a:rPr>
              <a:t>(Job queue is in inside </a:t>
            </a:r>
            <a:r>
              <a:rPr lang="en-GB" sz="2000" dirty="0" err="1" smtClean="0">
                <a:latin typeface="+mj-lt"/>
              </a:rPr>
              <a:t>MiCADO</a:t>
            </a:r>
            <a:r>
              <a:rPr lang="en-GB" sz="2000" dirty="0" smtClean="0">
                <a:latin typeface="+mj-lt"/>
              </a:rPr>
              <a:t> completely hidden from the simulation user)</a:t>
            </a:r>
            <a:endParaRPr sz="2000" dirty="0">
              <a:latin typeface="+mj-lt"/>
            </a:endParaRPr>
          </a:p>
        </p:txBody>
      </p:sp>
      <p:sp>
        <p:nvSpPr>
          <p:cNvPr id="80" name="TextBox 79"/>
          <p:cNvSpPr txBox="1"/>
          <p:nvPr/>
        </p:nvSpPr>
        <p:spPr>
          <a:xfrm>
            <a:off x="9887298" y="1097955"/>
            <a:ext cx="223521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18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User/simulation manager</a:t>
            </a:r>
            <a:endParaRPr kumimoji="0" lang="en-GB" sz="18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81" name="TextBox 80"/>
          <p:cNvSpPr txBox="1"/>
          <p:nvPr/>
        </p:nvSpPr>
        <p:spPr>
          <a:xfrm>
            <a:off x="112732" y="8944731"/>
            <a:ext cx="223521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18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User/simulation manager</a:t>
            </a:r>
            <a:endParaRPr kumimoji="0" lang="en-GB" sz="18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0" name="Straight Arrow Connector 9"/>
          <p:cNvCxnSpPr>
            <a:stCxn id="2" idx="2"/>
          </p:cNvCxnSpPr>
          <p:nvPr/>
        </p:nvCxnSpPr>
        <p:spPr>
          <a:xfrm flipH="1" flipV="1">
            <a:off x="8004362" y="5183772"/>
            <a:ext cx="1396106" cy="1085022"/>
          </a:xfrm>
          <a:prstGeom prst="straightConnector1">
            <a:avLst/>
          </a:prstGeom>
          <a:noFill/>
          <a:ln w="25400" cap="flat">
            <a:solidFill>
              <a:schemeClr val="tx1"/>
            </a:solidFill>
            <a:prstDash val="solid"/>
            <a:round/>
            <a:tailEnd type="triangle"/>
          </a:ln>
          <a:effectLst/>
          <a:sp3d/>
        </p:spPr>
        <p:style>
          <a:lnRef idx="0">
            <a:scrgbClr r="0" g="0" b="0"/>
          </a:lnRef>
          <a:fillRef idx="0">
            <a:scrgbClr r="0" g="0" b="0"/>
          </a:fillRef>
          <a:effectRef idx="0">
            <a:scrgbClr r="0" g="0" b="0"/>
          </a:effectRef>
          <a:fontRef idx="none"/>
        </p:style>
      </p:cxnSp>
      <p:cxnSp>
        <p:nvCxnSpPr>
          <p:cNvPr id="85" name="Straight Arrow Connector 84"/>
          <p:cNvCxnSpPr/>
          <p:nvPr/>
        </p:nvCxnSpPr>
        <p:spPr>
          <a:xfrm>
            <a:off x="7931419" y="5670565"/>
            <a:ext cx="1357895" cy="1072841"/>
          </a:xfrm>
          <a:prstGeom prst="straightConnector1">
            <a:avLst/>
          </a:prstGeom>
          <a:noFill/>
          <a:ln w="25400" cap="flat">
            <a:solidFill>
              <a:schemeClr val="tx1"/>
            </a:solidFill>
            <a:prstDash val="solid"/>
            <a:round/>
            <a:tailEnd type="triangle"/>
          </a:ln>
          <a:effectLst/>
          <a:sp3d/>
        </p:spPr>
        <p:style>
          <a:lnRef idx="0">
            <a:scrgbClr r="0" g="0" b="0"/>
          </a:lnRef>
          <a:fillRef idx="0">
            <a:scrgbClr r="0" g="0" b="0"/>
          </a:fillRef>
          <a:effectRef idx="0">
            <a:scrgbClr r="0" g="0" b="0"/>
          </a:effectRef>
          <a:fontRef idx="none"/>
        </p:style>
      </p:cxnSp>
      <p:sp>
        <p:nvSpPr>
          <p:cNvPr id="89" name="upload and download the data"/>
          <p:cNvSpPr txBox="1"/>
          <p:nvPr/>
        </p:nvSpPr>
        <p:spPr>
          <a:xfrm>
            <a:off x="8050082" y="4037861"/>
            <a:ext cx="1353563" cy="1210588"/>
          </a:xfrm>
          <a:prstGeom prst="rect">
            <a:avLst/>
          </a:prstGeom>
          <a:ln w="12700">
            <a:miter lim="400000"/>
          </a:ln>
        </p:spPr>
        <p:txBody>
          <a:bodyPr wrap="square" lIns="50800" tIns="50800" rIns="50800" bIns="50800" anchor="ctr">
            <a:spAutoFit/>
          </a:bodyPr>
          <a:lstStyle>
            <a:lvl1pPr>
              <a:defRPr sz="1100">
                <a:latin typeface="+mn-lt"/>
                <a:ea typeface="+mn-ea"/>
                <a:cs typeface="+mn-cs"/>
                <a:sym typeface="Helvetica Neue"/>
              </a:defRPr>
            </a:lvl1pPr>
          </a:lstStyle>
          <a:p>
            <a:r>
              <a:rPr sz="1800" dirty="0" smtClean="0"/>
              <a:t>download  </a:t>
            </a:r>
            <a:r>
              <a:rPr lang="en-GB" sz="1800" dirty="0" smtClean="0"/>
              <a:t>simulation model and input data</a:t>
            </a:r>
            <a:endParaRPr lang="en-GB" sz="1800" dirty="0" smtClean="0"/>
          </a:p>
        </p:txBody>
      </p:sp>
      <p:sp>
        <p:nvSpPr>
          <p:cNvPr id="92" name="upload and download the data"/>
          <p:cNvSpPr txBox="1"/>
          <p:nvPr/>
        </p:nvSpPr>
        <p:spPr>
          <a:xfrm>
            <a:off x="7931419" y="6740360"/>
            <a:ext cx="1353563" cy="656590"/>
          </a:xfrm>
          <a:prstGeom prst="rect">
            <a:avLst/>
          </a:prstGeom>
          <a:ln w="12700">
            <a:miter lim="400000"/>
          </a:ln>
        </p:spPr>
        <p:txBody>
          <a:bodyPr wrap="square" lIns="50800" tIns="50800" rIns="50800" bIns="50800" anchor="ctr">
            <a:spAutoFit/>
          </a:bodyPr>
          <a:lstStyle>
            <a:lvl1pPr>
              <a:defRPr sz="1100">
                <a:latin typeface="+mn-lt"/>
                <a:ea typeface="+mn-ea"/>
                <a:cs typeface="+mn-cs"/>
                <a:sym typeface="Helvetica Neue"/>
              </a:defRPr>
            </a:lvl1pPr>
          </a:lstStyle>
          <a:p>
            <a:r>
              <a:rPr lang="en-GB" sz="1800" dirty="0" smtClean="0"/>
              <a:t>Upload results</a:t>
            </a:r>
            <a:endParaRPr lang="en-GB" sz="1800" dirty="0" smtClean="0"/>
          </a:p>
        </p:txBody>
      </p:sp>
      <p:sp>
        <p:nvSpPr>
          <p:cNvPr id="15" name="Up-Down Arrow 14"/>
          <p:cNvSpPr/>
          <p:nvPr/>
        </p:nvSpPr>
        <p:spPr>
          <a:xfrm>
            <a:off x="10682911" y="3678153"/>
            <a:ext cx="697893" cy="1216152"/>
          </a:xfrm>
          <a:prstGeom prst="upDownArrow">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en-GB"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5306" y="167308"/>
            <a:ext cx="11019493"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GB" sz="3200" b="1" dirty="0" smtClean="0"/>
              <a:t>Operation from the Simulation User’s point of view</a:t>
            </a:r>
            <a:endParaRPr lang="en-GB" sz="3200" b="1" dirty="0"/>
          </a:p>
        </p:txBody>
      </p:sp>
      <p:sp>
        <p:nvSpPr>
          <p:cNvPr id="4" name="TextBox 3"/>
          <p:cNvSpPr txBox="1"/>
          <p:nvPr/>
        </p:nvSpPr>
        <p:spPr>
          <a:xfrm>
            <a:off x="320040" y="886560"/>
            <a:ext cx="12070080" cy="78585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600"/>
              </a:spcAft>
              <a:buClrTx/>
              <a:buSzTx/>
              <a:buFont typeface="Arial" panose="02080604020202020204" charset="0"/>
              <a:buChar char="•"/>
            </a:pPr>
            <a:r>
              <a:rPr kumimoji="0" lang="en-GB" sz="2800" b="0" i="0" u="none" strike="noStrike" cap="none" spc="0" normalizeH="0" baseline="0" dirty="0" smtClean="0">
                <a:ln>
                  <a:noFill/>
                </a:ln>
                <a:solidFill>
                  <a:srgbClr val="000000"/>
                </a:solidFill>
                <a:effectLst/>
                <a:uFillTx/>
                <a:sym typeface="Helvetica Neue Medium"/>
              </a:rPr>
              <a:t>User populates simulation repository with models of supported simulation engines and  parameter sets</a:t>
            </a:r>
            <a:endParaRPr kumimoji="0" lang="en-GB" sz="2800" b="0" i="0" u="none" strike="noStrike" cap="none" spc="0" normalizeH="0" baseline="0" dirty="0" smtClean="0">
              <a:ln>
                <a:noFill/>
              </a:ln>
              <a:solidFill>
                <a:srgbClr val="000000"/>
              </a:solidFill>
              <a:effectLst/>
              <a:uFillTx/>
              <a:sym typeface="Helvetica Neue Medium"/>
            </a:endParaRPr>
          </a:p>
          <a:p>
            <a:pPr marL="342900" marR="0" indent="-342900" algn="l" defTabSz="584200" rtl="0" fontAlgn="auto" latinLnBrk="0" hangingPunct="0">
              <a:lnSpc>
                <a:spcPct val="100000"/>
              </a:lnSpc>
              <a:spcBef>
                <a:spcPts val="0"/>
              </a:spcBef>
              <a:spcAft>
                <a:spcPts val="600"/>
              </a:spcAft>
              <a:buClrTx/>
              <a:buSzTx/>
              <a:buFont typeface="Arial" panose="02080604020202020204" charset="0"/>
              <a:buChar char="•"/>
            </a:pPr>
            <a:r>
              <a:rPr lang="en-GB" sz="2800" dirty="0" smtClean="0"/>
              <a:t>User launches simulation by setting</a:t>
            </a:r>
            <a:r>
              <a:rPr lang="en-GB" sz="2800" dirty="0"/>
              <a:t>:</a:t>
            </a:r>
            <a:endParaRPr kumimoji="0" lang="en-GB" sz="2800" b="0" i="0" u="none" strike="noStrike" cap="none" spc="0" normalizeH="0" baseline="0" dirty="0" smtClean="0">
              <a:ln>
                <a:noFill/>
              </a:ln>
              <a:solidFill>
                <a:srgbClr val="000000"/>
              </a:solidFill>
              <a:effectLst/>
              <a:uFillTx/>
              <a:sym typeface="Helvetica Neue Medium"/>
            </a:endParaRPr>
          </a:p>
          <a:p>
            <a:pPr lvl="8" algn="l">
              <a:spcAft>
                <a:spcPts val="600"/>
              </a:spcAft>
            </a:pPr>
            <a:r>
              <a:rPr lang="en-GB" dirty="0"/>
              <a:t>	</a:t>
            </a:r>
            <a:r>
              <a:rPr lang="en-GB" dirty="0" smtClean="0"/>
              <a:t>	Deadline</a:t>
            </a:r>
            <a:r>
              <a:rPr lang="en-GB" dirty="0"/>
              <a:t>: deadline for whole simulation experiment</a:t>
            </a:r>
            <a:endParaRPr lang="en-GB" dirty="0"/>
          </a:p>
          <a:p>
            <a:pPr lvl="8" algn="l">
              <a:spcAft>
                <a:spcPts val="600"/>
              </a:spcAft>
            </a:pPr>
            <a:r>
              <a:rPr lang="en-GB" dirty="0"/>
              <a:t>		Unit execution time: estimated time of one simulation run</a:t>
            </a:r>
            <a:endParaRPr lang="en-GB" dirty="0"/>
          </a:p>
          <a:p>
            <a:pPr lvl="8" algn="l">
              <a:spcAft>
                <a:spcPts val="600"/>
              </a:spcAft>
            </a:pPr>
            <a:r>
              <a:rPr lang="en-GB" dirty="0"/>
              <a:t>		</a:t>
            </a:r>
            <a:r>
              <a:rPr lang="en-GB" dirty="0" smtClean="0"/>
              <a:t>Name </a:t>
            </a:r>
            <a:r>
              <a:rPr lang="en-GB" dirty="0"/>
              <a:t>of the Simulation Engine (e.g. </a:t>
            </a:r>
            <a:r>
              <a:rPr lang="en-GB" dirty="0" smtClean="0"/>
              <a:t>Repast)</a:t>
            </a:r>
            <a:endParaRPr lang="en-GB" dirty="0" smtClean="0"/>
          </a:p>
          <a:p>
            <a:pPr lvl="8" algn="l">
              <a:spcAft>
                <a:spcPts val="600"/>
              </a:spcAft>
            </a:pPr>
            <a:r>
              <a:rPr kumimoji="0" lang="en-GB" b="0" i="0" u="none" strike="noStrike" cap="none" spc="0" normalizeH="0" baseline="0" dirty="0">
                <a:ln>
                  <a:noFill/>
                </a:ln>
                <a:solidFill>
                  <a:srgbClr val="000000"/>
                </a:solidFill>
                <a:effectLst/>
                <a:uFillTx/>
                <a:sym typeface="Helvetica Neue Medium"/>
              </a:rPr>
              <a:t>	</a:t>
            </a:r>
            <a:r>
              <a:rPr kumimoji="0" lang="en-GB" b="0" i="0" u="none" strike="noStrike" cap="none" spc="0" normalizeH="0" baseline="0" dirty="0" smtClean="0">
                <a:ln>
                  <a:noFill/>
                </a:ln>
                <a:solidFill>
                  <a:srgbClr val="000000"/>
                </a:solidFill>
                <a:effectLst/>
                <a:uFillTx/>
                <a:sym typeface="Helvetica Neue Medium"/>
              </a:rPr>
              <a:t>	</a:t>
            </a:r>
            <a:r>
              <a:rPr lang="en-GB" dirty="0" smtClean="0"/>
              <a:t>URL </a:t>
            </a:r>
            <a:r>
              <a:rPr lang="en-GB" dirty="0"/>
              <a:t>of Simulation </a:t>
            </a:r>
            <a:r>
              <a:rPr lang="en-GB" dirty="0" smtClean="0"/>
              <a:t>Repository</a:t>
            </a:r>
            <a:endParaRPr lang="en-GB" dirty="0" smtClean="0"/>
          </a:p>
          <a:p>
            <a:pPr marL="342900" lvl="8" indent="-342900" algn="l">
              <a:spcAft>
                <a:spcPts val="600"/>
              </a:spcAft>
              <a:buFont typeface="Arial" panose="02080604020202020204" charset="0"/>
              <a:buChar char="•"/>
            </a:pPr>
            <a:r>
              <a:rPr lang="en-GB" sz="2800" dirty="0" smtClean="0"/>
              <a:t>User downloads results from the Simulation Repository</a:t>
            </a:r>
            <a:endParaRPr lang="en-GB" sz="2800" dirty="0" smtClean="0"/>
          </a:p>
          <a:p>
            <a:pPr lvl="8" algn="l">
              <a:spcAft>
                <a:spcPts val="600"/>
              </a:spcAft>
            </a:pPr>
            <a:endParaRPr kumimoji="0" lang="en-GB" b="1" i="0" u="none" strike="noStrike" cap="none" spc="0" normalizeH="0" baseline="0" dirty="0" smtClean="0">
              <a:ln>
                <a:noFill/>
              </a:ln>
              <a:solidFill>
                <a:srgbClr val="000000"/>
              </a:solidFill>
              <a:effectLst/>
              <a:uFillTx/>
              <a:sym typeface="Helvetica Neue Medium"/>
            </a:endParaRPr>
          </a:p>
          <a:p>
            <a:pPr lvl="8" algn="l">
              <a:spcAft>
                <a:spcPts val="600"/>
              </a:spcAft>
            </a:pPr>
            <a:r>
              <a:rPr kumimoji="0" lang="en-GB" b="1" i="0" u="none" strike="noStrike" cap="none" spc="0" normalizeH="0" baseline="0" dirty="0" smtClean="0">
                <a:ln>
                  <a:noFill/>
                </a:ln>
                <a:solidFill>
                  <a:srgbClr val="000000"/>
                </a:solidFill>
                <a:effectLst/>
                <a:uFillTx/>
                <a:sym typeface="Helvetica Neue Medium"/>
              </a:rPr>
              <a:t>Optional/advanced:</a:t>
            </a:r>
            <a:endParaRPr kumimoji="0" lang="en-GB" b="1" i="0" u="none" strike="noStrike" cap="none" spc="0" normalizeH="0" baseline="0" dirty="0">
              <a:ln>
                <a:noFill/>
              </a:ln>
              <a:solidFill>
                <a:srgbClr val="000000"/>
              </a:solidFill>
              <a:effectLst/>
              <a:uFillTx/>
              <a:sym typeface="Helvetica Neue Medium"/>
            </a:endParaRPr>
          </a:p>
          <a:p>
            <a:pPr marL="342900" lvl="8" indent="-342900" algn="l">
              <a:spcAft>
                <a:spcPts val="600"/>
              </a:spcAft>
              <a:buFont typeface="Arial" panose="02080604020202020204" charset="0"/>
              <a:buChar char="•"/>
            </a:pPr>
            <a:r>
              <a:rPr lang="en-GB" dirty="0" smtClean="0"/>
              <a:t>User can be presented with high level interface of Simulation Manager later, providing all functionalities listed by Simon:</a:t>
            </a:r>
            <a:endParaRPr lang="en-GB" dirty="0" smtClean="0"/>
          </a:p>
          <a:p>
            <a:pPr lvl="8" algn="l">
              <a:spcAft>
                <a:spcPts val="600"/>
              </a:spcAft>
            </a:pPr>
            <a:r>
              <a:rPr lang="en-GB" sz="1600" dirty="0"/>
              <a:t>	</a:t>
            </a:r>
            <a:r>
              <a:rPr lang="en-GB" sz="1600" dirty="0" smtClean="0"/>
              <a:t>	</a:t>
            </a:r>
            <a:r>
              <a:rPr lang="en-GB" sz="2000" dirty="0" smtClean="0"/>
              <a:t>Display </a:t>
            </a:r>
            <a:r>
              <a:rPr lang="en-GB" sz="2000" dirty="0"/>
              <a:t>which models and their parameters are available</a:t>
            </a:r>
            <a:endParaRPr lang="en-GB" sz="2000" dirty="0"/>
          </a:p>
          <a:p>
            <a:pPr lvl="5" algn="l">
              <a:spcAft>
                <a:spcPts val="600"/>
              </a:spcAft>
            </a:pPr>
            <a:r>
              <a:rPr lang="en-GB" sz="2000" dirty="0" smtClean="0"/>
              <a:t>		Define </a:t>
            </a:r>
            <a:r>
              <a:rPr lang="en-GB" sz="2000" dirty="0"/>
              <a:t>experiments (model + parameter </a:t>
            </a:r>
            <a:r>
              <a:rPr lang="en-GB" sz="2000" dirty="0" smtClean="0"/>
              <a:t>ranges)</a:t>
            </a:r>
            <a:endParaRPr lang="en-GB" sz="2000" dirty="0" smtClean="0"/>
          </a:p>
          <a:p>
            <a:pPr lvl="5" algn="l">
              <a:spcAft>
                <a:spcPts val="600"/>
              </a:spcAft>
            </a:pPr>
            <a:r>
              <a:rPr lang="en-GB" sz="2000" dirty="0"/>
              <a:t>	</a:t>
            </a:r>
            <a:r>
              <a:rPr lang="en-GB" sz="2000" dirty="0" smtClean="0"/>
              <a:t>	Launch </a:t>
            </a:r>
            <a:r>
              <a:rPr lang="en-GB" sz="2000" dirty="0"/>
              <a:t>experiments</a:t>
            </a:r>
            <a:endParaRPr lang="en-GB" sz="2000" dirty="0"/>
          </a:p>
          <a:p>
            <a:pPr lvl="5" algn="l">
              <a:spcAft>
                <a:spcPts val="600"/>
              </a:spcAft>
            </a:pPr>
            <a:r>
              <a:rPr lang="en-GB" sz="2000" dirty="0" smtClean="0"/>
              <a:t>		Monitor </a:t>
            </a:r>
            <a:r>
              <a:rPr lang="en-GB" sz="2000" dirty="0"/>
              <a:t>runs, progress</a:t>
            </a:r>
            <a:endParaRPr lang="en-GB" sz="2000" dirty="0"/>
          </a:p>
          <a:p>
            <a:pPr lvl="5" algn="l">
              <a:spcAft>
                <a:spcPts val="600"/>
              </a:spcAft>
            </a:pPr>
            <a:r>
              <a:rPr lang="en-GB" sz="2000" dirty="0" smtClean="0"/>
              <a:t>		Access </a:t>
            </a:r>
            <a:r>
              <a:rPr lang="en-GB" sz="2000" dirty="0"/>
              <a:t>results</a:t>
            </a:r>
            <a:endParaRPr lang="en-GB" sz="2000" dirty="0"/>
          </a:p>
          <a:p>
            <a:pPr marL="342900" lvl="8" indent="-342900" algn="l">
              <a:spcAft>
                <a:spcPts val="600"/>
              </a:spcAft>
              <a:buFont typeface="Arial" panose="02080604020202020204" charset="0"/>
              <a:buChar char="•"/>
            </a:pPr>
            <a:endParaRPr kumimoji="0" lang="en-GB" b="0" i="0" u="none" strike="noStrike" cap="none" spc="0" normalizeH="0" baseline="0" dirty="0">
              <a:ln>
                <a:noFill/>
              </a:ln>
              <a:solidFill>
                <a:srgbClr val="000000"/>
              </a:solidFill>
              <a:effectLst/>
              <a:uFillTx/>
              <a:sym typeface="Helvetica Neue Medium"/>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p:cNvSpPr/>
          <p:nvPr/>
        </p:nvSpPr>
        <p:spPr>
          <a:xfrm>
            <a:off x="2575648" y="3731213"/>
            <a:ext cx="1651002" cy="1608238"/>
          </a:xfrm>
          <a:prstGeom prst="rect">
            <a:avLst/>
          </a:prstGeom>
          <a:ln w="25400">
            <a:solidFill>
              <a:srgbClr val="000000"/>
            </a:solidFill>
            <a:miter lim="400000"/>
          </a:ln>
        </p:spPr>
        <p:txBody>
          <a:bodyPr lIns="50800" tIns="50800" rIns="50800" bIns="50800" anchor="ctr"/>
          <a:lstStyle/>
          <a:p>
            <a:pPr>
              <a:defRPr sz="2200">
                <a:solidFill>
                  <a:srgbClr val="FFFFFF"/>
                </a:solidFill>
              </a:defRPr>
            </a:pPr>
          </a:p>
        </p:txBody>
      </p:sp>
      <p:sp>
        <p:nvSpPr>
          <p:cNvPr id="120" name="MiCADO Master"/>
          <p:cNvSpPr txBox="1"/>
          <p:nvPr/>
        </p:nvSpPr>
        <p:spPr>
          <a:xfrm>
            <a:off x="2510255" y="3308335"/>
            <a:ext cx="1782624" cy="374601"/>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r>
              <a:rPr dirty="0" err="1"/>
              <a:t>MiCADO</a:t>
            </a:r>
            <a:r>
              <a:rPr dirty="0"/>
              <a:t> Master</a:t>
            </a:r>
          </a:p>
        </p:txBody>
      </p:sp>
      <p:sp>
        <p:nvSpPr>
          <p:cNvPr id="121" name="Rectangle"/>
          <p:cNvSpPr/>
          <p:nvPr/>
        </p:nvSpPr>
        <p:spPr>
          <a:xfrm>
            <a:off x="5696895" y="2493703"/>
            <a:ext cx="3135774" cy="2336752"/>
          </a:xfrm>
          <a:prstGeom prst="rect">
            <a:avLst/>
          </a:prstGeom>
          <a:ln w="25400">
            <a:solidFill>
              <a:srgbClr val="000000"/>
            </a:solidFill>
            <a:miter lim="400000"/>
          </a:ln>
        </p:spPr>
        <p:txBody>
          <a:bodyPr lIns="50800" tIns="50800" rIns="50800" bIns="50800" anchor="ctr"/>
          <a:lstStyle/>
          <a:p>
            <a:pPr>
              <a:defRPr sz="2200">
                <a:solidFill>
                  <a:srgbClr val="FFFFFF"/>
                </a:solidFill>
              </a:defRPr>
            </a:pPr>
          </a:p>
        </p:txBody>
      </p:sp>
      <p:sp>
        <p:nvSpPr>
          <p:cNvPr id="124" name="Instance 1"/>
          <p:cNvSpPr txBox="1"/>
          <p:nvPr/>
        </p:nvSpPr>
        <p:spPr>
          <a:xfrm>
            <a:off x="5960749" y="2176859"/>
            <a:ext cx="1962076" cy="379591"/>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r>
              <a:rPr lang="en-GB" dirty="0" err="1" smtClean="0"/>
              <a:t>MiCADO</a:t>
            </a:r>
            <a:r>
              <a:rPr lang="en-GB" dirty="0" smtClean="0"/>
              <a:t> worker</a:t>
            </a:r>
            <a:r>
              <a:rPr dirty="0" smtClean="0"/>
              <a:t> </a:t>
            </a:r>
            <a:r>
              <a:rPr dirty="0"/>
              <a:t>1</a:t>
            </a:r>
          </a:p>
        </p:txBody>
      </p:sp>
      <p:sp>
        <p:nvSpPr>
          <p:cNvPr id="125" name="Instance 2"/>
          <p:cNvSpPr txBox="1"/>
          <p:nvPr/>
        </p:nvSpPr>
        <p:spPr>
          <a:xfrm>
            <a:off x="5960749" y="4894659"/>
            <a:ext cx="1962076" cy="379591"/>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r>
              <a:rPr lang="en-GB" dirty="0" err="1" smtClean="0"/>
              <a:t>MiCADO</a:t>
            </a:r>
            <a:r>
              <a:rPr lang="en-GB" dirty="0" smtClean="0"/>
              <a:t> worker</a:t>
            </a:r>
            <a:r>
              <a:rPr dirty="0" smtClean="0"/>
              <a:t> </a:t>
            </a:r>
            <a:r>
              <a:rPr dirty="0"/>
              <a:t>2</a:t>
            </a:r>
          </a:p>
        </p:txBody>
      </p:sp>
      <p:grpSp>
        <p:nvGrpSpPr>
          <p:cNvPr id="129" name="feeder"/>
          <p:cNvGrpSpPr/>
          <p:nvPr/>
        </p:nvGrpSpPr>
        <p:grpSpPr>
          <a:xfrm>
            <a:off x="5724153" y="2779154"/>
            <a:ext cx="737248" cy="464944"/>
            <a:chOff x="0" y="-1"/>
            <a:chExt cx="567365" cy="464943"/>
          </a:xfrm>
        </p:grpSpPr>
        <p:sp>
          <p:nvSpPr>
            <p:cNvPr id="127" name="Rectangle"/>
            <p:cNvSpPr/>
            <p:nvPr/>
          </p:nvSpPr>
          <p:spPr>
            <a:xfrm>
              <a:off x="0" y="-1"/>
              <a:ext cx="567365" cy="464943"/>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1100">
                  <a:solidFill>
                    <a:srgbClr val="FFFFFF"/>
                  </a:solidFill>
                </a:defRPr>
              </a:pPr>
            </a:p>
          </p:txBody>
        </p:sp>
        <p:sp>
          <p:nvSpPr>
            <p:cNvPr id="128" name="feeder"/>
            <p:cNvSpPr txBox="1"/>
            <p:nvPr/>
          </p:nvSpPr>
          <p:spPr>
            <a:xfrm>
              <a:off x="0" y="58065"/>
              <a:ext cx="567365" cy="348812"/>
            </a:xfrm>
            <a:prstGeom prst="rect">
              <a:avLst/>
            </a:prstGeom>
            <a:noFill/>
            <a:ln w="12700" cap="flat">
              <a:noFill/>
              <a:miter lim="400000"/>
            </a:ln>
            <a:effectLst/>
          </p:spPr>
          <p:txBody>
            <a:bodyPr wrap="square" lIns="50800" tIns="50800" rIns="50800" bIns="50800" numCol="1" anchor="ctr">
              <a:spAutoFit/>
            </a:bodyPr>
            <a:lstStyle>
              <a:lvl1pPr>
                <a:defRPr sz="1100">
                  <a:solidFill>
                    <a:srgbClr val="FFFFFF"/>
                  </a:solidFill>
                </a:defRPr>
              </a:lvl1pPr>
            </a:lstStyle>
            <a:p>
              <a:r>
                <a:rPr sz="1600" dirty="0"/>
                <a:t>feeder</a:t>
              </a:r>
            </a:p>
          </p:txBody>
        </p:sp>
      </p:grpSp>
      <p:sp>
        <p:nvSpPr>
          <p:cNvPr id="130" name="Rectangle"/>
          <p:cNvSpPr/>
          <p:nvPr/>
        </p:nvSpPr>
        <p:spPr>
          <a:xfrm>
            <a:off x="2293583" y="1515754"/>
            <a:ext cx="6654474" cy="7409633"/>
          </a:xfrm>
          <a:prstGeom prst="rect">
            <a:avLst/>
          </a:prstGeom>
          <a:ln w="25400">
            <a:solidFill>
              <a:srgbClr val="000000"/>
            </a:solidFill>
            <a:miter lim="400000"/>
          </a:ln>
        </p:spPr>
        <p:txBody>
          <a:bodyPr lIns="50800" tIns="50800" rIns="50800" bIns="50800" anchor="ctr"/>
          <a:lstStyle/>
          <a:p>
            <a:pPr>
              <a:defRPr sz="2200">
                <a:solidFill>
                  <a:srgbClr val="FFFFFF"/>
                </a:solidFill>
              </a:defRPr>
            </a:pPr>
          </a:p>
        </p:txBody>
      </p:sp>
      <p:grpSp>
        <p:nvGrpSpPr>
          <p:cNvPr id="136" name="cqueue"/>
          <p:cNvGrpSpPr/>
          <p:nvPr/>
        </p:nvGrpSpPr>
        <p:grpSpPr>
          <a:xfrm>
            <a:off x="7447006" y="2714109"/>
            <a:ext cx="1184711" cy="595035"/>
            <a:chOff x="-1" y="-27517"/>
            <a:chExt cx="676343" cy="595034"/>
          </a:xfrm>
        </p:grpSpPr>
        <p:sp>
          <p:nvSpPr>
            <p:cNvPr id="134" name="Rectangle"/>
            <p:cNvSpPr/>
            <p:nvPr/>
          </p:nvSpPr>
          <p:spPr>
            <a:xfrm>
              <a:off x="-1" y="-1"/>
              <a:ext cx="676343" cy="540001"/>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1100">
                  <a:solidFill>
                    <a:srgbClr val="FFFFFF"/>
                  </a:solidFill>
                </a:defRPr>
              </a:pPr>
            </a:p>
          </p:txBody>
        </p:sp>
        <p:sp>
          <p:nvSpPr>
            <p:cNvPr id="135" name="cqueue"/>
            <p:cNvSpPr txBox="1"/>
            <p:nvPr/>
          </p:nvSpPr>
          <p:spPr>
            <a:xfrm>
              <a:off x="-1" y="-27517"/>
              <a:ext cx="676343" cy="595034"/>
            </a:xfrm>
            <a:prstGeom prst="rect">
              <a:avLst/>
            </a:prstGeom>
            <a:noFill/>
            <a:ln w="12700" cap="flat">
              <a:noFill/>
              <a:miter lim="400000"/>
            </a:ln>
            <a:effectLst/>
          </p:spPr>
          <p:txBody>
            <a:bodyPr wrap="square" lIns="50800" tIns="50800" rIns="50800" bIns="50800" numCol="1" anchor="ctr">
              <a:spAutoFit/>
            </a:bodyPr>
            <a:lstStyle>
              <a:lvl1pPr>
                <a:defRPr sz="1100">
                  <a:solidFill>
                    <a:srgbClr val="FFFFFF"/>
                  </a:solidFill>
                </a:defRPr>
              </a:lvl1pPr>
            </a:lstStyle>
            <a:p>
              <a:r>
                <a:rPr lang="en-GB" sz="1600" dirty="0" smtClean="0"/>
                <a:t>c</a:t>
              </a:r>
              <a:r>
                <a:rPr sz="1600" dirty="0" smtClean="0"/>
                <a:t>queue</a:t>
              </a:r>
              <a:endParaRPr lang="en-GB" sz="1600" dirty="0" smtClean="0"/>
            </a:p>
            <a:p>
              <a:r>
                <a:rPr lang="en-GB" sz="1600" dirty="0" smtClean="0"/>
                <a:t>master</a:t>
              </a:r>
              <a:endParaRPr sz="1600" dirty="0"/>
            </a:p>
          </p:txBody>
        </p:sp>
      </p:grpSp>
      <p:sp>
        <p:nvSpPr>
          <p:cNvPr id="137" name="Line"/>
          <p:cNvSpPr/>
          <p:nvPr/>
        </p:nvSpPr>
        <p:spPr>
          <a:xfrm>
            <a:off x="6444343" y="2989218"/>
            <a:ext cx="995743" cy="2692"/>
          </a:xfrm>
          <a:prstGeom prst="line">
            <a:avLst/>
          </a:prstGeom>
          <a:ln w="25400">
            <a:solidFill>
              <a:srgbClr val="000000"/>
            </a:solidFill>
            <a:miter lim="400000"/>
            <a:tailEnd type="triangle"/>
          </a:ln>
        </p:spPr>
        <p:txBody>
          <a:bodyPr lIns="45718" tIns="45718" rIns="45718" bIns="45718"/>
          <a:lstStyle/>
          <a:p/>
        </p:txBody>
      </p:sp>
      <p:sp>
        <p:nvSpPr>
          <p:cNvPr id="138" name="feed task to…"/>
          <p:cNvSpPr txBox="1"/>
          <p:nvPr/>
        </p:nvSpPr>
        <p:spPr>
          <a:xfrm>
            <a:off x="6507660" y="2689488"/>
            <a:ext cx="828752" cy="318036"/>
          </a:xfrm>
          <a:prstGeom prst="rect">
            <a:avLst/>
          </a:prstGeom>
          <a:ln w="12700">
            <a:miter lim="400000"/>
          </a:ln>
        </p:spPr>
        <p:txBody>
          <a:bodyPr wrap="none" lIns="50800" tIns="50800" rIns="50800" bIns="50800" anchor="ctr">
            <a:spAutoFit/>
          </a:bodyPr>
          <a:lstStyle/>
          <a:p>
            <a:pPr>
              <a:defRPr sz="800">
                <a:latin typeface="+mn-lt"/>
                <a:ea typeface="+mn-ea"/>
                <a:cs typeface="+mn-cs"/>
                <a:sym typeface="Helvetica Neue"/>
              </a:defRPr>
            </a:pPr>
            <a:r>
              <a:rPr sz="1400" dirty="0"/>
              <a:t>feed </a:t>
            </a:r>
            <a:r>
              <a:rPr sz="1400" dirty="0" smtClean="0"/>
              <a:t>task</a:t>
            </a:r>
            <a:endParaRPr sz="1400" dirty="0"/>
          </a:p>
        </p:txBody>
      </p:sp>
      <p:grpSp>
        <p:nvGrpSpPr>
          <p:cNvPr id="141" name="cqueue worker"/>
          <p:cNvGrpSpPr/>
          <p:nvPr/>
        </p:nvGrpSpPr>
        <p:grpSpPr>
          <a:xfrm>
            <a:off x="5657708" y="3995730"/>
            <a:ext cx="964862" cy="704676"/>
            <a:chOff x="-73672" y="0"/>
            <a:chExt cx="750014" cy="540000"/>
          </a:xfrm>
        </p:grpSpPr>
        <p:sp>
          <p:nvSpPr>
            <p:cNvPr id="139" name="Rectangle"/>
            <p:cNvSpPr/>
            <p:nvPr/>
          </p:nvSpPr>
          <p:spPr>
            <a:xfrm>
              <a:off x="-1" y="0"/>
              <a:ext cx="676343" cy="540000"/>
            </a:xfrm>
            <a:prstGeom prst="rect">
              <a:avLst/>
            </a:prstGeom>
            <a:solidFill>
              <a:srgbClr val="EE230C"/>
            </a:solidFill>
            <a:ln w="12700" cap="flat">
              <a:noFill/>
              <a:miter lim="400000"/>
            </a:ln>
            <a:effectLst/>
          </p:spPr>
          <p:txBody>
            <a:bodyPr wrap="square" lIns="50800" tIns="50800" rIns="50800" bIns="50800" numCol="1" anchor="ctr">
              <a:noAutofit/>
            </a:bodyPr>
            <a:lstStyle/>
            <a:p>
              <a:pPr>
                <a:defRPr sz="1200">
                  <a:solidFill>
                    <a:srgbClr val="FFFFFF"/>
                  </a:solidFill>
                </a:defRPr>
              </a:pPr>
            </a:p>
          </p:txBody>
        </p:sp>
        <p:sp>
          <p:nvSpPr>
            <p:cNvPr id="140" name="cqueue worker"/>
            <p:cNvSpPr txBox="1"/>
            <p:nvPr/>
          </p:nvSpPr>
          <p:spPr>
            <a:xfrm>
              <a:off x="-73672" y="35753"/>
              <a:ext cx="750014" cy="455981"/>
            </a:xfrm>
            <a:prstGeom prst="rect">
              <a:avLst/>
            </a:prstGeom>
            <a:noFill/>
            <a:ln w="12700" cap="flat">
              <a:noFill/>
              <a:miter lim="400000"/>
            </a:ln>
            <a:effectLst/>
          </p:spPr>
          <p:txBody>
            <a:bodyPr wrap="square" lIns="50800" tIns="50800" rIns="50800" bIns="50800" numCol="1" anchor="ctr">
              <a:spAutoFit/>
            </a:bodyPr>
            <a:lstStyle>
              <a:lvl1pPr>
                <a:defRPr sz="1200">
                  <a:solidFill>
                    <a:srgbClr val="FFFFFF"/>
                  </a:solidFill>
                </a:defRPr>
              </a:lvl1pPr>
            </a:lstStyle>
            <a:p>
              <a:r>
                <a:rPr sz="1600" dirty="0" err="1"/>
                <a:t>cqueue</a:t>
              </a:r>
              <a:r>
                <a:rPr sz="1600" dirty="0"/>
                <a:t> worker</a:t>
              </a:r>
            </a:p>
          </p:txBody>
        </p:sp>
      </p:grpSp>
      <p:sp>
        <p:nvSpPr>
          <p:cNvPr id="142" name="Line"/>
          <p:cNvSpPr/>
          <p:nvPr/>
        </p:nvSpPr>
        <p:spPr>
          <a:xfrm flipV="1">
            <a:off x="6290173" y="3135672"/>
            <a:ext cx="999583" cy="999583"/>
          </a:xfrm>
          <a:prstGeom prst="line">
            <a:avLst/>
          </a:prstGeom>
          <a:ln w="25400">
            <a:solidFill>
              <a:srgbClr val="000000"/>
            </a:solidFill>
            <a:miter lim="400000"/>
            <a:tailEnd type="triangle"/>
          </a:ln>
        </p:spPr>
        <p:txBody>
          <a:bodyPr lIns="45718" tIns="45718" rIns="45718" bIns="45718"/>
          <a:lstStyle/>
          <a:p/>
        </p:txBody>
      </p:sp>
      <p:sp>
        <p:nvSpPr>
          <p:cNvPr id="143" name="pull job from queue…"/>
          <p:cNvSpPr txBox="1"/>
          <p:nvPr/>
        </p:nvSpPr>
        <p:spPr>
          <a:xfrm>
            <a:off x="5751670" y="3391324"/>
            <a:ext cx="1126912" cy="533479"/>
          </a:xfrm>
          <a:prstGeom prst="rect">
            <a:avLst/>
          </a:prstGeom>
          <a:ln w="12700">
            <a:miter lim="400000"/>
          </a:ln>
        </p:spPr>
        <p:txBody>
          <a:bodyPr wrap="none" lIns="50800" tIns="50800" rIns="50800" bIns="50800" anchor="ctr">
            <a:spAutoFit/>
          </a:bodyPr>
          <a:lstStyle/>
          <a:p>
            <a:pPr>
              <a:defRPr sz="800">
                <a:latin typeface="+mn-lt"/>
                <a:ea typeface="+mn-ea"/>
                <a:cs typeface="+mn-cs"/>
                <a:sym typeface="Helvetica Neue"/>
              </a:defRPr>
            </a:pPr>
            <a:r>
              <a:rPr sz="1400" dirty="0"/>
              <a:t>pull job from </a:t>
            </a:r>
            <a:endParaRPr sz="1400" dirty="0"/>
          </a:p>
          <a:p>
            <a:pPr>
              <a:defRPr sz="800">
                <a:latin typeface="+mn-lt"/>
                <a:ea typeface="+mn-ea"/>
                <a:cs typeface="+mn-cs"/>
                <a:sym typeface="Helvetica Neue"/>
              </a:defRPr>
            </a:pPr>
            <a:r>
              <a:rPr sz="1400" dirty="0"/>
              <a:t>the queue</a:t>
            </a:r>
          </a:p>
        </p:txBody>
      </p:sp>
      <p:sp>
        <p:nvSpPr>
          <p:cNvPr id="144" name="Rectangle"/>
          <p:cNvSpPr/>
          <p:nvPr/>
        </p:nvSpPr>
        <p:spPr>
          <a:xfrm>
            <a:off x="6195147" y="5459426"/>
            <a:ext cx="336610" cy="317998"/>
          </a:xfrm>
          <a:prstGeom prst="rect">
            <a:avLst/>
          </a:prstGeom>
          <a:solidFill>
            <a:srgbClr val="EE230C"/>
          </a:solidFill>
          <a:ln w="12700">
            <a:miter lim="400000"/>
          </a:ln>
        </p:spPr>
        <p:txBody>
          <a:bodyPr lIns="50800" tIns="50800" rIns="50800" bIns="50800" anchor="ctr"/>
          <a:lstStyle/>
          <a:p>
            <a:pPr>
              <a:defRPr sz="1200">
                <a:solidFill>
                  <a:srgbClr val="FFFFFF"/>
                </a:solidFill>
              </a:defRPr>
            </a:pPr>
          </a:p>
        </p:txBody>
      </p:sp>
      <p:grpSp>
        <p:nvGrpSpPr>
          <p:cNvPr id="147" name="APP"/>
          <p:cNvGrpSpPr/>
          <p:nvPr/>
        </p:nvGrpSpPr>
        <p:grpSpPr>
          <a:xfrm>
            <a:off x="7469805" y="4046785"/>
            <a:ext cx="1251100" cy="595035"/>
            <a:chOff x="-101769" y="-27516"/>
            <a:chExt cx="523198" cy="595034"/>
          </a:xfrm>
        </p:grpSpPr>
        <p:sp>
          <p:nvSpPr>
            <p:cNvPr id="145" name="Rectangle"/>
            <p:cNvSpPr/>
            <p:nvPr/>
          </p:nvSpPr>
          <p:spPr>
            <a:xfrm>
              <a:off x="-1" y="-1"/>
              <a:ext cx="421430" cy="540001"/>
            </a:xfrm>
            <a:prstGeom prst="rect">
              <a:avLst/>
            </a:prstGeom>
            <a:solidFill>
              <a:srgbClr val="F7BA01"/>
            </a:solidFill>
            <a:ln w="12700" cap="flat">
              <a:noFill/>
              <a:miter lim="400000"/>
            </a:ln>
            <a:effectLst/>
          </p:spPr>
          <p:txBody>
            <a:bodyPr wrap="square" lIns="50800" tIns="50800" rIns="50800" bIns="50800" numCol="1" anchor="ctr">
              <a:noAutofit/>
            </a:bodyPr>
            <a:lstStyle/>
            <a:p>
              <a:pPr>
                <a:defRPr sz="1200">
                  <a:solidFill>
                    <a:srgbClr val="FFFFFF"/>
                  </a:solidFill>
                </a:defRPr>
              </a:pPr>
            </a:p>
          </p:txBody>
        </p:sp>
        <p:sp>
          <p:nvSpPr>
            <p:cNvPr id="146" name="APP"/>
            <p:cNvSpPr txBox="1"/>
            <p:nvPr/>
          </p:nvSpPr>
          <p:spPr>
            <a:xfrm>
              <a:off x="-101769" y="-27516"/>
              <a:ext cx="523198" cy="595034"/>
            </a:xfrm>
            <a:prstGeom prst="rect">
              <a:avLst/>
            </a:prstGeom>
            <a:solidFill>
              <a:srgbClr val="FFC000"/>
            </a:solidFill>
            <a:ln w="12700" cap="flat">
              <a:noFill/>
              <a:miter lim="400000"/>
            </a:ln>
            <a:effectLst/>
          </p:spPr>
          <p:txBody>
            <a:bodyPr wrap="square" lIns="50800" tIns="50800" rIns="50800" bIns="50800" numCol="1" anchor="ctr">
              <a:spAutoFit/>
            </a:bodyPr>
            <a:lstStyle>
              <a:lvl1pPr>
                <a:defRPr sz="1200">
                  <a:solidFill>
                    <a:srgbClr val="FFFFFF"/>
                  </a:solidFill>
                </a:defRPr>
              </a:lvl1pPr>
            </a:lstStyle>
            <a:p>
              <a:r>
                <a:rPr lang="en-GB" sz="1600" dirty="0" smtClean="0">
                  <a:solidFill>
                    <a:schemeClr val="tx1"/>
                  </a:solidFill>
                </a:rPr>
                <a:t>Simulation</a:t>
              </a:r>
              <a:endParaRPr lang="en-GB" sz="1600" dirty="0" smtClean="0">
                <a:solidFill>
                  <a:schemeClr val="tx1"/>
                </a:solidFill>
              </a:endParaRPr>
            </a:p>
            <a:p>
              <a:r>
                <a:rPr lang="en-GB" sz="1600" dirty="0" smtClean="0">
                  <a:solidFill>
                    <a:schemeClr val="tx1"/>
                  </a:solidFill>
                </a:rPr>
                <a:t>Engine</a:t>
              </a:r>
              <a:endParaRPr sz="1600" dirty="0">
                <a:solidFill>
                  <a:schemeClr val="tx1"/>
                </a:solidFill>
              </a:endParaRPr>
            </a:p>
          </p:txBody>
        </p:sp>
      </p:grpSp>
      <p:sp>
        <p:nvSpPr>
          <p:cNvPr id="148" name="Line"/>
          <p:cNvSpPr/>
          <p:nvPr/>
        </p:nvSpPr>
        <p:spPr>
          <a:xfrm flipV="1">
            <a:off x="6512086" y="4332004"/>
            <a:ext cx="986687" cy="12296"/>
          </a:xfrm>
          <a:prstGeom prst="line">
            <a:avLst/>
          </a:prstGeom>
          <a:ln w="25400">
            <a:solidFill>
              <a:srgbClr val="000000"/>
            </a:solidFill>
            <a:miter lim="400000"/>
            <a:tailEnd type="triangle"/>
          </a:ln>
        </p:spPr>
        <p:txBody>
          <a:bodyPr lIns="45718" tIns="45718" rIns="45718" bIns="45718"/>
          <a:lstStyle/>
          <a:p/>
        </p:txBody>
      </p:sp>
      <p:sp>
        <p:nvSpPr>
          <p:cNvPr id="149" name="launching the appropriate…"/>
          <p:cNvSpPr txBox="1"/>
          <p:nvPr/>
        </p:nvSpPr>
        <p:spPr>
          <a:xfrm>
            <a:off x="6537381" y="4066855"/>
            <a:ext cx="959981" cy="533479"/>
          </a:xfrm>
          <a:prstGeom prst="rect">
            <a:avLst/>
          </a:prstGeom>
          <a:ln w="12700">
            <a:miter lim="400000"/>
          </a:ln>
        </p:spPr>
        <p:txBody>
          <a:bodyPr wrap="square" lIns="50800" tIns="50800" rIns="50800" bIns="50800" anchor="ctr">
            <a:spAutoFit/>
          </a:bodyPr>
          <a:lstStyle/>
          <a:p>
            <a:pPr>
              <a:defRPr sz="900">
                <a:latin typeface="+mn-lt"/>
                <a:ea typeface="+mn-ea"/>
                <a:cs typeface="+mn-cs"/>
                <a:sym typeface="Helvetica Neue"/>
              </a:defRPr>
            </a:pPr>
            <a:r>
              <a:rPr lang="en-GB" sz="1400" dirty="0" err="1" smtClean="0"/>
              <a:t>Lauch</a:t>
            </a:r>
            <a:r>
              <a:rPr lang="en-GB" sz="1400" dirty="0" smtClean="0"/>
              <a:t> Sim</a:t>
            </a:r>
            <a:endParaRPr lang="en-GB" sz="1400" dirty="0" smtClean="0"/>
          </a:p>
          <a:p>
            <a:pPr>
              <a:defRPr sz="900">
                <a:latin typeface="+mn-lt"/>
                <a:ea typeface="+mn-ea"/>
                <a:cs typeface="+mn-cs"/>
                <a:sym typeface="Helvetica Neue"/>
              </a:defRPr>
            </a:pPr>
            <a:r>
              <a:rPr lang="en-GB" sz="1400" dirty="0" smtClean="0"/>
              <a:t> App</a:t>
            </a:r>
            <a:endParaRPr sz="1400" dirty="0"/>
          </a:p>
        </p:txBody>
      </p:sp>
      <p:sp>
        <p:nvSpPr>
          <p:cNvPr id="150" name="Rectangle"/>
          <p:cNvSpPr/>
          <p:nvPr/>
        </p:nvSpPr>
        <p:spPr>
          <a:xfrm>
            <a:off x="6471497" y="5966341"/>
            <a:ext cx="336610" cy="317998"/>
          </a:xfrm>
          <a:prstGeom prst="rect">
            <a:avLst/>
          </a:prstGeom>
          <a:solidFill>
            <a:srgbClr val="EE230C"/>
          </a:solidFill>
          <a:ln w="12700">
            <a:miter lim="400000"/>
          </a:ln>
        </p:spPr>
        <p:txBody>
          <a:bodyPr lIns="50800" tIns="50800" rIns="50800" bIns="50800" anchor="ctr"/>
          <a:lstStyle/>
          <a:p>
            <a:pPr>
              <a:defRPr sz="1200">
                <a:solidFill>
                  <a:srgbClr val="FFFFFF"/>
                </a:solidFill>
              </a:defRPr>
            </a:pPr>
          </a:p>
        </p:txBody>
      </p:sp>
      <p:sp>
        <p:nvSpPr>
          <p:cNvPr id="151" name="Rectangle"/>
          <p:cNvSpPr/>
          <p:nvPr/>
        </p:nvSpPr>
        <p:spPr>
          <a:xfrm>
            <a:off x="7092589" y="5468504"/>
            <a:ext cx="336611" cy="317999"/>
          </a:xfrm>
          <a:prstGeom prst="rect">
            <a:avLst/>
          </a:prstGeom>
          <a:solidFill>
            <a:srgbClr val="F7BA01"/>
          </a:solidFill>
          <a:ln w="12700">
            <a:miter lim="400000"/>
          </a:ln>
        </p:spPr>
        <p:txBody>
          <a:bodyPr lIns="50800" tIns="50800" rIns="50800" bIns="50800" anchor="ctr"/>
          <a:lstStyle/>
          <a:p>
            <a:pPr>
              <a:defRPr sz="2200">
                <a:solidFill>
                  <a:srgbClr val="FFFFFF"/>
                </a:solidFill>
              </a:defRPr>
            </a:pPr>
          </a:p>
        </p:txBody>
      </p:sp>
      <p:sp>
        <p:nvSpPr>
          <p:cNvPr id="152" name="Rectangle"/>
          <p:cNvSpPr/>
          <p:nvPr/>
        </p:nvSpPr>
        <p:spPr>
          <a:xfrm>
            <a:off x="7381013" y="5966341"/>
            <a:ext cx="336610" cy="317998"/>
          </a:xfrm>
          <a:prstGeom prst="rect">
            <a:avLst/>
          </a:prstGeom>
          <a:solidFill>
            <a:srgbClr val="F7BA01"/>
          </a:solidFill>
          <a:ln w="12700">
            <a:miter lim="400000"/>
          </a:ln>
        </p:spPr>
        <p:txBody>
          <a:bodyPr lIns="50800" tIns="50800" rIns="50800" bIns="50800" anchor="ctr"/>
          <a:lstStyle/>
          <a:p>
            <a:pPr>
              <a:defRPr sz="2200">
                <a:solidFill>
                  <a:srgbClr val="FFFFFF"/>
                </a:solidFill>
              </a:defRPr>
            </a:pPr>
          </a:p>
        </p:txBody>
      </p:sp>
      <p:sp>
        <p:nvSpPr>
          <p:cNvPr id="153" name="Line"/>
          <p:cNvSpPr/>
          <p:nvPr/>
        </p:nvSpPr>
        <p:spPr>
          <a:xfrm flipV="1">
            <a:off x="6357767" y="3251157"/>
            <a:ext cx="1012385" cy="2181208"/>
          </a:xfrm>
          <a:prstGeom prst="line">
            <a:avLst/>
          </a:prstGeom>
          <a:ln w="25400">
            <a:solidFill>
              <a:srgbClr val="000000"/>
            </a:solidFill>
            <a:prstDash val="solid"/>
            <a:miter lim="400000"/>
            <a:tailEnd type="triangle"/>
          </a:ln>
        </p:spPr>
        <p:txBody>
          <a:bodyPr lIns="45718" tIns="45718" rIns="45718" bIns="45718"/>
          <a:lstStyle/>
          <a:p/>
        </p:txBody>
      </p:sp>
      <p:sp>
        <p:nvSpPr>
          <p:cNvPr id="154" name="Line"/>
          <p:cNvSpPr/>
          <p:nvPr/>
        </p:nvSpPr>
        <p:spPr>
          <a:xfrm>
            <a:off x="6528490" y="5658204"/>
            <a:ext cx="567367" cy="2"/>
          </a:xfrm>
          <a:prstGeom prst="line">
            <a:avLst/>
          </a:prstGeom>
          <a:ln w="25400">
            <a:solidFill>
              <a:srgbClr val="000000"/>
            </a:solidFill>
            <a:miter lim="400000"/>
            <a:tailEnd type="triangle"/>
          </a:ln>
        </p:spPr>
        <p:txBody>
          <a:bodyPr lIns="45718" tIns="45718" rIns="45718" bIns="45718"/>
          <a:lstStyle/>
          <a:p/>
        </p:txBody>
      </p:sp>
      <p:sp>
        <p:nvSpPr>
          <p:cNvPr id="155" name="Line"/>
          <p:cNvSpPr/>
          <p:nvPr/>
        </p:nvSpPr>
        <p:spPr>
          <a:xfrm>
            <a:off x="6823201" y="6105616"/>
            <a:ext cx="567367" cy="2"/>
          </a:xfrm>
          <a:prstGeom prst="line">
            <a:avLst/>
          </a:prstGeom>
          <a:ln w="25400">
            <a:solidFill>
              <a:srgbClr val="000000"/>
            </a:solidFill>
            <a:miter lim="400000"/>
            <a:tailEnd type="triangle"/>
          </a:ln>
        </p:spPr>
        <p:txBody>
          <a:bodyPr lIns="45718" tIns="45718" rIns="45718" bIns="45718"/>
          <a:lstStyle/>
          <a:p/>
        </p:txBody>
      </p:sp>
      <p:sp>
        <p:nvSpPr>
          <p:cNvPr id="156" name="Line"/>
          <p:cNvSpPr/>
          <p:nvPr/>
        </p:nvSpPr>
        <p:spPr>
          <a:xfrm flipV="1">
            <a:off x="6702404" y="3288685"/>
            <a:ext cx="765712" cy="2647860"/>
          </a:xfrm>
          <a:prstGeom prst="line">
            <a:avLst/>
          </a:prstGeom>
          <a:ln w="25400">
            <a:solidFill>
              <a:srgbClr val="000000"/>
            </a:solidFill>
            <a:prstDash val="solid"/>
            <a:miter lim="400000"/>
            <a:tailEnd type="triangle"/>
          </a:ln>
        </p:spPr>
        <p:txBody>
          <a:bodyPr lIns="45718" tIns="45718" rIns="45718" bIns="45718"/>
          <a:lstStyle/>
          <a:p/>
        </p:txBody>
      </p:sp>
      <p:sp>
        <p:nvSpPr>
          <p:cNvPr id="157" name="launch through…"/>
          <p:cNvSpPr txBox="1"/>
          <p:nvPr/>
        </p:nvSpPr>
        <p:spPr>
          <a:xfrm>
            <a:off x="2606989" y="3910633"/>
            <a:ext cx="1610618" cy="1179810"/>
          </a:xfrm>
          <a:prstGeom prst="rect">
            <a:avLst/>
          </a:prstGeom>
          <a:ln w="12700">
            <a:miter lim="400000"/>
          </a:ln>
        </p:spPr>
        <p:txBody>
          <a:bodyPr wrap="square" lIns="50800" tIns="50800" rIns="50800" bIns="50800" anchor="ctr">
            <a:spAutoFit/>
          </a:bodyPr>
          <a:lstStyle/>
          <a:p>
            <a:pPr algn="l">
              <a:defRPr sz="1400">
                <a:latin typeface="+mn-lt"/>
                <a:ea typeface="+mn-ea"/>
                <a:cs typeface="+mn-cs"/>
                <a:sym typeface="Helvetica Neue"/>
              </a:defRPr>
            </a:pPr>
            <a:r>
              <a:rPr lang="en-GB" dirty="0" smtClean="0"/>
              <a:t>Launching simulation</a:t>
            </a:r>
            <a:endParaRPr lang="en-GB" dirty="0" smtClean="0"/>
          </a:p>
          <a:p>
            <a:pPr algn="l">
              <a:defRPr sz="1400">
                <a:latin typeface="+mn-lt"/>
                <a:ea typeface="+mn-ea"/>
                <a:cs typeface="+mn-cs"/>
                <a:sym typeface="Helvetica Neue"/>
              </a:defRPr>
            </a:pPr>
            <a:endParaRPr lang="en-GB" dirty="0"/>
          </a:p>
          <a:p>
            <a:pPr algn="l">
              <a:defRPr sz="1400">
                <a:latin typeface="+mn-lt"/>
                <a:ea typeface="+mn-ea"/>
                <a:cs typeface="+mn-cs"/>
                <a:sym typeface="Helvetica Neue"/>
              </a:defRPr>
            </a:pPr>
            <a:r>
              <a:rPr lang="en-GB" dirty="0" smtClean="0"/>
              <a:t>Scaling up/down during runtime </a:t>
            </a:r>
            <a:endParaRPr dirty="0"/>
          </a:p>
        </p:txBody>
      </p:sp>
      <p:sp>
        <p:nvSpPr>
          <p:cNvPr id="158" name="Line"/>
          <p:cNvSpPr/>
          <p:nvPr/>
        </p:nvSpPr>
        <p:spPr>
          <a:xfrm flipV="1">
            <a:off x="4217607" y="3128264"/>
            <a:ext cx="1483032" cy="1247013"/>
          </a:xfrm>
          <a:prstGeom prst="line">
            <a:avLst/>
          </a:prstGeom>
          <a:ln w="25400">
            <a:solidFill>
              <a:srgbClr val="000000"/>
            </a:solidFill>
            <a:miter lim="400000"/>
            <a:tailEnd type="triangle"/>
          </a:ln>
        </p:spPr>
        <p:txBody>
          <a:bodyPr lIns="45718" tIns="45718" rIns="45718" bIns="45718"/>
          <a:lstStyle/>
          <a:p/>
        </p:txBody>
      </p:sp>
      <p:sp>
        <p:nvSpPr>
          <p:cNvPr id="159" name="launch the feeder…"/>
          <p:cNvSpPr txBox="1"/>
          <p:nvPr/>
        </p:nvSpPr>
        <p:spPr>
          <a:xfrm rot="19167528">
            <a:off x="4102962" y="3526102"/>
            <a:ext cx="1543691" cy="533479"/>
          </a:xfrm>
          <a:prstGeom prst="rect">
            <a:avLst/>
          </a:prstGeom>
          <a:ln w="12700">
            <a:miter lim="400000"/>
          </a:ln>
        </p:spPr>
        <p:txBody>
          <a:bodyPr wrap="none" lIns="50800" tIns="50800" rIns="50800" bIns="50800" anchor="ctr">
            <a:spAutoFit/>
          </a:bodyPr>
          <a:lstStyle/>
          <a:p>
            <a:pPr>
              <a:defRPr sz="1200">
                <a:latin typeface="+mn-lt"/>
                <a:ea typeface="+mn-ea"/>
                <a:cs typeface="+mn-cs"/>
                <a:sym typeface="Helvetica Neue"/>
              </a:defRPr>
            </a:pPr>
            <a:r>
              <a:rPr sz="1400" dirty="0"/>
              <a:t>launch </a:t>
            </a:r>
            <a:r>
              <a:rPr sz="1400" dirty="0" smtClean="0"/>
              <a:t>feeder </a:t>
            </a:r>
            <a:endParaRPr sz="1400" dirty="0"/>
          </a:p>
          <a:p>
            <a:pPr>
              <a:defRPr sz="1200">
                <a:latin typeface="+mn-lt"/>
                <a:ea typeface="+mn-ea"/>
                <a:cs typeface="+mn-cs"/>
                <a:sym typeface="Helvetica Neue"/>
              </a:defRPr>
            </a:pPr>
            <a:r>
              <a:rPr sz="1400" dirty="0"/>
              <a:t>and </a:t>
            </a:r>
            <a:r>
              <a:rPr sz="1400" dirty="0" smtClean="0"/>
              <a:t>queue</a:t>
            </a:r>
            <a:r>
              <a:rPr lang="en-GB" sz="1400" dirty="0" smtClean="0"/>
              <a:t> master</a:t>
            </a:r>
            <a:endParaRPr sz="1400" dirty="0"/>
          </a:p>
        </p:txBody>
      </p:sp>
      <p:sp>
        <p:nvSpPr>
          <p:cNvPr id="160" name="Line"/>
          <p:cNvSpPr/>
          <p:nvPr/>
        </p:nvSpPr>
        <p:spPr>
          <a:xfrm>
            <a:off x="8596702" y="4192701"/>
            <a:ext cx="781516" cy="781517"/>
          </a:xfrm>
          <a:prstGeom prst="line">
            <a:avLst/>
          </a:prstGeom>
          <a:ln w="25400">
            <a:solidFill>
              <a:srgbClr val="000000"/>
            </a:solidFill>
            <a:prstDash val="sysDot"/>
            <a:miter lim="400000"/>
            <a:headEnd type="triangle"/>
            <a:tailEnd type="triangle"/>
          </a:ln>
        </p:spPr>
        <p:txBody>
          <a:bodyPr lIns="45718" tIns="45718" rIns="45718" bIns="45718"/>
          <a:lstStyle/>
          <a:p/>
        </p:txBody>
      </p:sp>
      <p:sp>
        <p:nvSpPr>
          <p:cNvPr id="161" name="Line"/>
          <p:cNvSpPr/>
          <p:nvPr/>
        </p:nvSpPr>
        <p:spPr>
          <a:xfrm flipV="1">
            <a:off x="7460141" y="5391527"/>
            <a:ext cx="1921883" cy="226897"/>
          </a:xfrm>
          <a:prstGeom prst="line">
            <a:avLst/>
          </a:prstGeom>
          <a:ln w="25400">
            <a:solidFill>
              <a:srgbClr val="000000"/>
            </a:solidFill>
            <a:prstDash val="sysDot"/>
            <a:miter lim="400000"/>
            <a:headEnd type="triangle"/>
            <a:tailEnd type="triangle"/>
          </a:ln>
        </p:spPr>
        <p:txBody>
          <a:bodyPr lIns="45718" tIns="45718" rIns="45718" bIns="45718"/>
          <a:lstStyle/>
          <a:p/>
        </p:txBody>
      </p:sp>
      <p:sp>
        <p:nvSpPr>
          <p:cNvPr id="162" name="Line"/>
          <p:cNvSpPr/>
          <p:nvPr/>
        </p:nvSpPr>
        <p:spPr>
          <a:xfrm flipV="1">
            <a:off x="7754808" y="5750983"/>
            <a:ext cx="1627217" cy="322016"/>
          </a:xfrm>
          <a:prstGeom prst="line">
            <a:avLst/>
          </a:prstGeom>
          <a:ln w="25400">
            <a:solidFill>
              <a:srgbClr val="000000"/>
            </a:solidFill>
            <a:prstDash val="sysDot"/>
            <a:miter lim="400000"/>
            <a:headEnd type="triangle"/>
            <a:tailEnd type="triangle"/>
          </a:ln>
        </p:spPr>
        <p:txBody>
          <a:bodyPr lIns="45718" tIns="45718" rIns="45718" bIns="45718"/>
          <a:lstStyle/>
          <a:p/>
        </p:txBody>
      </p:sp>
      <p:sp>
        <p:nvSpPr>
          <p:cNvPr id="163" name="upload and download the data"/>
          <p:cNvSpPr txBox="1"/>
          <p:nvPr/>
        </p:nvSpPr>
        <p:spPr>
          <a:xfrm>
            <a:off x="7973492" y="6013420"/>
            <a:ext cx="1353563" cy="533479"/>
          </a:xfrm>
          <a:prstGeom prst="rect">
            <a:avLst/>
          </a:prstGeom>
          <a:ln w="12700">
            <a:miter lim="400000"/>
          </a:ln>
        </p:spPr>
        <p:txBody>
          <a:bodyPr wrap="square" lIns="50800" tIns="50800" rIns="50800" bIns="50800" anchor="ctr">
            <a:spAutoFit/>
          </a:bodyPr>
          <a:lstStyle>
            <a:lvl1pPr>
              <a:defRPr sz="1100">
                <a:latin typeface="+mn-lt"/>
                <a:ea typeface="+mn-ea"/>
                <a:cs typeface="+mn-cs"/>
                <a:sym typeface="Helvetica Neue"/>
              </a:defRPr>
            </a:lvl1pPr>
          </a:lstStyle>
          <a:p>
            <a:r>
              <a:rPr sz="1400" dirty="0"/>
              <a:t>upload and download </a:t>
            </a:r>
            <a:r>
              <a:rPr sz="1400" dirty="0" smtClean="0"/>
              <a:t> data</a:t>
            </a:r>
            <a:endParaRPr lang="en-GB" sz="1400" dirty="0" smtClean="0"/>
          </a:p>
        </p:txBody>
      </p:sp>
      <p:sp>
        <p:nvSpPr>
          <p:cNvPr id="2" name="Can 1"/>
          <p:cNvSpPr/>
          <p:nvPr/>
        </p:nvSpPr>
        <p:spPr>
          <a:xfrm>
            <a:off x="9400468" y="4655514"/>
            <a:ext cx="3456878" cy="2556000"/>
          </a:xfrm>
          <a:prstGeom prst="can">
            <a:avLst>
              <a:gd name="adj" fmla="val 32113"/>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56" name="TextBox 55"/>
          <p:cNvSpPr txBox="1"/>
          <p:nvPr/>
        </p:nvSpPr>
        <p:spPr>
          <a:xfrm>
            <a:off x="9583447" y="4848492"/>
            <a:ext cx="309091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GB" dirty="0" smtClean="0"/>
              <a:t>Simulation Repository</a:t>
            </a: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0" name="Instance 3"/>
          <p:cNvSpPr txBox="1"/>
          <p:nvPr/>
        </p:nvSpPr>
        <p:spPr>
          <a:xfrm>
            <a:off x="9546545" y="5616078"/>
            <a:ext cx="846386" cy="1241365"/>
          </a:xfrm>
          <a:prstGeom prst="rect">
            <a:avLst/>
          </a:prstGeom>
          <a:ln w="12700">
            <a:solidFill>
              <a:schemeClr val="tx1"/>
            </a:solidFill>
            <a:miter lim="400000"/>
          </a:ln>
        </p:spPr>
        <p:txBody>
          <a:bodyPr wrap="none" lIns="50800" tIns="50800" rIns="50800" bIns="50800" anchor="ctr">
            <a:spAutoFit/>
          </a:bodyPr>
          <a:lstStyle>
            <a:lvl1pPr>
              <a:defRPr sz="1800">
                <a:latin typeface="+mn-lt"/>
                <a:ea typeface="+mn-ea"/>
                <a:cs typeface="+mn-cs"/>
                <a:sym typeface="Helvetica Neue"/>
              </a:defRPr>
            </a:lvl1pPr>
          </a:lstStyle>
          <a:p>
            <a:r>
              <a:rPr lang="en-GB" dirty="0" smtClean="0"/>
              <a:t>Models</a:t>
            </a:r>
            <a:endParaRPr lang="en-GB" dirty="0" smtClean="0"/>
          </a:p>
          <a:p>
            <a:r>
              <a:rPr lang="en-GB" sz="1400" dirty="0" smtClean="0"/>
              <a:t>Model 1</a:t>
            </a:r>
            <a:endParaRPr lang="en-GB" sz="1400" dirty="0" smtClean="0"/>
          </a:p>
          <a:p>
            <a:r>
              <a:rPr lang="en-GB" sz="1400" dirty="0" smtClean="0"/>
              <a:t>Model 2</a:t>
            </a:r>
            <a:endParaRPr lang="en-GB" sz="1400" dirty="0" smtClean="0"/>
          </a:p>
          <a:p>
            <a:r>
              <a:rPr lang="en-GB" sz="1400" dirty="0" smtClean="0"/>
              <a:t>…</a:t>
            </a:r>
            <a:endParaRPr lang="en-GB" sz="1400" dirty="0" smtClean="0"/>
          </a:p>
          <a:p>
            <a:r>
              <a:rPr lang="en-GB" sz="1400" dirty="0" smtClean="0"/>
              <a:t>Model n</a:t>
            </a:r>
            <a:endParaRPr sz="1400" dirty="0"/>
          </a:p>
        </p:txBody>
      </p:sp>
      <p:sp>
        <p:nvSpPr>
          <p:cNvPr id="63" name="Instance 3"/>
          <p:cNvSpPr txBox="1"/>
          <p:nvPr/>
        </p:nvSpPr>
        <p:spPr>
          <a:xfrm>
            <a:off x="10504085" y="5616078"/>
            <a:ext cx="1138133" cy="1241365"/>
          </a:xfrm>
          <a:prstGeom prst="rect">
            <a:avLst/>
          </a:prstGeom>
          <a:ln w="12700">
            <a:solidFill>
              <a:schemeClr val="tx1"/>
            </a:solidFill>
            <a:miter lim="400000"/>
          </a:ln>
        </p:spPr>
        <p:txBody>
          <a:bodyPr wrap="none" lIns="50800" tIns="50800" rIns="50800" bIns="50800" anchor="ctr">
            <a:spAutoFit/>
          </a:bodyPr>
          <a:lstStyle>
            <a:lvl1pPr>
              <a:defRPr sz="1800">
                <a:latin typeface="+mn-lt"/>
                <a:ea typeface="+mn-ea"/>
                <a:cs typeface="+mn-cs"/>
                <a:sym typeface="Helvetica Neue"/>
              </a:defRPr>
            </a:lvl1pPr>
          </a:lstStyle>
          <a:p>
            <a:r>
              <a:rPr lang="en-GB" dirty="0" err="1" smtClean="0"/>
              <a:t>Params</a:t>
            </a:r>
            <a:endParaRPr lang="en-GB" dirty="0" smtClean="0"/>
          </a:p>
          <a:p>
            <a:r>
              <a:rPr lang="en-GB" sz="1400" dirty="0" err="1" smtClean="0"/>
              <a:t>Exp</a:t>
            </a:r>
            <a:r>
              <a:rPr lang="en-GB" sz="1400" dirty="0" smtClean="0"/>
              <a:t> 1 par</a:t>
            </a:r>
            <a:endParaRPr lang="en-GB" sz="1400" dirty="0" smtClean="0"/>
          </a:p>
          <a:p>
            <a:r>
              <a:rPr lang="en-GB" sz="1400" dirty="0" err="1" smtClean="0"/>
              <a:t>Exp</a:t>
            </a:r>
            <a:r>
              <a:rPr lang="en-GB" sz="1400" dirty="0" smtClean="0"/>
              <a:t> 2 par</a:t>
            </a:r>
            <a:endParaRPr lang="en-GB" sz="1400" dirty="0" smtClean="0"/>
          </a:p>
          <a:p>
            <a:r>
              <a:rPr lang="en-GB" sz="1400" dirty="0" smtClean="0"/>
              <a:t>…</a:t>
            </a:r>
            <a:endParaRPr lang="en-GB" sz="1400" dirty="0" smtClean="0"/>
          </a:p>
          <a:p>
            <a:r>
              <a:rPr lang="en-GB" sz="1400" dirty="0" err="1" smtClean="0"/>
              <a:t>Exp</a:t>
            </a:r>
            <a:r>
              <a:rPr lang="en-GB" sz="1400" dirty="0" smtClean="0"/>
              <a:t> n </a:t>
            </a:r>
            <a:r>
              <a:rPr lang="en-GB" sz="1400" dirty="0" err="1" smtClean="0"/>
              <a:t>Param</a:t>
            </a:r>
            <a:endParaRPr sz="1400" dirty="0"/>
          </a:p>
        </p:txBody>
      </p:sp>
      <p:sp>
        <p:nvSpPr>
          <p:cNvPr id="68" name="Instance 3"/>
          <p:cNvSpPr txBox="1"/>
          <p:nvPr/>
        </p:nvSpPr>
        <p:spPr>
          <a:xfrm>
            <a:off x="11752254" y="5616078"/>
            <a:ext cx="872034" cy="1241365"/>
          </a:xfrm>
          <a:prstGeom prst="rect">
            <a:avLst/>
          </a:prstGeom>
          <a:ln w="12700">
            <a:solidFill>
              <a:schemeClr val="tx1"/>
            </a:solidFill>
            <a:miter lim="400000"/>
          </a:ln>
        </p:spPr>
        <p:txBody>
          <a:bodyPr wrap="none" lIns="50800" tIns="50800" rIns="50800" bIns="50800" anchor="ctr">
            <a:spAutoFit/>
          </a:bodyPr>
          <a:lstStyle>
            <a:lvl1pPr>
              <a:defRPr sz="1800">
                <a:latin typeface="+mn-lt"/>
                <a:ea typeface="+mn-ea"/>
                <a:cs typeface="+mn-cs"/>
                <a:sym typeface="Helvetica Neue"/>
              </a:defRPr>
            </a:lvl1pPr>
          </a:lstStyle>
          <a:p>
            <a:r>
              <a:rPr lang="en-GB" dirty="0" smtClean="0"/>
              <a:t>Results</a:t>
            </a:r>
            <a:endParaRPr lang="en-GB" dirty="0" smtClean="0"/>
          </a:p>
          <a:p>
            <a:r>
              <a:rPr lang="en-GB" sz="1400" dirty="0" smtClean="0"/>
              <a:t>Job1 res</a:t>
            </a:r>
            <a:endParaRPr lang="en-GB" sz="1400" dirty="0" smtClean="0"/>
          </a:p>
          <a:p>
            <a:r>
              <a:rPr lang="en-GB" sz="1400" dirty="0" smtClean="0"/>
              <a:t>Job2 res</a:t>
            </a:r>
            <a:endParaRPr lang="en-GB" sz="1400" dirty="0" smtClean="0"/>
          </a:p>
          <a:p>
            <a:r>
              <a:rPr lang="en-GB" sz="1400" dirty="0" smtClean="0"/>
              <a:t>…</a:t>
            </a:r>
            <a:endParaRPr lang="en-GB" sz="1400" dirty="0" smtClean="0"/>
          </a:p>
          <a:p>
            <a:r>
              <a:rPr lang="en-GB" sz="1400" dirty="0" err="1" smtClean="0"/>
              <a:t>Jobn</a:t>
            </a:r>
            <a:r>
              <a:rPr lang="en-GB" sz="1400" dirty="0" smtClean="0"/>
              <a:t> res</a:t>
            </a:r>
          </a:p>
        </p:txBody>
      </p:sp>
      <p:sp>
        <p:nvSpPr>
          <p:cNvPr id="3" name="Flowchart: Document 2"/>
          <p:cNvSpPr/>
          <p:nvPr/>
        </p:nvSpPr>
        <p:spPr>
          <a:xfrm>
            <a:off x="89211" y="3135672"/>
            <a:ext cx="2044336" cy="2649855"/>
          </a:xfrm>
          <a:prstGeom prst="flowChartDocument">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600"/>
              </a:spcAft>
              <a:buClrTx/>
              <a:buSzTx/>
              <a:buFontTx/>
              <a:buNone/>
            </a:pPr>
            <a:r>
              <a:rPr kumimoji="0" lang="en-GB" sz="16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Deadline</a:t>
            </a:r>
            <a:endParaRPr kumimoji="0" lang="en-GB" sz="16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endParaRPr>
          </a:p>
          <a:p>
            <a:pPr marL="0" marR="0" indent="0" algn="ctr" defTabSz="584200" rtl="0" fontAlgn="auto" latinLnBrk="0" hangingPunct="0">
              <a:lnSpc>
                <a:spcPct val="100000"/>
              </a:lnSpc>
              <a:spcBef>
                <a:spcPts val="0"/>
              </a:spcBef>
              <a:spcAft>
                <a:spcPts val="600"/>
              </a:spcAft>
              <a:buClrTx/>
              <a:buSzTx/>
              <a:buFontTx/>
              <a:buNone/>
            </a:pPr>
            <a:r>
              <a:rPr lang="en-GB" sz="1600" dirty="0" smtClean="0"/>
              <a:t>Unit execution time</a:t>
            </a:r>
            <a:endParaRPr lang="en-GB" sz="1600" dirty="0" smtClean="0"/>
          </a:p>
          <a:p>
            <a:pPr marL="0" marR="0" indent="0" algn="ctr" defTabSz="584200" rtl="0" fontAlgn="auto" latinLnBrk="0" hangingPunct="0">
              <a:lnSpc>
                <a:spcPct val="100000"/>
              </a:lnSpc>
              <a:spcBef>
                <a:spcPts val="0"/>
              </a:spcBef>
              <a:spcAft>
                <a:spcPts val="600"/>
              </a:spcAft>
              <a:buClrTx/>
              <a:buSzTx/>
              <a:buFontTx/>
              <a:buNone/>
            </a:pPr>
            <a:r>
              <a:rPr kumimoji="0" lang="en-GB" sz="16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URL of Simulation Repository</a:t>
            </a:r>
            <a:endParaRPr kumimoji="0" lang="en-GB" sz="16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endParaRPr>
          </a:p>
          <a:p>
            <a:pPr marL="0" marR="0" indent="0" algn="ctr" defTabSz="584200" rtl="0" fontAlgn="auto" latinLnBrk="0" hangingPunct="0">
              <a:lnSpc>
                <a:spcPct val="100000"/>
              </a:lnSpc>
              <a:spcBef>
                <a:spcPts val="0"/>
              </a:spcBef>
              <a:spcAft>
                <a:spcPts val="600"/>
              </a:spcAft>
              <a:buClrTx/>
              <a:buSzTx/>
              <a:buFontTx/>
              <a:buNone/>
            </a:pPr>
            <a:r>
              <a:rPr lang="en-GB" sz="1600" dirty="0" smtClean="0"/>
              <a:t>Name of the simulation engine</a:t>
            </a:r>
            <a:endParaRPr kumimoji="0" lang="en-GB" sz="16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endParaRPr>
          </a:p>
          <a:p>
            <a:pPr marL="0" marR="0" indent="0" algn="ctr" defTabSz="584200" rtl="0" fontAlgn="auto" latinLnBrk="0" hangingPunct="0">
              <a:lnSpc>
                <a:spcPct val="100000"/>
              </a:lnSpc>
              <a:spcBef>
                <a:spcPts val="0"/>
              </a:spcBef>
              <a:spcAft>
                <a:spcPts val="0"/>
              </a:spcAft>
              <a:buClrTx/>
              <a:buSzTx/>
              <a:buFontTx/>
              <a:buNone/>
            </a:pPr>
            <a:endParaRPr kumimoji="0" lang="en-GB" sz="16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Right Arrow 3"/>
          <p:cNvSpPr/>
          <p:nvPr/>
        </p:nvSpPr>
        <p:spPr>
          <a:xfrm>
            <a:off x="1595448" y="4897154"/>
            <a:ext cx="879218" cy="605916"/>
          </a:xfrm>
          <a:prstGeom prst="rightArrow">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en-GB"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026" name="Picture 2" descr="Related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210" y="6857443"/>
            <a:ext cx="1945847" cy="1918195"/>
          </a:xfrm>
          <a:prstGeom prst="rect">
            <a:avLst/>
          </a:prstGeom>
          <a:noFill/>
          <a:extLst>
            <a:ext uri="{909E8E84-426E-40DD-AFC4-6F175D3DCCD1}">
              <a14:hiddenFill xmlns:a14="http://schemas.microsoft.com/office/drawing/2010/main">
                <a:solidFill>
                  <a:srgbClr val="FFFFFF"/>
                </a:solidFill>
              </a14:hiddenFill>
            </a:ext>
          </a:extLst>
        </p:spPr>
      </p:pic>
      <p:sp>
        <p:nvSpPr>
          <p:cNvPr id="73" name="Right Arrow 72"/>
          <p:cNvSpPr/>
          <p:nvPr/>
        </p:nvSpPr>
        <p:spPr>
          <a:xfrm rot="16200000">
            <a:off x="613631" y="6013728"/>
            <a:ext cx="879218" cy="605916"/>
          </a:xfrm>
          <a:prstGeom prst="rightArrow">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en-GB"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75" name="Picture 2" descr="Related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58935" y="1515754"/>
            <a:ext cx="1945847" cy="1918195"/>
          </a:xfrm>
          <a:prstGeom prst="rect">
            <a:avLst/>
          </a:prstGeom>
          <a:noFill/>
          <a:extLst>
            <a:ext uri="{909E8E84-426E-40DD-AFC4-6F175D3DCCD1}">
              <a14:hiddenFill xmlns:a14="http://schemas.microsoft.com/office/drawing/2010/main">
                <a:solidFill>
                  <a:srgbClr val="FFFFFF"/>
                </a:solidFill>
              </a14:hiddenFill>
            </a:ext>
          </a:extLst>
        </p:spPr>
      </p:pic>
      <p:sp>
        <p:nvSpPr>
          <p:cNvPr id="76" name="Right Arrow 75"/>
          <p:cNvSpPr/>
          <p:nvPr/>
        </p:nvSpPr>
        <p:spPr>
          <a:xfrm rot="5245977">
            <a:off x="10648004" y="3619582"/>
            <a:ext cx="879218" cy="605916"/>
          </a:xfrm>
          <a:prstGeom prst="rightArrow">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en-GB"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82" name="Rectangle"/>
          <p:cNvSpPr/>
          <p:nvPr/>
        </p:nvSpPr>
        <p:spPr>
          <a:xfrm>
            <a:off x="5681656" y="5271755"/>
            <a:ext cx="2965836" cy="1484540"/>
          </a:xfrm>
          <a:prstGeom prst="rect">
            <a:avLst/>
          </a:prstGeom>
          <a:ln w="25400">
            <a:solidFill>
              <a:srgbClr val="000000"/>
            </a:solidFill>
            <a:miter lim="400000"/>
          </a:ln>
        </p:spPr>
        <p:txBody>
          <a:bodyPr lIns="50800" tIns="50800" rIns="50800" bIns="50800" anchor="ctr"/>
          <a:lstStyle/>
          <a:p>
            <a:pPr>
              <a:defRPr sz="2200">
                <a:solidFill>
                  <a:srgbClr val="FFFFFF"/>
                </a:solidFill>
              </a:defRPr>
            </a:pPr>
          </a:p>
        </p:txBody>
      </p:sp>
      <p:sp>
        <p:nvSpPr>
          <p:cNvPr id="83" name="Rectangle"/>
          <p:cNvSpPr/>
          <p:nvPr/>
        </p:nvSpPr>
        <p:spPr>
          <a:xfrm>
            <a:off x="5681656" y="7362348"/>
            <a:ext cx="2965836" cy="1484540"/>
          </a:xfrm>
          <a:prstGeom prst="rect">
            <a:avLst/>
          </a:prstGeom>
          <a:ln w="25400">
            <a:solidFill>
              <a:srgbClr val="000000"/>
            </a:solidFill>
            <a:miter lim="400000"/>
          </a:ln>
        </p:spPr>
        <p:txBody>
          <a:bodyPr lIns="50800" tIns="50800" rIns="50800" bIns="50800" anchor="ctr"/>
          <a:lstStyle/>
          <a:p>
            <a:pPr>
              <a:defRPr sz="2200">
                <a:solidFill>
                  <a:srgbClr val="FFFFFF"/>
                </a:solidFill>
              </a:defRPr>
            </a:pPr>
          </a:p>
        </p:txBody>
      </p:sp>
      <p:sp>
        <p:nvSpPr>
          <p:cNvPr id="84" name="Instance 2"/>
          <p:cNvSpPr txBox="1"/>
          <p:nvPr/>
        </p:nvSpPr>
        <p:spPr>
          <a:xfrm>
            <a:off x="5895612" y="6746243"/>
            <a:ext cx="1962076" cy="656590"/>
          </a:xfrm>
          <a:prstGeom prst="rect">
            <a:avLst/>
          </a:prstGeom>
          <a:ln w="12700">
            <a:miter lim="400000"/>
          </a:ln>
        </p:spPr>
        <p:txBody>
          <a:bodyPr wrap="none" lIns="50800" tIns="50800" rIns="50800" bIns="50800" anchor="ctr">
            <a:spAutoFit/>
          </a:bodyPr>
          <a:lstStyle>
            <a:lvl1pPr>
              <a:defRPr sz="1800">
                <a:latin typeface="+mn-lt"/>
                <a:ea typeface="+mn-ea"/>
                <a:cs typeface="+mn-cs"/>
                <a:sym typeface="Helvetica Neue"/>
              </a:defRPr>
            </a:lvl1pPr>
          </a:lstStyle>
          <a:p>
            <a:r>
              <a:rPr lang="en-GB" dirty="0" smtClean="0"/>
              <a:t>…</a:t>
            </a:r>
            <a:endParaRPr lang="en-GB" dirty="0" smtClean="0"/>
          </a:p>
          <a:p>
            <a:r>
              <a:rPr lang="en-GB" dirty="0" err="1" smtClean="0"/>
              <a:t>MiCADO</a:t>
            </a:r>
            <a:r>
              <a:rPr lang="en-GB" dirty="0" smtClean="0"/>
              <a:t> worker</a:t>
            </a:r>
            <a:r>
              <a:rPr dirty="0" smtClean="0"/>
              <a:t> </a:t>
            </a:r>
            <a:r>
              <a:rPr lang="en-GB" dirty="0" smtClean="0"/>
              <a:t>n</a:t>
            </a:r>
            <a:endParaRPr dirty="0"/>
          </a:p>
        </p:txBody>
      </p:sp>
      <p:sp>
        <p:nvSpPr>
          <p:cNvPr id="86" name="Line"/>
          <p:cNvSpPr/>
          <p:nvPr/>
        </p:nvSpPr>
        <p:spPr>
          <a:xfrm>
            <a:off x="4292879" y="5084453"/>
            <a:ext cx="1884838" cy="560166"/>
          </a:xfrm>
          <a:prstGeom prst="line">
            <a:avLst/>
          </a:prstGeom>
          <a:ln w="25400">
            <a:solidFill>
              <a:srgbClr val="000000"/>
            </a:solidFill>
            <a:miter lim="400000"/>
            <a:tailEnd type="triangle"/>
          </a:ln>
        </p:spPr>
        <p:txBody>
          <a:bodyPr lIns="45718" tIns="45718" rIns="45718" bIns="45718"/>
          <a:lstStyle/>
          <a:p/>
        </p:txBody>
      </p:sp>
      <p:sp>
        <p:nvSpPr>
          <p:cNvPr id="87" name="launch the feeder…"/>
          <p:cNvSpPr txBox="1"/>
          <p:nvPr/>
        </p:nvSpPr>
        <p:spPr>
          <a:xfrm rot="1035451">
            <a:off x="4358579" y="5007074"/>
            <a:ext cx="1316065" cy="533479"/>
          </a:xfrm>
          <a:prstGeom prst="rect">
            <a:avLst/>
          </a:prstGeom>
          <a:ln w="12700">
            <a:miter lim="400000"/>
          </a:ln>
        </p:spPr>
        <p:txBody>
          <a:bodyPr wrap="none" lIns="50800" tIns="50800" rIns="50800" bIns="50800" anchor="ctr">
            <a:spAutoFit/>
          </a:bodyPr>
          <a:lstStyle/>
          <a:p>
            <a:pPr>
              <a:defRPr sz="1200">
                <a:latin typeface="+mn-lt"/>
                <a:ea typeface="+mn-ea"/>
                <a:cs typeface="+mn-cs"/>
                <a:sym typeface="Helvetica Neue"/>
              </a:defRPr>
            </a:pPr>
            <a:r>
              <a:rPr sz="1400" dirty="0"/>
              <a:t>launch </a:t>
            </a:r>
            <a:r>
              <a:rPr sz="1400" dirty="0" smtClean="0"/>
              <a:t> </a:t>
            </a:r>
            <a:r>
              <a:rPr lang="en-GB" sz="1400" dirty="0" smtClean="0"/>
              <a:t>c</a:t>
            </a:r>
            <a:r>
              <a:rPr sz="1400" dirty="0" smtClean="0"/>
              <a:t>queue</a:t>
            </a:r>
            <a:endParaRPr lang="en-GB" sz="1400" dirty="0" smtClean="0"/>
          </a:p>
          <a:p>
            <a:pPr>
              <a:defRPr sz="1200">
                <a:latin typeface="+mn-lt"/>
                <a:ea typeface="+mn-ea"/>
                <a:cs typeface="+mn-cs"/>
                <a:sym typeface="Helvetica Neue"/>
              </a:defRPr>
            </a:pPr>
            <a:r>
              <a:rPr lang="en-GB" sz="1400" dirty="0" smtClean="0"/>
              <a:t> worker</a:t>
            </a:r>
            <a:endParaRPr sz="1400" dirty="0"/>
          </a:p>
        </p:txBody>
      </p:sp>
      <p:sp>
        <p:nvSpPr>
          <p:cNvPr id="88" name="Line"/>
          <p:cNvSpPr/>
          <p:nvPr/>
        </p:nvSpPr>
        <p:spPr>
          <a:xfrm>
            <a:off x="4114871" y="5432364"/>
            <a:ext cx="2356625" cy="720983"/>
          </a:xfrm>
          <a:prstGeom prst="line">
            <a:avLst/>
          </a:prstGeom>
          <a:ln w="25400">
            <a:solidFill>
              <a:srgbClr val="000000"/>
            </a:solidFill>
            <a:miter lim="400000"/>
            <a:tailEnd type="triangle"/>
          </a:ln>
        </p:spPr>
        <p:txBody>
          <a:bodyPr lIns="45718" tIns="45718" rIns="45718" bIns="45718"/>
          <a:lstStyle/>
          <a:p/>
        </p:txBody>
      </p:sp>
      <p:sp>
        <p:nvSpPr>
          <p:cNvPr id="90" name="Line"/>
          <p:cNvSpPr/>
          <p:nvPr/>
        </p:nvSpPr>
        <p:spPr>
          <a:xfrm flipV="1">
            <a:off x="4226650" y="4460599"/>
            <a:ext cx="1612895" cy="161239"/>
          </a:xfrm>
          <a:prstGeom prst="line">
            <a:avLst/>
          </a:prstGeom>
          <a:ln w="25400">
            <a:solidFill>
              <a:srgbClr val="000000"/>
            </a:solidFill>
            <a:miter lim="400000"/>
            <a:tailEnd type="triangle"/>
          </a:ln>
        </p:spPr>
        <p:txBody>
          <a:bodyPr lIns="45718" tIns="45718" rIns="45718" bIns="45718"/>
          <a:lstStyle/>
          <a:p/>
        </p:txBody>
      </p:sp>
      <p:sp>
        <p:nvSpPr>
          <p:cNvPr id="91" name="upload and download the data"/>
          <p:cNvSpPr txBox="1"/>
          <p:nvPr/>
        </p:nvSpPr>
        <p:spPr>
          <a:xfrm>
            <a:off x="8650273" y="4144829"/>
            <a:ext cx="1353563" cy="533479"/>
          </a:xfrm>
          <a:prstGeom prst="rect">
            <a:avLst/>
          </a:prstGeom>
          <a:ln w="12700">
            <a:miter lim="400000"/>
          </a:ln>
        </p:spPr>
        <p:txBody>
          <a:bodyPr wrap="square" lIns="50800" tIns="50800" rIns="50800" bIns="50800" anchor="ctr">
            <a:spAutoFit/>
          </a:bodyPr>
          <a:lstStyle>
            <a:lvl1pPr>
              <a:defRPr sz="1100">
                <a:latin typeface="+mn-lt"/>
                <a:ea typeface="+mn-ea"/>
                <a:cs typeface="+mn-cs"/>
                <a:sym typeface="Helvetica Neue"/>
              </a:defRPr>
            </a:lvl1pPr>
          </a:lstStyle>
          <a:p>
            <a:r>
              <a:rPr sz="1400" dirty="0"/>
              <a:t>upload and download </a:t>
            </a:r>
            <a:r>
              <a:rPr sz="1400" dirty="0" smtClean="0"/>
              <a:t> data</a:t>
            </a:r>
            <a:endParaRPr lang="en-GB" sz="1400" dirty="0" smtClean="0"/>
          </a:p>
        </p:txBody>
      </p:sp>
      <p:sp>
        <p:nvSpPr>
          <p:cNvPr id="98" name="Rectangle"/>
          <p:cNvSpPr/>
          <p:nvPr/>
        </p:nvSpPr>
        <p:spPr>
          <a:xfrm>
            <a:off x="6264720" y="7668235"/>
            <a:ext cx="336610" cy="317998"/>
          </a:xfrm>
          <a:prstGeom prst="rect">
            <a:avLst/>
          </a:prstGeom>
          <a:solidFill>
            <a:srgbClr val="EE230C"/>
          </a:solidFill>
          <a:ln w="12700">
            <a:miter lim="400000"/>
          </a:ln>
        </p:spPr>
        <p:txBody>
          <a:bodyPr lIns="50800" tIns="50800" rIns="50800" bIns="50800" anchor="ctr"/>
          <a:lstStyle/>
          <a:p>
            <a:pPr>
              <a:defRPr sz="1200">
                <a:solidFill>
                  <a:srgbClr val="FFFFFF"/>
                </a:solidFill>
              </a:defRPr>
            </a:pPr>
          </a:p>
        </p:txBody>
      </p:sp>
      <p:sp>
        <p:nvSpPr>
          <p:cNvPr id="99" name="Rectangle"/>
          <p:cNvSpPr/>
          <p:nvPr/>
        </p:nvSpPr>
        <p:spPr>
          <a:xfrm>
            <a:off x="6541070" y="8175150"/>
            <a:ext cx="336610" cy="317998"/>
          </a:xfrm>
          <a:prstGeom prst="rect">
            <a:avLst/>
          </a:prstGeom>
          <a:solidFill>
            <a:srgbClr val="EE230C"/>
          </a:solidFill>
          <a:ln w="12700">
            <a:miter lim="400000"/>
          </a:ln>
        </p:spPr>
        <p:txBody>
          <a:bodyPr lIns="50800" tIns="50800" rIns="50800" bIns="50800" anchor="ctr"/>
          <a:lstStyle/>
          <a:p>
            <a:pPr>
              <a:defRPr sz="1200">
                <a:solidFill>
                  <a:srgbClr val="FFFFFF"/>
                </a:solidFill>
              </a:defRPr>
            </a:pPr>
          </a:p>
        </p:txBody>
      </p:sp>
      <p:sp>
        <p:nvSpPr>
          <p:cNvPr id="100" name="Rectangle"/>
          <p:cNvSpPr/>
          <p:nvPr/>
        </p:nvSpPr>
        <p:spPr>
          <a:xfrm>
            <a:off x="7162162" y="7677313"/>
            <a:ext cx="336611" cy="317999"/>
          </a:xfrm>
          <a:prstGeom prst="rect">
            <a:avLst/>
          </a:prstGeom>
          <a:solidFill>
            <a:srgbClr val="F7BA01"/>
          </a:solidFill>
          <a:ln w="12700">
            <a:miter lim="400000"/>
          </a:ln>
        </p:spPr>
        <p:txBody>
          <a:bodyPr lIns="50800" tIns="50800" rIns="50800" bIns="50800" anchor="ctr"/>
          <a:lstStyle/>
          <a:p>
            <a:pPr>
              <a:defRPr sz="2200">
                <a:solidFill>
                  <a:srgbClr val="FFFFFF"/>
                </a:solidFill>
              </a:defRPr>
            </a:pPr>
          </a:p>
        </p:txBody>
      </p:sp>
      <p:sp>
        <p:nvSpPr>
          <p:cNvPr id="101" name="Rectangle"/>
          <p:cNvSpPr/>
          <p:nvPr/>
        </p:nvSpPr>
        <p:spPr>
          <a:xfrm>
            <a:off x="7450586" y="8175150"/>
            <a:ext cx="336610" cy="317998"/>
          </a:xfrm>
          <a:prstGeom prst="rect">
            <a:avLst/>
          </a:prstGeom>
          <a:solidFill>
            <a:srgbClr val="F7BA01"/>
          </a:solidFill>
          <a:ln w="12700">
            <a:miter lim="400000"/>
          </a:ln>
        </p:spPr>
        <p:txBody>
          <a:bodyPr lIns="50800" tIns="50800" rIns="50800" bIns="50800" anchor="ctr"/>
          <a:lstStyle/>
          <a:p>
            <a:pPr>
              <a:defRPr sz="2200">
                <a:solidFill>
                  <a:srgbClr val="FFFFFF"/>
                </a:solidFill>
              </a:defRPr>
            </a:pPr>
          </a:p>
        </p:txBody>
      </p:sp>
      <p:sp>
        <p:nvSpPr>
          <p:cNvPr id="102" name="Line"/>
          <p:cNvSpPr/>
          <p:nvPr/>
        </p:nvSpPr>
        <p:spPr>
          <a:xfrm>
            <a:off x="6598063" y="7867013"/>
            <a:ext cx="567367" cy="2"/>
          </a:xfrm>
          <a:prstGeom prst="line">
            <a:avLst/>
          </a:prstGeom>
          <a:ln w="25400">
            <a:solidFill>
              <a:srgbClr val="000000"/>
            </a:solidFill>
            <a:miter lim="400000"/>
            <a:tailEnd type="triangle"/>
          </a:ln>
        </p:spPr>
        <p:txBody>
          <a:bodyPr lIns="45718" tIns="45718" rIns="45718" bIns="45718"/>
          <a:lstStyle/>
          <a:p/>
        </p:txBody>
      </p:sp>
      <p:sp>
        <p:nvSpPr>
          <p:cNvPr id="103" name="Line"/>
          <p:cNvSpPr/>
          <p:nvPr/>
        </p:nvSpPr>
        <p:spPr>
          <a:xfrm>
            <a:off x="6892774" y="8314425"/>
            <a:ext cx="567367" cy="2"/>
          </a:xfrm>
          <a:prstGeom prst="line">
            <a:avLst/>
          </a:prstGeom>
          <a:ln w="25400">
            <a:solidFill>
              <a:srgbClr val="000000"/>
            </a:solidFill>
            <a:miter lim="400000"/>
            <a:tailEnd type="triangle"/>
          </a:ln>
        </p:spPr>
        <p:txBody>
          <a:bodyPr lIns="45718" tIns="45718" rIns="45718" bIns="45718"/>
          <a:lstStyle/>
          <a:p/>
        </p:txBody>
      </p:sp>
      <p:sp>
        <p:nvSpPr>
          <p:cNvPr id="5" name="TextBox 4"/>
          <p:cNvSpPr txBox="1"/>
          <p:nvPr/>
        </p:nvSpPr>
        <p:spPr>
          <a:xfrm>
            <a:off x="1356198" y="168338"/>
            <a:ext cx="967501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GB" sz="3200" b="1" dirty="0" smtClean="0"/>
              <a:t>Current implementation suggestion with </a:t>
            </a:r>
            <a:r>
              <a:rPr lang="en-GB" sz="3200" b="1" dirty="0" err="1" smtClean="0"/>
              <a:t>cqueue</a:t>
            </a:r>
            <a:endParaRPr kumimoji="0" lang="en-GB" sz="3200" b="1"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extBox 5"/>
          <p:cNvSpPr txBox="1"/>
          <p:nvPr/>
        </p:nvSpPr>
        <p:spPr>
          <a:xfrm>
            <a:off x="320040" y="2459626"/>
            <a:ext cx="1600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24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User input</a:t>
            </a: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74" name="TextBox 73"/>
          <p:cNvSpPr txBox="1"/>
          <p:nvPr/>
        </p:nvSpPr>
        <p:spPr>
          <a:xfrm>
            <a:off x="9913605" y="833387"/>
            <a:ext cx="223521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18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User/simulation manager</a:t>
            </a:r>
            <a:endParaRPr kumimoji="0" lang="en-GB" sz="18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77" name="TextBox 76"/>
          <p:cNvSpPr txBox="1"/>
          <p:nvPr/>
        </p:nvSpPr>
        <p:spPr>
          <a:xfrm>
            <a:off x="65100" y="8685083"/>
            <a:ext cx="223521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1800" b="0" i="0" u="none" strike="noStrike" cap="none" spc="0" normalizeH="0" baseline="0" dirty="0" smtClean="0">
                <a:ln>
                  <a:noFill/>
                </a:ln>
                <a:solidFill>
                  <a:srgbClr val="000000"/>
                </a:solidFill>
                <a:effectLst/>
                <a:uFillTx/>
                <a:latin typeface="Helvetica Neue Medium"/>
                <a:ea typeface="Helvetica Neue Medium"/>
                <a:cs typeface="Helvetica Neue Medium"/>
                <a:sym typeface="Helvetica Neue Medium"/>
              </a:rPr>
              <a:t>User/simulation manager</a:t>
            </a:r>
            <a:endParaRPr kumimoji="0" lang="en-GB" sz="18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78" name="Rectangle"/>
          <p:cNvSpPr/>
          <p:nvPr/>
        </p:nvSpPr>
        <p:spPr>
          <a:xfrm>
            <a:off x="312981" y="9432347"/>
            <a:ext cx="172128" cy="159112"/>
          </a:xfrm>
          <a:prstGeom prst="rect">
            <a:avLst/>
          </a:prstGeom>
          <a:solidFill>
            <a:schemeClr val="accent1"/>
          </a:solidFill>
          <a:ln w="12700">
            <a:miter lim="400000"/>
          </a:ln>
        </p:spPr>
        <p:txBody>
          <a:bodyPr lIns="50800" tIns="50800" rIns="50800" bIns="50800" anchor="ctr"/>
          <a:lstStyle/>
          <a:p/>
        </p:txBody>
      </p:sp>
      <p:sp>
        <p:nvSpPr>
          <p:cNvPr id="79" name="Rectangle"/>
          <p:cNvSpPr/>
          <p:nvPr/>
        </p:nvSpPr>
        <p:spPr>
          <a:xfrm>
            <a:off x="482950" y="9432347"/>
            <a:ext cx="172127" cy="159112"/>
          </a:xfrm>
          <a:prstGeom prst="rect">
            <a:avLst/>
          </a:prstGeom>
          <a:solidFill>
            <a:schemeClr val="accent4"/>
          </a:solidFill>
          <a:ln w="12700">
            <a:miter lim="400000"/>
          </a:ln>
        </p:spPr>
        <p:txBody>
          <a:bodyPr lIns="50800" tIns="50800" rIns="50800" bIns="50800" anchor="ctr"/>
          <a:lstStyle/>
          <a:p/>
        </p:txBody>
      </p:sp>
      <p:sp>
        <p:nvSpPr>
          <p:cNvPr id="80" name="Rectangle"/>
          <p:cNvSpPr/>
          <p:nvPr/>
        </p:nvSpPr>
        <p:spPr>
          <a:xfrm>
            <a:off x="645589" y="9432347"/>
            <a:ext cx="172128" cy="159112"/>
          </a:xfrm>
          <a:prstGeom prst="rect">
            <a:avLst/>
          </a:prstGeom>
          <a:solidFill>
            <a:schemeClr val="accent3"/>
          </a:solidFill>
          <a:ln w="12700">
            <a:miter lim="400000"/>
          </a:ln>
        </p:spPr>
        <p:txBody>
          <a:bodyPr lIns="50800" tIns="50800" rIns="50800" bIns="50800" anchor="ctr"/>
          <a:lstStyle/>
          <a:p/>
        </p:txBody>
      </p:sp>
      <p:sp>
        <p:nvSpPr>
          <p:cNvPr id="81" name="Rectangle"/>
          <p:cNvSpPr/>
          <p:nvPr/>
        </p:nvSpPr>
        <p:spPr>
          <a:xfrm>
            <a:off x="814050" y="9432347"/>
            <a:ext cx="172127" cy="159112"/>
          </a:xfrm>
          <a:prstGeom prst="rect">
            <a:avLst/>
          </a:prstGeom>
          <a:solidFill>
            <a:schemeClr val="accent5"/>
          </a:solidFill>
          <a:ln w="12700">
            <a:miter lim="400000"/>
          </a:ln>
        </p:spPr>
        <p:txBody>
          <a:bodyPr lIns="50800" tIns="50800" rIns="50800" bIns="50800" anchor="ctr"/>
          <a:lstStyle/>
          <a:p/>
        </p:txBody>
      </p:sp>
      <p:sp>
        <p:nvSpPr>
          <p:cNvPr id="85" name=": containers"/>
          <p:cNvSpPr txBox="1"/>
          <p:nvPr/>
        </p:nvSpPr>
        <p:spPr>
          <a:xfrm>
            <a:off x="905477" y="9304942"/>
            <a:ext cx="1147751" cy="348813"/>
          </a:xfrm>
          <a:prstGeom prst="rect">
            <a:avLst/>
          </a:prstGeom>
          <a:ln w="12700">
            <a:miter lim="400000"/>
          </a:ln>
        </p:spPr>
        <p:txBody>
          <a:bodyPr wrap="none" lIns="50800" tIns="50800" rIns="50800" bIns="50800" anchor="ctr">
            <a:spAutoFit/>
          </a:bodyPr>
          <a:lstStyle>
            <a:lvl1pPr>
              <a:defRPr sz="1400"/>
            </a:lvl1pPr>
          </a:lstStyle>
          <a:p>
            <a:r>
              <a:rPr dirty="0"/>
              <a:t>: </a:t>
            </a:r>
            <a:r>
              <a:rPr sz="1600" dirty="0"/>
              <a:t>containers</a:t>
            </a:r>
          </a:p>
        </p:txBody>
      </p:sp>
      <p:sp>
        <p:nvSpPr>
          <p:cNvPr id="89" name="TextBox 88"/>
          <p:cNvSpPr txBox="1"/>
          <p:nvPr/>
        </p:nvSpPr>
        <p:spPr>
          <a:xfrm>
            <a:off x="4503964" y="1571266"/>
            <a:ext cx="22860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en-GB" sz="2400" b="0" i="0" u="none" strike="noStrike" cap="none" spc="0" normalizeH="0" baseline="0" dirty="0" err="1" smtClean="0">
                <a:ln>
                  <a:noFill/>
                </a:ln>
                <a:solidFill>
                  <a:srgbClr val="000000"/>
                </a:solidFill>
                <a:effectLst/>
                <a:uFillTx/>
                <a:latin typeface="Helvetica Neue Medium"/>
                <a:ea typeface="Helvetica Neue Medium"/>
                <a:cs typeface="Helvetica Neue Medium"/>
                <a:sym typeface="Helvetica Neue Medium"/>
              </a:rPr>
              <a:t>MiCADO</a:t>
            </a:r>
            <a:endParaRPr kumimoji="0" lang="en-GB" sz="2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385" y="916553"/>
            <a:ext cx="12154830" cy="84433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spcAft>
                <a:spcPts val="600"/>
              </a:spcAft>
            </a:pPr>
            <a:r>
              <a:rPr lang="en-GB" sz="3600" b="1" dirty="0" smtClean="0"/>
              <a:t>Prerequisites:</a:t>
            </a:r>
            <a:endParaRPr kumimoji="0" lang="en-GB" sz="3600" b="1" i="0" u="none" strike="noStrike" cap="none" spc="0" normalizeH="0" baseline="0" dirty="0" smtClean="0">
              <a:ln>
                <a:noFill/>
              </a:ln>
              <a:solidFill>
                <a:srgbClr val="000000"/>
              </a:solidFill>
              <a:effectLst/>
              <a:uFillTx/>
              <a:sym typeface="Helvetica Neue Medium"/>
            </a:endParaRPr>
          </a:p>
          <a:p>
            <a:pPr marL="342900" marR="0" indent="-342900" algn="l" defTabSz="584200" rtl="0" fontAlgn="auto" latinLnBrk="0" hangingPunct="0">
              <a:lnSpc>
                <a:spcPct val="100000"/>
              </a:lnSpc>
              <a:spcBef>
                <a:spcPts val="0"/>
              </a:spcBef>
              <a:spcAft>
                <a:spcPts val="600"/>
              </a:spcAft>
              <a:buClrTx/>
              <a:buSzTx/>
              <a:buFont typeface="Arial" panose="02080604020202020204" charset="0"/>
              <a:buChar char="•"/>
            </a:pPr>
            <a:r>
              <a:rPr kumimoji="0" lang="en-GB" sz="2800" b="0" i="0" u="none" strike="noStrike" cap="none" spc="0" normalizeH="0" baseline="0" dirty="0" smtClean="0">
                <a:ln>
                  <a:noFill/>
                </a:ln>
                <a:solidFill>
                  <a:srgbClr val="000000"/>
                </a:solidFill>
                <a:effectLst/>
                <a:uFillTx/>
                <a:sym typeface="Helvetica Neue Medium"/>
              </a:rPr>
              <a:t>Admin creates </a:t>
            </a:r>
            <a:r>
              <a:rPr lang="en-GB" sz="2800" dirty="0" err="1"/>
              <a:t>D</a:t>
            </a:r>
            <a:r>
              <a:rPr kumimoji="0" lang="en-GB" sz="2800" b="0" i="0" u="none" strike="noStrike" cap="none" spc="0" normalizeH="0" baseline="0" dirty="0" err="1" smtClean="0">
                <a:ln>
                  <a:noFill/>
                </a:ln>
                <a:solidFill>
                  <a:srgbClr val="000000"/>
                </a:solidFill>
                <a:effectLst/>
                <a:uFillTx/>
                <a:sym typeface="Helvetica Neue Medium"/>
              </a:rPr>
              <a:t>ocker</a:t>
            </a:r>
            <a:r>
              <a:rPr kumimoji="0" lang="en-GB" sz="2800" b="0" i="0" u="none" strike="noStrike" cap="none" spc="0" normalizeH="0" dirty="0" smtClean="0">
                <a:ln>
                  <a:noFill/>
                </a:ln>
                <a:solidFill>
                  <a:srgbClr val="000000"/>
                </a:solidFill>
                <a:effectLst/>
                <a:uFillTx/>
                <a:sym typeface="Helvetica Neue Medium"/>
              </a:rPr>
              <a:t> image of targeted Simulation Engine (e.g. Repast) and uploads to </a:t>
            </a:r>
            <a:r>
              <a:rPr kumimoji="0" lang="en-GB" sz="2800" b="0" i="0" u="none" strike="noStrike" cap="none" spc="0" normalizeH="0" dirty="0" err="1" smtClean="0">
                <a:ln>
                  <a:noFill/>
                </a:ln>
                <a:solidFill>
                  <a:srgbClr val="000000"/>
                </a:solidFill>
                <a:effectLst/>
                <a:uFillTx/>
                <a:sym typeface="Helvetica Neue Medium"/>
              </a:rPr>
              <a:t>DockerHub</a:t>
            </a:r>
            <a:endParaRPr lang="en-GB" sz="2800" dirty="0"/>
          </a:p>
          <a:p>
            <a:pPr marL="342900" marR="0" indent="-342900" algn="l" defTabSz="584200" rtl="0" fontAlgn="auto" latinLnBrk="0" hangingPunct="0">
              <a:lnSpc>
                <a:spcPct val="100000"/>
              </a:lnSpc>
              <a:spcBef>
                <a:spcPts val="0"/>
              </a:spcBef>
              <a:spcAft>
                <a:spcPts val="600"/>
              </a:spcAft>
              <a:buClrTx/>
              <a:buSzTx/>
              <a:buFont typeface="Arial" panose="02080604020202020204" charset="0"/>
              <a:buChar char="•"/>
            </a:pPr>
            <a:r>
              <a:rPr kumimoji="0" lang="en-GB" sz="2800" b="0" i="0" u="none" strike="noStrike" cap="none" spc="0" normalizeH="0" dirty="0" err="1" smtClean="0">
                <a:ln>
                  <a:noFill/>
                </a:ln>
                <a:solidFill>
                  <a:srgbClr val="000000"/>
                </a:solidFill>
                <a:effectLst/>
                <a:uFillTx/>
                <a:sym typeface="Helvetica Neue Medium"/>
              </a:rPr>
              <a:t>MiCADO</a:t>
            </a:r>
            <a:r>
              <a:rPr kumimoji="0" lang="en-GB" sz="2800" b="0" i="0" u="none" strike="noStrike" cap="none" spc="0" normalizeH="0" dirty="0" smtClean="0">
                <a:ln>
                  <a:noFill/>
                </a:ln>
                <a:solidFill>
                  <a:srgbClr val="000000"/>
                </a:solidFill>
                <a:effectLst/>
                <a:uFillTx/>
                <a:sym typeface="Helvetica Neue Medium"/>
              </a:rPr>
              <a:t> is up and running and configured with supported simulation engine</a:t>
            </a:r>
            <a:endParaRPr kumimoji="0" lang="en-GB" sz="2800" b="0" i="0" u="none" strike="noStrike" cap="none" spc="0" normalizeH="0" dirty="0" smtClean="0">
              <a:ln>
                <a:noFill/>
              </a:ln>
              <a:solidFill>
                <a:srgbClr val="000000"/>
              </a:solidFill>
              <a:effectLst/>
              <a:uFillTx/>
              <a:sym typeface="Helvetica Neue Medium"/>
            </a:endParaRPr>
          </a:p>
          <a:p>
            <a:pPr marL="342900" marR="0" indent="-342900" algn="l" defTabSz="584200" rtl="0" fontAlgn="auto" latinLnBrk="0" hangingPunct="0">
              <a:lnSpc>
                <a:spcPct val="100000"/>
              </a:lnSpc>
              <a:spcBef>
                <a:spcPts val="0"/>
              </a:spcBef>
              <a:spcAft>
                <a:spcPts val="600"/>
              </a:spcAft>
              <a:buClrTx/>
              <a:buSzTx/>
              <a:buFont typeface="Arial" panose="02080604020202020204" charset="0"/>
              <a:buChar char="•"/>
            </a:pPr>
            <a:endParaRPr lang="en-GB" sz="2800" baseline="0" dirty="0"/>
          </a:p>
          <a:p>
            <a:pPr marR="0" algn="l" defTabSz="584200" rtl="0" fontAlgn="auto" latinLnBrk="0" hangingPunct="0">
              <a:lnSpc>
                <a:spcPct val="100000"/>
              </a:lnSpc>
              <a:spcBef>
                <a:spcPts val="0"/>
              </a:spcBef>
              <a:spcAft>
                <a:spcPts val="600"/>
              </a:spcAft>
              <a:buClrTx/>
              <a:buSzTx/>
            </a:pPr>
            <a:r>
              <a:rPr kumimoji="0" lang="en-GB" sz="3600" b="1" i="0" u="none" strike="noStrike" cap="none" spc="0" normalizeH="0" dirty="0" smtClean="0">
                <a:ln>
                  <a:noFill/>
                </a:ln>
                <a:solidFill>
                  <a:srgbClr val="000000"/>
                </a:solidFill>
                <a:effectLst/>
                <a:uFillTx/>
                <a:sym typeface="Helvetica Neue Medium"/>
              </a:rPr>
              <a:t>Simulation experiment preparation:</a:t>
            </a:r>
            <a:endParaRPr kumimoji="0" lang="en-GB" sz="3600" b="1" i="0" u="none" strike="noStrike" cap="none" spc="0" normalizeH="0" baseline="0" dirty="0" smtClean="0">
              <a:ln>
                <a:noFill/>
              </a:ln>
              <a:solidFill>
                <a:srgbClr val="000000"/>
              </a:solidFill>
              <a:effectLst/>
              <a:uFillTx/>
              <a:sym typeface="Helvetica Neue Medium"/>
            </a:endParaRPr>
          </a:p>
          <a:p>
            <a:pPr marL="342900" marR="0" indent="-342900" algn="l" defTabSz="584200" rtl="0" fontAlgn="auto" latinLnBrk="0" hangingPunct="0">
              <a:lnSpc>
                <a:spcPct val="100000"/>
              </a:lnSpc>
              <a:spcBef>
                <a:spcPts val="0"/>
              </a:spcBef>
              <a:spcAft>
                <a:spcPts val="600"/>
              </a:spcAft>
              <a:buClrTx/>
              <a:buSzTx/>
              <a:buFont typeface="Arial" panose="02080604020202020204" charset="0"/>
              <a:buChar char="•"/>
            </a:pPr>
            <a:r>
              <a:rPr kumimoji="0" lang="en-GB" sz="2800" b="0" i="0" u="none" strike="noStrike" cap="none" spc="0" normalizeH="0" baseline="0" dirty="0" smtClean="0">
                <a:ln>
                  <a:noFill/>
                </a:ln>
                <a:solidFill>
                  <a:srgbClr val="000000"/>
                </a:solidFill>
                <a:effectLst/>
                <a:uFillTx/>
                <a:sym typeface="Helvetica Neue Medium"/>
              </a:rPr>
              <a:t>User uploads simulation model(s) to Simulation Repository</a:t>
            </a:r>
            <a:endParaRPr kumimoji="0" lang="en-GB" sz="2800" b="0" i="0" u="none" strike="noStrike" cap="none" spc="0" normalizeH="0" baseline="0" dirty="0" smtClean="0">
              <a:ln>
                <a:noFill/>
              </a:ln>
              <a:solidFill>
                <a:srgbClr val="000000"/>
              </a:solidFill>
              <a:effectLst/>
              <a:uFillTx/>
              <a:sym typeface="Helvetica Neue Medium"/>
            </a:endParaRPr>
          </a:p>
          <a:p>
            <a:pPr marL="342900" marR="0" indent="-342900" algn="l" defTabSz="584200" rtl="0" fontAlgn="auto" latinLnBrk="0" hangingPunct="0">
              <a:lnSpc>
                <a:spcPct val="100000"/>
              </a:lnSpc>
              <a:spcBef>
                <a:spcPts val="0"/>
              </a:spcBef>
              <a:spcAft>
                <a:spcPts val="600"/>
              </a:spcAft>
              <a:buClrTx/>
              <a:buSzTx/>
              <a:buFont typeface="Arial" panose="02080604020202020204" charset="0"/>
              <a:buChar char="•"/>
            </a:pPr>
            <a:r>
              <a:rPr lang="en-GB" sz="2800" dirty="0" smtClean="0"/>
              <a:t>User uploads parameter sets into Simulation Repository </a:t>
            </a:r>
            <a:endParaRPr lang="en-GB" sz="2800" dirty="0" smtClean="0"/>
          </a:p>
          <a:p>
            <a:pPr marL="342900" marR="0" indent="-342900" algn="l" defTabSz="584200" rtl="0" fontAlgn="auto" latinLnBrk="0" hangingPunct="0">
              <a:lnSpc>
                <a:spcPct val="100000"/>
              </a:lnSpc>
              <a:spcBef>
                <a:spcPts val="0"/>
              </a:spcBef>
              <a:spcAft>
                <a:spcPts val="600"/>
              </a:spcAft>
              <a:buClrTx/>
              <a:buSzTx/>
              <a:buFont typeface="Arial" panose="02080604020202020204" charset="0"/>
              <a:buChar char="•"/>
            </a:pPr>
            <a:endParaRPr kumimoji="0" lang="en-GB" sz="2800" b="0" i="0" u="none" strike="noStrike" cap="none" spc="0" normalizeH="0" baseline="0" dirty="0">
              <a:ln>
                <a:noFill/>
              </a:ln>
              <a:solidFill>
                <a:srgbClr val="000000"/>
              </a:solidFill>
              <a:effectLst/>
              <a:uFillTx/>
              <a:sym typeface="Helvetica Neue Medium"/>
            </a:endParaRPr>
          </a:p>
          <a:p>
            <a:pPr marR="0" algn="l" defTabSz="584200" rtl="0" fontAlgn="auto" latinLnBrk="0" hangingPunct="0">
              <a:lnSpc>
                <a:spcPct val="100000"/>
              </a:lnSpc>
              <a:spcBef>
                <a:spcPts val="0"/>
              </a:spcBef>
              <a:spcAft>
                <a:spcPts val="600"/>
              </a:spcAft>
              <a:buClrTx/>
              <a:buSzTx/>
            </a:pPr>
            <a:r>
              <a:rPr kumimoji="0" lang="en-GB" sz="3600" b="1" i="0" u="none" strike="noStrike" cap="none" spc="0" normalizeH="0" baseline="0" dirty="0" smtClean="0">
                <a:ln>
                  <a:noFill/>
                </a:ln>
                <a:solidFill>
                  <a:srgbClr val="000000"/>
                </a:solidFill>
                <a:effectLst/>
                <a:uFillTx/>
                <a:sym typeface="Helvetica Neue Medium"/>
              </a:rPr>
              <a:t>Simulation experiment execution: </a:t>
            </a:r>
            <a:endParaRPr kumimoji="0" lang="en-GB" sz="3600" b="1" i="0" u="none" strike="noStrike" cap="none" spc="0" normalizeH="0" baseline="0" dirty="0" smtClean="0">
              <a:ln>
                <a:noFill/>
              </a:ln>
              <a:solidFill>
                <a:srgbClr val="000000"/>
              </a:solidFill>
              <a:effectLst/>
              <a:uFillTx/>
              <a:sym typeface="Helvetica Neue Medium"/>
            </a:endParaRPr>
          </a:p>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kumimoji="0" lang="en-GB" sz="2800" b="0" i="0" u="none" strike="noStrike" cap="none" spc="0" normalizeH="0" baseline="0" dirty="0" smtClean="0">
                <a:ln>
                  <a:noFill/>
                </a:ln>
                <a:solidFill>
                  <a:srgbClr val="000000"/>
                </a:solidFill>
                <a:effectLst/>
                <a:uFillTx/>
                <a:sym typeface="Helvetica Neue Medium"/>
              </a:rPr>
              <a:t>User provides input parameters:</a:t>
            </a:r>
            <a:endParaRPr lang="en-GB" sz="2800" dirty="0"/>
          </a:p>
          <a:p>
            <a:pPr lvl="8" algn="l">
              <a:spcAft>
                <a:spcPts val="600"/>
              </a:spcAft>
            </a:pPr>
            <a:r>
              <a:rPr kumimoji="0" lang="en-GB" sz="2800" b="0" i="0" u="none" strike="noStrike" cap="none" spc="0" normalizeH="0" baseline="0" dirty="0" smtClean="0">
                <a:ln>
                  <a:noFill/>
                </a:ln>
                <a:solidFill>
                  <a:srgbClr val="000000"/>
                </a:solidFill>
                <a:effectLst/>
                <a:uFillTx/>
                <a:sym typeface="Helvetica Neue Medium"/>
              </a:rPr>
              <a:t>		Deadline: deadline for whole simulation experiment</a:t>
            </a:r>
            <a:endParaRPr kumimoji="0" lang="en-GB" sz="2800" b="0" i="0" u="none" strike="noStrike" cap="none" spc="0" normalizeH="0" baseline="0" dirty="0" smtClean="0">
              <a:ln>
                <a:noFill/>
              </a:ln>
              <a:solidFill>
                <a:srgbClr val="000000"/>
              </a:solidFill>
              <a:effectLst/>
              <a:uFillTx/>
              <a:sym typeface="Helvetica Neue Medium"/>
            </a:endParaRPr>
          </a:p>
          <a:p>
            <a:pPr lvl="8" algn="l">
              <a:spcAft>
                <a:spcPts val="600"/>
              </a:spcAft>
            </a:pPr>
            <a:r>
              <a:rPr lang="en-GB" sz="2800" dirty="0"/>
              <a:t>	</a:t>
            </a:r>
            <a:r>
              <a:rPr lang="en-GB" sz="2800" dirty="0" smtClean="0"/>
              <a:t>	Unit execution time: estimated time of one simulation run</a:t>
            </a:r>
            <a:endParaRPr lang="en-GB" sz="2800" dirty="0" smtClean="0"/>
          </a:p>
          <a:p>
            <a:pPr lvl="8" algn="l">
              <a:spcAft>
                <a:spcPts val="600"/>
              </a:spcAft>
            </a:pPr>
            <a:r>
              <a:rPr kumimoji="0" lang="en-GB" sz="2800" b="0" i="0" u="none" strike="noStrike" cap="none" spc="0" normalizeH="0" baseline="0" dirty="0">
                <a:ln>
                  <a:noFill/>
                </a:ln>
                <a:solidFill>
                  <a:srgbClr val="000000"/>
                </a:solidFill>
                <a:effectLst/>
                <a:uFillTx/>
                <a:sym typeface="Helvetica Neue Medium"/>
              </a:rPr>
              <a:t>	</a:t>
            </a:r>
            <a:r>
              <a:rPr kumimoji="0" lang="en-GB" sz="2800" b="0" i="0" u="none" strike="noStrike" cap="none" spc="0" normalizeH="0" baseline="0" dirty="0" smtClean="0">
                <a:ln>
                  <a:noFill/>
                </a:ln>
                <a:solidFill>
                  <a:srgbClr val="000000"/>
                </a:solidFill>
                <a:effectLst/>
                <a:uFillTx/>
                <a:sym typeface="Helvetica Neue Medium"/>
              </a:rPr>
              <a:t>	URL</a:t>
            </a:r>
            <a:r>
              <a:rPr kumimoji="0" lang="en-GB" sz="2800" b="0" i="0" u="none" strike="noStrike" cap="none" spc="0" normalizeH="0" dirty="0" smtClean="0">
                <a:ln>
                  <a:noFill/>
                </a:ln>
                <a:solidFill>
                  <a:srgbClr val="000000"/>
                </a:solidFill>
                <a:effectLst/>
                <a:uFillTx/>
                <a:sym typeface="Helvetica Neue Medium"/>
              </a:rPr>
              <a:t> of Simulation Repository</a:t>
            </a:r>
            <a:endParaRPr kumimoji="0" lang="en-GB" sz="2800" b="0" i="0" u="none" strike="noStrike" cap="none" spc="0" normalizeH="0" dirty="0" smtClean="0">
              <a:ln>
                <a:noFill/>
              </a:ln>
              <a:solidFill>
                <a:srgbClr val="000000"/>
              </a:solidFill>
              <a:effectLst/>
              <a:uFillTx/>
              <a:sym typeface="Helvetica Neue Medium"/>
            </a:endParaRPr>
          </a:p>
          <a:p>
            <a:pPr lvl="8" algn="l">
              <a:spcAft>
                <a:spcPts val="600"/>
              </a:spcAft>
            </a:pPr>
            <a:r>
              <a:rPr lang="en-GB" sz="2800" baseline="0" dirty="0"/>
              <a:t>	</a:t>
            </a:r>
            <a:r>
              <a:rPr lang="en-GB" sz="2800" baseline="0" dirty="0" smtClean="0"/>
              <a:t>	Name of the</a:t>
            </a:r>
            <a:r>
              <a:rPr lang="en-GB" sz="2800" dirty="0" smtClean="0"/>
              <a:t> Simulation Engine (e.g. Repast)</a:t>
            </a:r>
            <a:endParaRPr kumimoji="0" lang="en-GB" sz="2800" b="0" i="0" u="none" strike="noStrike" cap="none" spc="0" normalizeH="0" baseline="0" dirty="0" smtClean="0">
              <a:ln>
                <a:noFill/>
              </a:ln>
              <a:solidFill>
                <a:srgbClr val="000000"/>
              </a:solidFill>
              <a:effectLst/>
              <a:uFillTx/>
              <a:sym typeface="Helvetica Neue Medium"/>
            </a:endParaRPr>
          </a:p>
        </p:txBody>
      </p:sp>
      <p:sp>
        <p:nvSpPr>
          <p:cNvPr id="4" name="TextBox 3"/>
          <p:cNvSpPr txBox="1"/>
          <p:nvPr/>
        </p:nvSpPr>
        <p:spPr>
          <a:xfrm>
            <a:off x="1356198" y="168338"/>
            <a:ext cx="967501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GB" sz="3200" b="1" dirty="0" smtClean="0"/>
              <a:t>Current implementation suggestion with </a:t>
            </a:r>
            <a:r>
              <a:rPr lang="en-GB" sz="3200" b="1" dirty="0" err="1" smtClean="0"/>
              <a:t>cqueue</a:t>
            </a:r>
            <a:endParaRPr kumimoji="0" lang="en-GB" sz="3200" b="1"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 y="839612"/>
            <a:ext cx="12600115" cy="85972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600"/>
              </a:spcAft>
              <a:buClrTx/>
              <a:buSzTx/>
            </a:pPr>
            <a:r>
              <a:rPr kumimoji="0" lang="en-GB" sz="3600" b="1" i="0" u="none" strike="noStrike" cap="none" spc="0" normalizeH="0" baseline="0" dirty="0" smtClean="0">
                <a:ln>
                  <a:noFill/>
                </a:ln>
                <a:solidFill>
                  <a:srgbClr val="000000"/>
                </a:solidFill>
                <a:effectLst/>
                <a:uFillTx/>
                <a:sym typeface="Helvetica Neue Medium"/>
              </a:rPr>
              <a:t>Simulation experiment execution by </a:t>
            </a:r>
            <a:r>
              <a:rPr kumimoji="0" lang="en-GB" sz="3600" b="1" i="0" u="none" strike="noStrike" cap="none" spc="0" normalizeH="0" baseline="0" dirty="0" err="1" smtClean="0">
                <a:ln>
                  <a:noFill/>
                </a:ln>
                <a:solidFill>
                  <a:srgbClr val="000000"/>
                </a:solidFill>
                <a:effectLst/>
                <a:uFillTx/>
                <a:sym typeface="Helvetica Neue Medium"/>
              </a:rPr>
              <a:t>MiCADO</a:t>
            </a:r>
            <a:r>
              <a:rPr kumimoji="0" lang="en-GB" sz="3600" b="1" i="0" u="none" strike="noStrike" cap="none" spc="0" normalizeH="0" baseline="0" dirty="0" smtClean="0">
                <a:ln>
                  <a:noFill/>
                </a:ln>
                <a:solidFill>
                  <a:srgbClr val="000000"/>
                </a:solidFill>
                <a:effectLst/>
                <a:uFillTx/>
                <a:sym typeface="Helvetica Neue Medium"/>
              </a:rPr>
              <a:t> (hidden from</a:t>
            </a:r>
            <a:r>
              <a:rPr kumimoji="0" lang="en-GB" sz="3600" b="1" i="0" u="none" strike="noStrike" cap="none" spc="0" normalizeH="0" dirty="0" smtClean="0">
                <a:ln>
                  <a:noFill/>
                </a:ln>
                <a:solidFill>
                  <a:srgbClr val="000000"/>
                </a:solidFill>
                <a:effectLst/>
                <a:uFillTx/>
                <a:sym typeface="Helvetica Neue Medium"/>
              </a:rPr>
              <a:t> Simulation User)</a:t>
            </a:r>
            <a:r>
              <a:rPr kumimoji="0" lang="en-GB" sz="3600" b="1" i="0" u="none" strike="noStrike" cap="none" spc="0" normalizeH="0" baseline="0" dirty="0" smtClean="0">
                <a:ln>
                  <a:noFill/>
                </a:ln>
                <a:solidFill>
                  <a:srgbClr val="000000"/>
                </a:solidFill>
                <a:effectLst/>
                <a:uFillTx/>
                <a:sym typeface="Helvetica Neue Medium"/>
              </a:rPr>
              <a:t>: </a:t>
            </a:r>
            <a:endParaRPr kumimoji="0" lang="en-GB" sz="3600" b="1" i="0" u="none" strike="noStrike" cap="none" spc="0" normalizeH="0" baseline="0" dirty="0" smtClean="0">
              <a:ln>
                <a:noFill/>
              </a:ln>
              <a:solidFill>
                <a:srgbClr val="000000"/>
              </a:solidFill>
              <a:effectLst/>
              <a:uFillTx/>
              <a:sym typeface="Helvetica Neue Medium"/>
            </a:endParaRPr>
          </a:p>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lang="en-GB" sz="2800" baseline="0" dirty="0" err="1" smtClean="0"/>
              <a:t>MiCADO</a:t>
            </a:r>
            <a:r>
              <a:rPr lang="en-GB" sz="2800" baseline="0" dirty="0" smtClean="0"/>
              <a:t>:</a:t>
            </a:r>
            <a:endParaRPr lang="en-GB" sz="2800" baseline="0" dirty="0" smtClean="0"/>
          </a:p>
          <a:p>
            <a:pPr marR="0" algn="l" defTabSz="584200" rtl="0" fontAlgn="auto" latinLnBrk="0" hangingPunct="0">
              <a:lnSpc>
                <a:spcPct val="100000"/>
              </a:lnSpc>
              <a:spcBef>
                <a:spcPts val="0"/>
              </a:spcBef>
              <a:spcAft>
                <a:spcPts val="600"/>
              </a:spcAft>
              <a:buClrTx/>
              <a:buSzTx/>
            </a:pPr>
            <a:r>
              <a:rPr lang="en-GB" sz="2800" baseline="0" dirty="0"/>
              <a:t>	</a:t>
            </a:r>
            <a:r>
              <a:rPr lang="en-GB" sz="2800" baseline="0" dirty="0" smtClean="0"/>
              <a:t>	Launches one instance</a:t>
            </a:r>
            <a:endParaRPr lang="en-GB" sz="2800" baseline="0" dirty="0" smtClean="0"/>
          </a:p>
          <a:p>
            <a:pPr marR="0" algn="l" defTabSz="584200" rtl="0" fontAlgn="auto" latinLnBrk="0" hangingPunct="0">
              <a:lnSpc>
                <a:spcPct val="100000"/>
              </a:lnSpc>
              <a:spcBef>
                <a:spcPts val="0"/>
              </a:spcBef>
              <a:spcAft>
                <a:spcPts val="600"/>
              </a:spcAft>
              <a:buClrTx/>
              <a:buSzTx/>
            </a:pPr>
            <a:r>
              <a:rPr lang="en-GB" sz="2800" dirty="0"/>
              <a:t>	</a:t>
            </a:r>
            <a:r>
              <a:rPr lang="en-GB" sz="2800" dirty="0" smtClean="0"/>
              <a:t>	</a:t>
            </a:r>
            <a:r>
              <a:rPr lang="en-GB" sz="2800" baseline="0" dirty="0" smtClean="0"/>
              <a:t>Launches Feeder</a:t>
            </a:r>
            <a:r>
              <a:rPr lang="en-GB" sz="2800" dirty="0" smtClean="0"/>
              <a:t> and </a:t>
            </a:r>
            <a:r>
              <a:rPr lang="en-GB" sz="2800" dirty="0" err="1"/>
              <a:t>c</a:t>
            </a:r>
            <a:r>
              <a:rPr lang="en-GB" sz="2800" dirty="0" err="1" smtClean="0"/>
              <a:t>queue</a:t>
            </a:r>
            <a:r>
              <a:rPr lang="en-GB" sz="2800" dirty="0" smtClean="0"/>
              <a:t> Master (as containers) on the instance </a:t>
            </a:r>
            <a:endParaRPr lang="en-GB" sz="2800" dirty="0" smtClean="0"/>
          </a:p>
          <a:p>
            <a:pPr marR="0" algn="l" defTabSz="584200" rtl="0" fontAlgn="auto" latinLnBrk="0" hangingPunct="0">
              <a:lnSpc>
                <a:spcPct val="100000"/>
              </a:lnSpc>
              <a:spcBef>
                <a:spcPts val="0"/>
              </a:spcBef>
              <a:spcAft>
                <a:spcPts val="600"/>
              </a:spcAft>
              <a:buClrTx/>
              <a:buSzTx/>
            </a:pPr>
            <a:r>
              <a:rPr lang="en-GB" sz="2800" dirty="0"/>
              <a:t>	</a:t>
            </a:r>
            <a:r>
              <a:rPr lang="en-GB" sz="2800" dirty="0" smtClean="0"/>
              <a:t>		(in containers)</a:t>
            </a:r>
            <a:endParaRPr lang="en-GB" sz="2800" dirty="0" smtClean="0"/>
          </a:p>
          <a:p>
            <a:pPr marR="0" algn="l" defTabSz="584200" rtl="0" fontAlgn="auto" latinLnBrk="0" hangingPunct="0">
              <a:lnSpc>
                <a:spcPct val="100000"/>
              </a:lnSpc>
              <a:spcBef>
                <a:spcPts val="0"/>
              </a:spcBef>
              <a:spcAft>
                <a:spcPts val="600"/>
              </a:spcAft>
              <a:buClrTx/>
              <a:buSzTx/>
            </a:pPr>
            <a:r>
              <a:rPr kumimoji="0" lang="en-GB" sz="2800" b="0" i="0" u="none" strike="noStrike" cap="none" spc="0" normalizeH="0" baseline="0" dirty="0">
                <a:ln>
                  <a:noFill/>
                </a:ln>
                <a:solidFill>
                  <a:srgbClr val="000000"/>
                </a:solidFill>
                <a:effectLst/>
                <a:uFillTx/>
                <a:sym typeface="Helvetica Neue Medium"/>
              </a:rPr>
              <a:t>	</a:t>
            </a:r>
            <a:r>
              <a:rPr kumimoji="0" lang="en-GB" sz="2800" b="0" i="0" u="none" strike="noStrike" cap="none" spc="0" normalizeH="0" baseline="0" dirty="0" smtClean="0">
                <a:ln>
                  <a:noFill/>
                </a:ln>
                <a:solidFill>
                  <a:srgbClr val="000000"/>
                </a:solidFill>
                <a:effectLst/>
                <a:uFillTx/>
                <a:sym typeface="Helvetica Neue Medium"/>
              </a:rPr>
              <a:t>	Launches</a:t>
            </a:r>
            <a:r>
              <a:rPr kumimoji="0" lang="en-GB" sz="2800" b="0" i="0" u="none" strike="noStrike" cap="none" spc="0" normalizeH="0" dirty="0" smtClean="0">
                <a:ln>
                  <a:noFill/>
                </a:ln>
                <a:solidFill>
                  <a:srgbClr val="000000"/>
                </a:solidFill>
                <a:effectLst/>
                <a:uFillTx/>
                <a:sym typeface="Helvetica Neue Medium"/>
              </a:rPr>
              <a:t> a number of </a:t>
            </a:r>
            <a:r>
              <a:rPr lang="en-GB" sz="2800" dirty="0" err="1"/>
              <a:t>c</a:t>
            </a:r>
            <a:r>
              <a:rPr kumimoji="0" lang="en-GB" sz="2800" b="0" i="0" u="none" strike="noStrike" cap="none" spc="0" normalizeH="0" dirty="0" err="1" smtClean="0">
                <a:ln>
                  <a:noFill/>
                </a:ln>
                <a:solidFill>
                  <a:srgbClr val="000000"/>
                </a:solidFill>
                <a:effectLst/>
                <a:uFillTx/>
                <a:sym typeface="Helvetica Neue Medium"/>
              </a:rPr>
              <a:t>queue</a:t>
            </a:r>
            <a:r>
              <a:rPr kumimoji="0" lang="en-GB" sz="2800" b="0" i="0" u="none" strike="noStrike" cap="none" spc="0" normalizeH="0" dirty="0" smtClean="0">
                <a:ln>
                  <a:noFill/>
                </a:ln>
                <a:solidFill>
                  <a:srgbClr val="000000"/>
                </a:solidFill>
                <a:effectLst/>
                <a:uFillTx/>
                <a:sym typeface="Helvetica Neue Medium"/>
              </a:rPr>
              <a:t> Workers on a number of instances </a:t>
            </a:r>
            <a:endParaRPr kumimoji="0" lang="en-GB" sz="2800" b="0" i="0" u="none" strike="noStrike" cap="none" spc="0" normalizeH="0" dirty="0" smtClean="0">
              <a:ln>
                <a:noFill/>
              </a:ln>
              <a:solidFill>
                <a:srgbClr val="000000"/>
              </a:solidFill>
              <a:effectLst/>
              <a:uFillTx/>
              <a:sym typeface="Helvetica Neue Medium"/>
            </a:endParaRPr>
          </a:p>
          <a:p>
            <a:pPr marR="0" algn="l" defTabSz="584200" rtl="0" fontAlgn="auto" latinLnBrk="0" hangingPunct="0">
              <a:lnSpc>
                <a:spcPct val="100000"/>
              </a:lnSpc>
              <a:spcBef>
                <a:spcPts val="0"/>
              </a:spcBef>
              <a:spcAft>
                <a:spcPts val="600"/>
              </a:spcAft>
              <a:buClrTx/>
              <a:buSzTx/>
            </a:pPr>
            <a:r>
              <a:rPr lang="en-GB" sz="2800" dirty="0"/>
              <a:t>	</a:t>
            </a:r>
            <a:r>
              <a:rPr lang="en-GB" sz="2800" dirty="0" smtClean="0"/>
              <a:t>		</a:t>
            </a:r>
            <a:r>
              <a:rPr kumimoji="0" lang="en-GB" sz="2800" b="0" i="0" u="none" strike="noStrike" cap="none" spc="0" normalizeH="0" dirty="0" smtClean="0">
                <a:ln>
                  <a:noFill/>
                </a:ln>
                <a:solidFill>
                  <a:srgbClr val="000000"/>
                </a:solidFill>
                <a:effectLst/>
                <a:uFillTx/>
                <a:sym typeface="Helvetica Neue Medium"/>
              </a:rPr>
              <a:t>(based on the user defined input parameter deadline/unit execution)</a:t>
            </a:r>
            <a:endParaRPr kumimoji="0" lang="en-GB" sz="2800" b="0" i="0" u="none" strike="noStrike" cap="none" spc="0" normalizeH="0" dirty="0" smtClean="0">
              <a:ln>
                <a:noFill/>
              </a:ln>
              <a:solidFill>
                <a:srgbClr val="000000"/>
              </a:solidFill>
              <a:effectLst/>
              <a:uFillTx/>
              <a:sym typeface="Helvetica Neue Medium"/>
            </a:endParaRPr>
          </a:p>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lang="en-GB" sz="2800" baseline="0" dirty="0" smtClean="0"/>
              <a:t>Each </a:t>
            </a:r>
            <a:r>
              <a:rPr lang="en-GB" sz="2800" baseline="0" dirty="0" err="1" smtClean="0"/>
              <a:t>cqueue</a:t>
            </a:r>
            <a:r>
              <a:rPr lang="en-GB" sz="2800" baseline="0" dirty="0" smtClean="0"/>
              <a:t> workers launches a Simulation Engine (in a container)</a:t>
            </a:r>
            <a:endParaRPr lang="en-GB" sz="2800" baseline="0" dirty="0" smtClean="0"/>
          </a:p>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kumimoji="0" lang="en-GB" sz="2800" b="0" i="0" u="none" strike="noStrike" cap="none" spc="0" normalizeH="0" dirty="0" smtClean="0">
                <a:ln>
                  <a:noFill/>
                </a:ln>
                <a:solidFill>
                  <a:srgbClr val="000000"/>
                </a:solidFill>
                <a:effectLst/>
                <a:uFillTx/>
                <a:sym typeface="Helvetica Neue Medium"/>
              </a:rPr>
              <a:t>Based on the received input parameters (Simulation Repository URL), Feeder populates  </a:t>
            </a:r>
            <a:r>
              <a:rPr kumimoji="0" lang="en-GB" sz="2800" b="0" i="0" u="none" strike="noStrike" cap="none" spc="0" normalizeH="0" dirty="0" err="1" smtClean="0">
                <a:ln>
                  <a:noFill/>
                </a:ln>
                <a:solidFill>
                  <a:srgbClr val="000000"/>
                </a:solidFill>
                <a:effectLst/>
                <a:uFillTx/>
                <a:sym typeface="Helvetica Neue Medium"/>
              </a:rPr>
              <a:t>cqueue</a:t>
            </a:r>
            <a:r>
              <a:rPr kumimoji="0" lang="en-GB" sz="2800" b="0" i="0" u="none" strike="noStrike" cap="none" spc="0" normalizeH="0" dirty="0" smtClean="0">
                <a:ln>
                  <a:noFill/>
                </a:ln>
                <a:solidFill>
                  <a:srgbClr val="000000"/>
                </a:solidFill>
                <a:effectLst/>
                <a:uFillTx/>
                <a:sym typeface="Helvetica Neue Medium"/>
              </a:rPr>
              <a:t> Master with the appropriate command-lines to execute the complete simulation experiment (each line corresponds to one or more simulation parameter runs – batching may be required!)</a:t>
            </a:r>
            <a:endParaRPr kumimoji="0" lang="en-GB" sz="2800" b="0" i="0" u="none" strike="noStrike" cap="none" spc="0" normalizeH="0" dirty="0" smtClean="0">
              <a:ln>
                <a:noFill/>
              </a:ln>
              <a:solidFill>
                <a:srgbClr val="000000"/>
              </a:solidFill>
              <a:effectLst/>
              <a:uFillTx/>
              <a:sym typeface="Helvetica Neue Medium"/>
            </a:endParaRPr>
          </a:p>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lang="en-GB" sz="2800" baseline="0" dirty="0" err="1" smtClean="0"/>
              <a:t>Cqueue</a:t>
            </a:r>
            <a:r>
              <a:rPr lang="en-GB" sz="2800" dirty="0" smtClean="0"/>
              <a:t> Workers contact </a:t>
            </a:r>
            <a:r>
              <a:rPr lang="en-GB" sz="2800" dirty="0" err="1" smtClean="0"/>
              <a:t>cqueue</a:t>
            </a:r>
            <a:r>
              <a:rPr lang="en-GB" sz="2800" dirty="0" smtClean="0"/>
              <a:t> Master and download a command-line</a:t>
            </a:r>
            <a:endParaRPr lang="en-GB" sz="2800" dirty="0" smtClean="0"/>
          </a:p>
          <a:p>
            <a:pPr marL="457200" indent="-457200" algn="l">
              <a:spcAft>
                <a:spcPts val="600"/>
              </a:spcAft>
              <a:buFont typeface="Arial" panose="02080604020202020204" charset="0"/>
              <a:buChar char="•"/>
            </a:pPr>
            <a:r>
              <a:rPr lang="en-GB" sz="2800" dirty="0" err="1"/>
              <a:t>Cqueue</a:t>
            </a:r>
            <a:r>
              <a:rPr lang="en-GB" sz="2800" dirty="0"/>
              <a:t> </a:t>
            </a:r>
            <a:r>
              <a:rPr lang="en-GB" sz="2800" dirty="0" smtClean="0"/>
              <a:t>Workers launch Simulation Engine with the specified command-line</a:t>
            </a:r>
            <a:endParaRPr lang="en-GB" sz="2800" dirty="0" smtClean="0"/>
          </a:p>
          <a:p>
            <a:pPr marL="457200" indent="-457200" algn="l">
              <a:spcAft>
                <a:spcPts val="600"/>
              </a:spcAft>
              <a:buFont typeface="Arial" panose="02080604020202020204" charset="0"/>
              <a:buChar char="•"/>
            </a:pPr>
            <a:r>
              <a:rPr lang="en-GB" sz="2800" dirty="0" smtClean="0"/>
              <a:t>Simulation engine executes simulation: downloads model and input data from Simulation Repository and uploads results</a:t>
            </a:r>
            <a:endParaRPr kumimoji="0" lang="en-GB" sz="2800" b="0" i="0" u="none" strike="noStrike" cap="none" spc="0" normalizeH="0" baseline="0" dirty="0" smtClean="0">
              <a:ln>
                <a:noFill/>
              </a:ln>
              <a:solidFill>
                <a:srgbClr val="000000"/>
              </a:solidFill>
              <a:effectLst/>
              <a:uFillTx/>
              <a:sym typeface="Helvetica Neue Medium"/>
            </a:endParaRPr>
          </a:p>
        </p:txBody>
      </p:sp>
      <p:sp>
        <p:nvSpPr>
          <p:cNvPr id="4" name="TextBox 3"/>
          <p:cNvSpPr txBox="1"/>
          <p:nvPr/>
        </p:nvSpPr>
        <p:spPr>
          <a:xfrm>
            <a:off x="1356198" y="168338"/>
            <a:ext cx="967501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GB" sz="3200" b="1" dirty="0" smtClean="0"/>
              <a:t>Current implementation suggestion with </a:t>
            </a:r>
            <a:r>
              <a:rPr lang="en-GB" sz="3200" b="1" dirty="0" err="1" smtClean="0"/>
              <a:t>cqueue</a:t>
            </a:r>
            <a:endParaRPr kumimoji="0" lang="en-GB" sz="3200" b="1"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6198" y="-84054"/>
            <a:ext cx="9675012" cy="1099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en-GB" sz="3200" b="1" dirty="0" smtClean="0">
                <a:sym typeface="+mn-ea"/>
              </a:rPr>
              <a:t>Issues/problems with current implementation suggestion with </a:t>
            </a:r>
            <a:r>
              <a:rPr lang="en-GB" sz="3200" b="1" dirty="0" err="1" smtClean="0">
                <a:sym typeface="+mn-ea"/>
              </a:rPr>
              <a:t>cqueue</a:t>
            </a:r>
            <a:endParaRPr kumimoji="0" lang="en-GB" sz="3200" b="1"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3" name="TextBox 12"/>
          <p:cNvSpPr txBox="1"/>
          <p:nvPr/>
        </p:nvSpPr>
        <p:spPr>
          <a:xfrm>
            <a:off x="722630" y="1623060"/>
            <a:ext cx="11089005" cy="6477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kumimoji="0" lang="x-none" altLang="en-GB" sz="2800" b="0" i="0" u="none" strike="noStrike" cap="none" spc="0" normalizeH="0" baseline="0" dirty="0" smtClean="0">
                <a:ln>
                  <a:noFill/>
                </a:ln>
                <a:solidFill>
                  <a:schemeClr val="accent1">
                    <a:lumMod val="50000"/>
                  </a:schemeClr>
                </a:solidFill>
                <a:effectLst/>
                <a:uFillTx/>
                <a:sym typeface="Helvetica Neue Medium"/>
              </a:rPr>
              <a:t>Feeder container might be lost if Micado decided to scale down the infrastructure and the worker node (on which the feeder exists) has been chosen to be taken down.</a:t>
            </a:r>
            <a:endParaRPr kumimoji="0" lang="x-none" altLang="en-GB" sz="2800" b="0" i="0" u="none" strike="noStrike" cap="none" spc="0" normalizeH="0" baseline="0" dirty="0" smtClean="0">
              <a:ln>
                <a:noFill/>
              </a:ln>
              <a:solidFill>
                <a:schemeClr val="accent1">
                  <a:lumMod val="50000"/>
                </a:schemeClr>
              </a:solidFill>
              <a:effectLst/>
              <a:uFillTx/>
              <a:sym typeface="Helvetica Neue Medium"/>
            </a:endParaRPr>
          </a:p>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kumimoji="0" lang="x-none" altLang="en-GB" sz="2800" b="0" i="0" u="none" strike="noStrike" cap="none" spc="0" normalizeH="0" baseline="0" dirty="0" smtClean="0">
                <a:ln>
                  <a:noFill/>
                </a:ln>
                <a:solidFill>
                  <a:schemeClr val="accent1">
                    <a:lumMod val="50000"/>
                  </a:schemeClr>
                </a:solidFill>
                <a:effectLst/>
                <a:uFillTx/>
                <a:sym typeface="Helvetica Neue Medium"/>
              </a:rPr>
              <a:t>Containers cannot be launched directly on a swarm worker. So any container launched by a cqueue worker will be executed outside the swarm.</a:t>
            </a:r>
            <a:endParaRPr kumimoji="0" lang="x-none" altLang="en-GB" sz="2800" b="0" i="0" u="none" strike="noStrike" cap="none" spc="0" normalizeH="0" baseline="0" dirty="0" smtClean="0">
              <a:ln>
                <a:noFill/>
              </a:ln>
              <a:solidFill>
                <a:schemeClr val="accent1">
                  <a:lumMod val="50000"/>
                </a:schemeClr>
              </a:solidFill>
              <a:effectLst/>
              <a:uFillTx/>
              <a:sym typeface="Helvetica Neue Medium"/>
            </a:endParaRPr>
          </a:p>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kumimoji="0" lang="x-none" altLang="en-GB" sz="2800" b="0" i="0" u="none" strike="noStrike" cap="none" spc="0" normalizeH="0" baseline="0" dirty="0" smtClean="0">
                <a:ln>
                  <a:noFill/>
                </a:ln>
                <a:solidFill>
                  <a:schemeClr val="accent1">
                    <a:lumMod val="50000"/>
                  </a:schemeClr>
                </a:solidFill>
                <a:effectLst/>
                <a:uFillTx/>
                <a:sym typeface="Helvetica Neue Medium"/>
              </a:rPr>
              <a:t>Containers can be launched in a swarm through docker services.</a:t>
            </a:r>
            <a:endParaRPr kumimoji="0" lang="x-none" altLang="en-GB" sz="2800" b="0" i="0" u="none" strike="noStrike" cap="none" spc="0" normalizeH="0" baseline="0" dirty="0" smtClean="0">
              <a:ln>
                <a:noFill/>
              </a:ln>
              <a:solidFill>
                <a:schemeClr val="accent1">
                  <a:lumMod val="50000"/>
                </a:schemeClr>
              </a:solidFill>
              <a:effectLst/>
              <a:uFillTx/>
              <a:sym typeface="Helvetica Neue Medium"/>
            </a:endParaRPr>
          </a:p>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kumimoji="0" lang="x-none" altLang="en-GB" sz="2800" b="0" i="0" u="none" strike="noStrike" cap="none" spc="0" normalizeH="0" baseline="0" dirty="0" smtClean="0">
                <a:ln>
                  <a:noFill/>
                </a:ln>
                <a:solidFill>
                  <a:schemeClr val="accent1">
                    <a:lumMod val="50000"/>
                  </a:schemeClr>
                </a:solidFill>
                <a:effectLst/>
                <a:uFillTx/>
                <a:sym typeface="Helvetica Neue Medium"/>
              </a:rPr>
              <a:t>A docker service can be launched only by swarm manager (workers cannot launch services)</a:t>
            </a:r>
            <a:endParaRPr kumimoji="0" lang="x-none" altLang="en-GB" sz="2800" b="0" i="0" u="none" strike="noStrike" cap="none" spc="0" normalizeH="0" baseline="0" dirty="0" smtClean="0">
              <a:ln>
                <a:noFill/>
              </a:ln>
              <a:solidFill>
                <a:schemeClr val="accent1">
                  <a:lumMod val="50000"/>
                </a:schemeClr>
              </a:solidFill>
              <a:effectLst/>
              <a:uFillTx/>
              <a:sym typeface="Helvetica Neue Medium"/>
            </a:endParaRPr>
          </a:p>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kumimoji="0" lang="x-none" altLang="en-GB" sz="2800" b="0" i="0" u="none" strike="noStrike" cap="none" spc="0" normalizeH="0" baseline="0" dirty="0" smtClean="0">
                <a:ln>
                  <a:noFill/>
                </a:ln>
                <a:solidFill>
                  <a:schemeClr val="accent1">
                    <a:lumMod val="50000"/>
                  </a:schemeClr>
                </a:solidFill>
                <a:effectLst/>
                <a:uFillTx/>
                <a:sym typeface="Helvetica Neue Medium"/>
              </a:rPr>
              <a:t>Cqueue worker launches app container on the same worker in which there is no guarantee that this worker still has the capacity to host new app containers. So the app container wouldn't be launched and the task will failed.</a:t>
            </a:r>
            <a:endParaRPr kumimoji="0" lang="x-none" altLang="en-GB" sz="2800" b="0" i="0" u="none" strike="noStrike" cap="none" spc="0" normalizeH="0" baseline="0" dirty="0" smtClean="0">
              <a:ln>
                <a:noFill/>
              </a:ln>
              <a:solidFill>
                <a:schemeClr val="accent1">
                  <a:lumMod val="50000"/>
                </a:schemeClr>
              </a:solidFill>
              <a:effectLst/>
              <a:uFillTx/>
              <a:sym typeface="Helvetica Neue Medium"/>
            </a:endParaRPr>
          </a:p>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kumimoji="0" lang="x-none" altLang="en-GB" sz="2800" b="0" i="0" u="none" strike="noStrike" cap="none" spc="0" normalizeH="0" baseline="0" dirty="0" smtClean="0">
                <a:ln>
                  <a:noFill/>
                </a:ln>
                <a:solidFill>
                  <a:schemeClr val="accent1">
                    <a:lumMod val="50000"/>
                  </a:schemeClr>
                </a:solidFill>
                <a:effectLst/>
                <a:uFillTx/>
                <a:sym typeface="Helvetica Neue Medium"/>
              </a:rPr>
              <a:t>Failed tasks aren't redispatched in the cqueue mechanism.</a:t>
            </a:r>
            <a:endParaRPr kumimoji="0" lang="x-none" altLang="en-GB" sz="2800" b="0" i="0" u="none" strike="noStrike" cap="none" spc="0" normalizeH="0" baseline="0" dirty="0" smtClean="0">
              <a:ln>
                <a:noFill/>
              </a:ln>
              <a:solidFill>
                <a:schemeClr val="accent1">
                  <a:lumMod val="50000"/>
                </a:schemeClr>
              </a:solidFill>
              <a:effectLst/>
              <a:uFillTx/>
              <a:sym typeface="Helvetica Neue Medium"/>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6198" y="159786"/>
            <a:ext cx="9675012" cy="6121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lang="x-none" altLang="en-GB" sz="3200" b="1" dirty="0" smtClean="0">
                <a:sym typeface="+mn-ea"/>
              </a:rPr>
              <a:t>Batching problems</a:t>
            </a:r>
            <a:endParaRPr kumimoji="0" lang="x-none" altLang="en-GB" sz="3200" b="1"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3" name="TextBox 12"/>
          <p:cNvSpPr txBox="1"/>
          <p:nvPr/>
        </p:nvSpPr>
        <p:spPr>
          <a:xfrm>
            <a:off x="722630" y="2301240"/>
            <a:ext cx="11089005" cy="51206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kumimoji="0" lang="x-none" altLang="en-GB" sz="2800" b="0" i="0" u="none" strike="noStrike" cap="none" spc="0" normalizeH="0" baseline="0" dirty="0" smtClean="0">
                <a:ln>
                  <a:noFill/>
                </a:ln>
                <a:solidFill>
                  <a:schemeClr val="accent1">
                    <a:lumMod val="50000"/>
                  </a:schemeClr>
                </a:solidFill>
                <a:effectLst/>
                <a:uFillTx/>
                <a:sym typeface="Helvetica Neue Medium"/>
              </a:rPr>
              <a:t>"Unit executuon time" is provided by the user which might not be accurate.</a:t>
            </a:r>
            <a:endParaRPr kumimoji="0" lang="x-none" altLang="en-GB" sz="2800" b="0" i="0" u="none" strike="noStrike" cap="none" spc="0" normalizeH="0" baseline="0" dirty="0" smtClean="0">
              <a:ln>
                <a:noFill/>
              </a:ln>
              <a:solidFill>
                <a:schemeClr val="accent1">
                  <a:lumMod val="50000"/>
                </a:schemeClr>
              </a:solidFill>
              <a:effectLst/>
              <a:uFillTx/>
              <a:sym typeface="Helvetica Neue Medium"/>
            </a:endParaRPr>
          </a:p>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lang="x-none" altLang="en-GB" sz="2800" dirty="0" smtClean="0">
                <a:solidFill>
                  <a:schemeClr val="accent1">
                    <a:lumMod val="50000"/>
                  </a:schemeClr>
                </a:solidFill>
                <a:sym typeface="Helvetica Neue Medium"/>
              </a:rPr>
              <a:t>"Unit executuon time"</a:t>
            </a:r>
            <a:r>
              <a:rPr kumimoji="0" lang="x-none" altLang="en-GB" sz="2800" b="0" i="0" u="none" strike="noStrike" cap="none" spc="0" normalizeH="0" baseline="0" dirty="0" smtClean="0">
                <a:ln>
                  <a:noFill/>
                </a:ln>
                <a:solidFill>
                  <a:schemeClr val="accent1">
                    <a:lumMod val="50000"/>
                  </a:schemeClr>
                </a:solidFill>
                <a:effectLst/>
                <a:uFillTx/>
                <a:sym typeface="Helvetica Neue Medium"/>
              </a:rPr>
              <a:t> depends on the environment where it was measured.</a:t>
            </a:r>
            <a:endParaRPr kumimoji="0" lang="x-none" altLang="en-GB" sz="2800" b="0" i="0" u="none" strike="noStrike" cap="none" spc="0" normalizeH="0" baseline="0" dirty="0" smtClean="0">
              <a:ln>
                <a:noFill/>
              </a:ln>
              <a:solidFill>
                <a:schemeClr val="accent1">
                  <a:lumMod val="50000"/>
                </a:schemeClr>
              </a:solidFill>
              <a:effectLst/>
              <a:uFillTx/>
              <a:sym typeface="Helvetica Neue Medium"/>
            </a:endParaRPr>
          </a:p>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lang="x-none" altLang="en-GB" sz="2800" dirty="0" smtClean="0">
                <a:solidFill>
                  <a:schemeClr val="accent1">
                    <a:lumMod val="50000"/>
                  </a:schemeClr>
                </a:solidFill>
                <a:sym typeface="Helvetica Neue Medium"/>
              </a:rPr>
              <a:t>"Unit executuon time" should be re-calculated during the execution in order to adjust the number of app instances running simultaneously </a:t>
            </a:r>
            <a:endParaRPr lang="x-none" altLang="en-GB" sz="2800" dirty="0" smtClean="0">
              <a:solidFill>
                <a:schemeClr val="accent1">
                  <a:lumMod val="50000"/>
                </a:schemeClr>
              </a:solidFill>
              <a:sym typeface="Helvetica Neue Medium"/>
            </a:endParaRPr>
          </a:p>
          <a:p>
            <a:pPr marL="457200" marR="0" indent="-457200" algn="l" defTabSz="584200" rtl="0" fontAlgn="auto" latinLnBrk="0" hangingPunct="0">
              <a:lnSpc>
                <a:spcPct val="100000"/>
              </a:lnSpc>
              <a:spcBef>
                <a:spcPts val="0"/>
              </a:spcBef>
              <a:spcAft>
                <a:spcPts val="600"/>
              </a:spcAft>
              <a:buClrTx/>
              <a:buSzTx/>
              <a:buFont typeface="Arial" panose="02080604020202020204" charset="0"/>
              <a:buChar char="•"/>
            </a:pPr>
            <a:r>
              <a:rPr kumimoji="0" lang="x-none" altLang="en-GB" sz="2800" b="0" i="0" u="none" strike="noStrike" cap="none" spc="0" normalizeH="0" baseline="0" dirty="0" smtClean="0">
                <a:ln>
                  <a:noFill/>
                </a:ln>
                <a:solidFill>
                  <a:schemeClr val="accent1">
                    <a:lumMod val="50000"/>
                  </a:schemeClr>
                </a:solidFill>
                <a:effectLst/>
                <a:uFillTx/>
                <a:sym typeface="Helvetica Neue Medium"/>
              </a:rPr>
              <a:t>Maximum number of instances or maximum number of worker (mostly it depends on how many app instances I can run on a worker)? </a:t>
            </a:r>
            <a:endParaRPr kumimoji="0" lang="x-none" altLang="en-GB" sz="2800" b="0" i="0" u="none" strike="noStrike" cap="none" spc="0" normalizeH="0" baseline="0" dirty="0" smtClean="0">
              <a:ln>
                <a:noFill/>
              </a:ln>
              <a:solidFill>
                <a:schemeClr val="accent1">
                  <a:lumMod val="50000"/>
                </a:schemeClr>
              </a:solidFill>
              <a:effectLst/>
              <a:uFillTx/>
              <a:sym typeface="Helvetica Neue Medium"/>
            </a:endParaRPr>
          </a:p>
          <a:p>
            <a:pPr marR="0" algn="l" defTabSz="584200" rtl="0" fontAlgn="auto" latinLnBrk="0" hangingPunct="0">
              <a:lnSpc>
                <a:spcPct val="100000"/>
              </a:lnSpc>
              <a:spcBef>
                <a:spcPts val="0"/>
              </a:spcBef>
              <a:spcAft>
                <a:spcPts val="600"/>
              </a:spcAft>
              <a:buClrTx/>
              <a:buSzTx/>
              <a:buFont typeface="Arial" panose="02080604020202020204" charset="0"/>
            </a:pPr>
            <a:endParaRPr kumimoji="0" lang="x-none" altLang="en-GB" sz="2800" b="0" i="0" u="none" strike="noStrike" cap="none" spc="0" normalizeH="0" baseline="0" dirty="0" smtClean="0">
              <a:ln>
                <a:noFill/>
              </a:ln>
              <a:solidFill>
                <a:schemeClr val="accent1">
                  <a:lumMod val="50000"/>
                </a:schemeClr>
              </a:solidFill>
              <a:effectLst/>
              <a:uFillTx/>
              <a:sym typeface="Helvetica Neue Medium"/>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6970</Words>
  <Application>Kingsoft Office WPP</Application>
  <PresentationFormat>Custom</PresentationFormat>
  <Paragraphs>341</Paragraphs>
  <Slides>11</Slides>
  <Notes>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CSSRAAA</dc:creator>
  <cp:lastModifiedBy>osama</cp:lastModifiedBy>
  <cp:revision>42</cp:revision>
  <dcterms:created xsi:type="dcterms:W3CDTF">2017-11-06T11:13:47Z</dcterms:created>
  <dcterms:modified xsi:type="dcterms:W3CDTF">2017-11-06T11:13:47Z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2057-10.1.0.5707</vt:lpwstr>
  </property>
</Properties>
</file>