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70" r:id="rId4"/>
    <p:sldId id="340" r:id="rId5"/>
    <p:sldId id="343" r:id="rId6"/>
    <p:sldId id="344" r:id="rId7"/>
    <p:sldId id="345" r:id="rId8"/>
    <p:sldId id="346" r:id="rId9"/>
    <p:sldId id="347" r:id="rId10"/>
    <p:sldId id="348" r:id="rId11"/>
    <p:sldId id="342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E"/>
    <a:srgbClr val="003A69"/>
    <a:srgbClr val="FFFFFF"/>
    <a:srgbClr val="000000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5" autoAdjust="0"/>
    <p:restoredTop sz="92891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726" y="9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2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7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500866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pc="-1" dirty="0">
                <a:solidFill>
                  <a:srgbClr val="00579E"/>
                </a:solidFill>
                <a:latin typeface="Arial"/>
              </a:rPr>
              <a:t>Решение задач многокритериальной оптимизации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Осадчего Дмитрий</a:t>
            </a:r>
          </a:p>
          <a:p>
            <a:pPr algn="ct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9137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№5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>
                <a:solidFill>
                  <a:schemeClr val="bg1"/>
                </a:solidFill>
              </a:rPr>
              <a:t>J42</a:t>
            </a:r>
            <a:r>
              <a:rPr lang="ru-RU" sz="2000" b="0" dirty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1230506" y="3580632"/>
            <a:ext cx="7556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Вывод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7995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>
                <a:solidFill>
                  <a:srgbClr val="000000"/>
                </a:solidFill>
              </a:rPr>
              <a:t>В ходе выполнения лабораторной работы были реализованы методы решения многокритериальных ЗЛП методом уступок и методом главного критерия</a:t>
            </a:r>
          </a:p>
          <a:p>
            <a:r>
              <a:rPr lang="ru-RU" sz="1900" dirty="0">
                <a:solidFill>
                  <a:srgbClr val="000000"/>
                </a:solidFill>
              </a:rPr>
              <a:t>Была решена задача планирования выпуска продукции с учетом затрат и ресурсов на основе 4 критериев.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40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>
            <a:normAutofit/>
          </a:bodyPr>
          <a:lstStyle/>
          <a:p>
            <a:r>
              <a:rPr lang="ru-RU" dirty="0"/>
              <a:t>Осадчий Дмитрий, группа </a:t>
            </a:r>
            <a:r>
              <a:rPr lang="en-US" dirty="0"/>
              <a:t>J</a:t>
            </a:r>
            <a:r>
              <a:rPr lang="ru-RU" dirty="0"/>
              <a:t>42113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Цель работы и постановка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A973AF-57A9-4C50-9A15-F4BD40663BD0}"/>
              </a:ext>
            </a:extLst>
          </p:cNvPr>
          <p:cNvSpPr txBox="1">
            <a:spLocks/>
          </p:cNvSpPr>
          <p:nvPr/>
        </p:nvSpPr>
        <p:spPr>
          <a:xfrm>
            <a:off x="94308" y="7995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>
                <a:solidFill>
                  <a:srgbClr val="00579E"/>
                </a:solidFill>
              </a:rPr>
              <a:t>Целью </a:t>
            </a:r>
            <a:r>
              <a:rPr lang="ru-RU" sz="1900" dirty="0">
                <a:solidFill>
                  <a:srgbClr val="000000"/>
                </a:solidFill>
              </a:rPr>
              <a:t>работы является освоение способов решения задач многокритериальной оптимизации на основе перевода части критериев в ограничения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4F04B9-E03C-4B72-8BC4-E5E800850209}"/>
              </a:ext>
            </a:extLst>
          </p:cNvPr>
          <p:cNvSpPr txBox="1">
            <a:spLocks/>
          </p:cNvSpPr>
          <p:nvPr/>
        </p:nvSpPr>
        <p:spPr>
          <a:xfrm>
            <a:off x="94308" y="1456684"/>
            <a:ext cx="6578430" cy="78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579E"/>
                </a:solidFill>
              </a:rPr>
              <a:t>Постановка задачи</a:t>
            </a:r>
            <a:endParaRPr lang="en-US" sz="2400" b="1" dirty="0">
              <a:solidFill>
                <a:srgbClr val="00579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2EDAD4-6AE3-487B-B5BD-D6467CCCDC45}"/>
              </a:ext>
            </a:extLst>
          </p:cNvPr>
          <p:cNvSpPr txBox="1">
            <a:spLocks/>
          </p:cNvSpPr>
          <p:nvPr/>
        </p:nvSpPr>
        <p:spPr>
          <a:xfrm>
            <a:off x="94308" y="2016579"/>
            <a:ext cx="9521389" cy="886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rgbClr val="000000"/>
                </a:solidFill>
              </a:rPr>
              <a:t>Разработка на языке программирования высокого уровня программы для ЭВМ, которая решает задачу многокритериальной оптимизации методом главного критерия и методом последовательных уступок. Критерии и исходная система являются линейными.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Используемые критерии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439298" y="999104"/>
            <a:ext cx="8147957" cy="2031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B423A-DBA8-45D9-A34D-C0563955FD59}"/>
              </a:ext>
            </a:extLst>
          </p:cNvPr>
          <p:cNvSpPr txBox="1"/>
          <p:nvPr/>
        </p:nvSpPr>
        <p:spPr>
          <a:xfrm>
            <a:off x="293616" y="893511"/>
            <a:ext cx="8411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Составить ЗЛП для критерия с самым высоким приоритетом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Решить составленную ЗЛП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Составить ЗЛП для следующего критерия, добавив ограничение с уступкой на оптимальное значение предыдущего критерия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Решить составленную ЗЛП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Повторить шаг 3, пока задача не будут оптимизирована по всем критериям.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A6B99-1B9A-4B98-AEF8-AD47B5ECF7CF}"/>
              </a:ext>
            </a:extLst>
          </p:cNvPr>
          <p:cNvSpPr txBox="1"/>
          <p:nvPr/>
        </p:nvSpPr>
        <p:spPr>
          <a:xfrm>
            <a:off x="215045" y="629772"/>
            <a:ext cx="35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последовательных уступок: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4A883D-D58D-48CA-AD3E-2EB71055EFC3}"/>
              </a:ext>
            </a:extLst>
          </p:cNvPr>
          <p:cNvSpPr txBox="1"/>
          <p:nvPr/>
        </p:nvSpPr>
        <p:spPr>
          <a:xfrm>
            <a:off x="293616" y="2661097"/>
            <a:ext cx="46223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 главного критерия: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Составить ЗЛП для главного критерия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Добавить к составленной ЗЛП ограничения из остальных критериев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Решить ЗЛП</a:t>
            </a:r>
          </a:p>
        </p:txBody>
      </p:sp>
    </p:spTree>
    <p:extLst>
      <p:ext uri="{BB962C8B-B14F-4D97-AF65-F5344CB8AC3E}">
        <p14:creationId xmlns:p14="http://schemas.microsoft.com/office/powerpoint/2010/main" val="835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Пример расчета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449035" y="645329"/>
            <a:ext cx="8147957" cy="2620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44B42-7B4B-4F5A-B7DA-70398E844325}"/>
              </a:ext>
            </a:extLst>
          </p:cNvPr>
          <p:cNvSpPr txBox="1"/>
          <p:nvPr/>
        </p:nvSpPr>
        <p:spPr>
          <a:xfrm>
            <a:off x="0" y="645329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Предприятие может выпускать пять видов продукции И1, И2, ИЗ, И4, И5. Для этого используется три вида ресурсов, расход которых на производство единицы продукции и их запасы приведены в таблице: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A18EDC-9509-48DE-8A10-0690F3B1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79" y="1355446"/>
            <a:ext cx="5324475" cy="1200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2FAD5-CA43-4F88-BA78-F0D7DF1C96EA}"/>
              </a:ext>
            </a:extLst>
          </p:cNvPr>
          <p:cNvSpPr txBox="1"/>
          <p:nvPr/>
        </p:nvSpPr>
        <p:spPr>
          <a:xfrm>
            <a:off x="0" y="2587905"/>
            <a:ext cx="834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изделия обрабатываются на станках четырех типов. Норма времени на обработку одного изделия и фонд времени работы станков приведены в таблице: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87F0CE-D9F2-467D-859E-7E839FEB7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3324225"/>
            <a:ext cx="5448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Пример расчета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554B7-A1CE-4A18-B51A-393DE2016D16}"/>
              </a:ext>
            </a:extLst>
          </p:cNvPr>
          <p:cNvSpPr txBox="1"/>
          <p:nvPr/>
        </p:nvSpPr>
        <p:spPr>
          <a:xfrm>
            <a:off x="0" y="594462"/>
            <a:ext cx="755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Оптовая цена и себестоимость единицы продукции соответствующего типа приведены в таблице: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5DB45F-B956-44FC-890C-2BE7C5FF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397" y="917627"/>
            <a:ext cx="6334125" cy="971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87D07-B26D-4084-9175-DFA3F5DE1DB0}"/>
              </a:ext>
            </a:extLst>
          </p:cNvPr>
          <p:cNvSpPr txBox="1"/>
          <p:nvPr/>
        </p:nvSpPr>
        <p:spPr>
          <a:xfrm>
            <a:off x="73478" y="1833086"/>
            <a:ext cx="9070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Объем каждого вида продукции должен быть не менее 100 и не более 500 единиц. Мерой эффективности производственной программы являются следующие показатели: </a:t>
            </a:r>
          </a:p>
          <a:p>
            <a:pPr marL="342900" indent="-342900">
              <a:buAutoNum type="arabicPeriod"/>
            </a:pPr>
            <a:r>
              <a:rPr lang="ru-RU" sz="1600" dirty="0"/>
              <a:t>Прибыль предприятия – f1; </a:t>
            </a:r>
          </a:p>
          <a:p>
            <a:pPr marL="342900" indent="-342900">
              <a:buAutoNum type="arabicPeriod"/>
            </a:pPr>
            <a:r>
              <a:rPr lang="ru-RU" sz="1600" dirty="0"/>
              <a:t>Валовый объем выпуска продукции в стоимостном выражении – f2; </a:t>
            </a:r>
          </a:p>
          <a:p>
            <a:pPr marL="342900" indent="-342900">
              <a:buAutoNum type="arabicPeriod"/>
            </a:pPr>
            <a:r>
              <a:rPr lang="ru-RU" sz="1600" dirty="0"/>
              <a:t>Себестоимость продукции – f3; </a:t>
            </a:r>
          </a:p>
          <a:p>
            <a:pPr marL="342900" indent="-342900">
              <a:buAutoNum type="arabicPeriod"/>
            </a:pPr>
            <a:r>
              <a:rPr lang="ru-RU" sz="1600" dirty="0"/>
              <a:t>Уровень загрузки оборудования – f4. </a:t>
            </a:r>
          </a:p>
        </p:txBody>
      </p:sp>
    </p:spTree>
    <p:extLst>
      <p:ext uri="{BB962C8B-B14F-4D97-AF65-F5344CB8AC3E}">
        <p14:creationId xmlns:p14="http://schemas.microsoft.com/office/powerpoint/2010/main" val="149289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Пример расчета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0ABFB-3716-4047-87DE-9804F7D22561}"/>
              </a:ext>
            </a:extLst>
          </p:cNvPr>
          <p:cNvSpPr txBox="1"/>
          <p:nvPr/>
        </p:nvSpPr>
        <p:spPr>
          <a:xfrm>
            <a:off x="0" y="571500"/>
            <a:ext cx="77251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Составим критерии:</a:t>
            </a:r>
          </a:p>
          <a:p>
            <a:endParaRPr lang="ru-RU" dirty="0"/>
          </a:p>
          <a:p>
            <a:r>
              <a:rPr lang="ru-RU" dirty="0"/>
              <a:t>Прибыль</a:t>
            </a:r>
            <a:r>
              <a:rPr lang="en-US" dirty="0"/>
              <a:t>     </a:t>
            </a:r>
            <a:r>
              <a:rPr lang="ru-RU" dirty="0"/>
              <a:t> </a:t>
            </a:r>
            <a:r>
              <a:rPr lang="en-US" dirty="0"/>
              <a:t>f1 = 3x1 + x2 + 3x3 + 2x4 + 3x5 → max</a:t>
            </a:r>
          </a:p>
          <a:p>
            <a:r>
              <a:rPr lang="ru-RU" dirty="0"/>
              <a:t>Валовый объем        </a:t>
            </a:r>
            <a:r>
              <a:rPr lang="en-US" dirty="0"/>
              <a:t>f2</a:t>
            </a:r>
            <a:r>
              <a:rPr lang="ru-RU" dirty="0"/>
              <a:t> = 10</a:t>
            </a:r>
            <a:r>
              <a:rPr lang="en-US" dirty="0"/>
              <a:t>x1</a:t>
            </a:r>
            <a:r>
              <a:rPr lang="ru-RU" dirty="0"/>
              <a:t> + 9</a:t>
            </a:r>
            <a:r>
              <a:rPr lang="en-US" dirty="0"/>
              <a:t>x2</a:t>
            </a:r>
            <a:r>
              <a:rPr lang="ru-RU" dirty="0"/>
              <a:t> + 12</a:t>
            </a:r>
            <a:r>
              <a:rPr lang="en-US" dirty="0"/>
              <a:t>x3</a:t>
            </a:r>
            <a:r>
              <a:rPr lang="ru-RU" dirty="0"/>
              <a:t> + 14</a:t>
            </a:r>
            <a:r>
              <a:rPr lang="en-US" dirty="0"/>
              <a:t>x4</a:t>
            </a:r>
            <a:r>
              <a:rPr lang="ru-RU" dirty="0"/>
              <a:t> + 9</a:t>
            </a:r>
            <a:r>
              <a:rPr lang="en-US" dirty="0"/>
              <a:t>x5</a:t>
            </a:r>
            <a:r>
              <a:rPr lang="ru-RU" dirty="0"/>
              <a:t> → </a:t>
            </a:r>
            <a:r>
              <a:rPr lang="en-US" dirty="0"/>
              <a:t>max</a:t>
            </a:r>
          </a:p>
          <a:p>
            <a:r>
              <a:rPr lang="ru-RU" dirty="0"/>
              <a:t>Себестоимость       </a:t>
            </a:r>
            <a:r>
              <a:rPr lang="en-US" dirty="0"/>
              <a:t>f3 = </a:t>
            </a:r>
            <a:r>
              <a:rPr lang="ru-RU" dirty="0"/>
              <a:t>7</a:t>
            </a:r>
            <a:r>
              <a:rPr lang="en-US" dirty="0"/>
              <a:t>x1</a:t>
            </a:r>
            <a:r>
              <a:rPr lang="ru-RU" dirty="0"/>
              <a:t> + 8</a:t>
            </a:r>
            <a:r>
              <a:rPr lang="en-US" dirty="0"/>
              <a:t>x2</a:t>
            </a:r>
            <a:r>
              <a:rPr lang="ru-RU" dirty="0"/>
              <a:t> + 9</a:t>
            </a:r>
            <a:r>
              <a:rPr lang="en-US" dirty="0"/>
              <a:t>x3</a:t>
            </a:r>
            <a:r>
              <a:rPr lang="ru-RU" dirty="0"/>
              <a:t> + 12</a:t>
            </a:r>
            <a:r>
              <a:rPr lang="en-US" dirty="0"/>
              <a:t>x4</a:t>
            </a:r>
            <a:r>
              <a:rPr lang="ru-RU" dirty="0"/>
              <a:t> + 6</a:t>
            </a:r>
            <a:r>
              <a:rPr lang="en-US" dirty="0"/>
              <a:t>x5</a:t>
            </a:r>
            <a:r>
              <a:rPr lang="ru-RU" dirty="0"/>
              <a:t> → </a:t>
            </a:r>
            <a:r>
              <a:rPr lang="en-US" dirty="0"/>
              <a:t>min</a:t>
            </a:r>
          </a:p>
          <a:p>
            <a:r>
              <a:rPr lang="ru-RU" dirty="0"/>
              <a:t>Уровень загрузки оборудования     </a:t>
            </a:r>
            <a:r>
              <a:rPr lang="en-US" dirty="0"/>
              <a:t>f4 = </a:t>
            </a:r>
            <a:r>
              <a:rPr lang="ru-RU" dirty="0"/>
              <a:t>7</a:t>
            </a:r>
            <a:r>
              <a:rPr lang="en-US" dirty="0"/>
              <a:t>x1</a:t>
            </a:r>
            <a:r>
              <a:rPr lang="ru-RU" dirty="0"/>
              <a:t> + 10</a:t>
            </a:r>
            <a:r>
              <a:rPr lang="en-US" dirty="0"/>
              <a:t>x2</a:t>
            </a:r>
            <a:r>
              <a:rPr lang="ru-RU" dirty="0"/>
              <a:t> + 17</a:t>
            </a:r>
            <a:r>
              <a:rPr lang="en-US" dirty="0"/>
              <a:t>x3</a:t>
            </a:r>
            <a:r>
              <a:rPr lang="ru-RU" dirty="0"/>
              <a:t> + 1</a:t>
            </a:r>
            <a:r>
              <a:rPr lang="en-US" dirty="0"/>
              <a:t>0x4</a:t>
            </a:r>
            <a:r>
              <a:rPr lang="ru-RU" dirty="0"/>
              <a:t> + 12</a:t>
            </a:r>
            <a:r>
              <a:rPr lang="en-US" dirty="0"/>
              <a:t>x5</a:t>
            </a:r>
            <a:r>
              <a:rPr lang="ru-RU" dirty="0"/>
              <a:t> → </a:t>
            </a:r>
            <a:r>
              <a:rPr lang="en-US" dirty="0"/>
              <a:t>min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793FF-96D4-4344-917B-289284867452}"/>
              </a:ext>
            </a:extLst>
          </p:cNvPr>
          <p:cNvSpPr txBox="1"/>
          <p:nvPr/>
        </p:nvSpPr>
        <p:spPr>
          <a:xfrm>
            <a:off x="4013993" y="2394202"/>
            <a:ext cx="5481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Добавим общие ограничения:</a:t>
            </a:r>
          </a:p>
          <a:p>
            <a:r>
              <a:rPr lang="ru-RU" dirty="0"/>
              <a:t>4</a:t>
            </a:r>
            <a:r>
              <a:rPr lang="en-US" dirty="0"/>
              <a:t>x1</a:t>
            </a:r>
            <a:r>
              <a:rPr lang="ru-RU" dirty="0"/>
              <a:t> + 5</a:t>
            </a:r>
            <a:r>
              <a:rPr lang="en-US" dirty="0"/>
              <a:t>x2</a:t>
            </a:r>
            <a:r>
              <a:rPr lang="ru-RU" dirty="0"/>
              <a:t> + 3</a:t>
            </a:r>
            <a:r>
              <a:rPr lang="en-US" dirty="0"/>
              <a:t>x3</a:t>
            </a:r>
            <a:r>
              <a:rPr lang="ru-RU" dirty="0"/>
              <a:t> + 2</a:t>
            </a:r>
            <a:r>
              <a:rPr lang="en-US" dirty="0"/>
              <a:t>x4</a:t>
            </a:r>
            <a:r>
              <a:rPr lang="ru-RU" dirty="0"/>
              <a:t> + 3</a:t>
            </a:r>
            <a:r>
              <a:rPr lang="en-US" dirty="0"/>
              <a:t>x5</a:t>
            </a:r>
            <a:r>
              <a:rPr lang="ru-RU" dirty="0"/>
              <a:t> ≤ 3000 − </a:t>
            </a:r>
            <a:r>
              <a:rPr lang="en-US" dirty="0"/>
              <a:t>B1</a:t>
            </a:r>
          </a:p>
          <a:p>
            <a:r>
              <a:rPr lang="en-US" dirty="0"/>
              <a:t>2x1 </a:t>
            </a:r>
            <a:r>
              <a:rPr lang="ru-RU" dirty="0"/>
              <a:t>+ 4</a:t>
            </a:r>
            <a:r>
              <a:rPr lang="en-US" dirty="0"/>
              <a:t>x2</a:t>
            </a:r>
            <a:r>
              <a:rPr lang="ru-RU" dirty="0"/>
              <a:t> + 4</a:t>
            </a:r>
            <a:r>
              <a:rPr lang="en-US" dirty="0"/>
              <a:t>x3</a:t>
            </a:r>
            <a:r>
              <a:rPr lang="ru-RU" dirty="0"/>
              <a:t> + 4</a:t>
            </a:r>
            <a:r>
              <a:rPr lang="en-US" dirty="0"/>
              <a:t>x4</a:t>
            </a:r>
            <a:r>
              <a:rPr lang="ru-RU" dirty="0"/>
              <a:t> + 2</a:t>
            </a:r>
            <a:r>
              <a:rPr lang="en-US" dirty="0"/>
              <a:t>x5</a:t>
            </a:r>
            <a:r>
              <a:rPr lang="ru-RU" dirty="0"/>
              <a:t> ≤ 4500 − </a:t>
            </a:r>
            <a:r>
              <a:rPr lang="en-US" dirty="0"/>
              <a:t>B2 </a:t>
            </a:r>
          </a:p>
          <a:p>
            <a:r>
              <a:rPr lang="en-US" dirty="0"/>
              <a:t>3x1 </a:t>
            </a:r>
            <a:r>
              <a:rPr lang="ru-RU" dirty="0"/>
              <a:t>+ </a:t>
            </a:r>
            <a:r>
              <a:rPr lang="en-US" dirty="0"/>
              <a:t>x2</a:t>
            </a:r>
            <a:r>
              <a:rPr lang="ru-RU" dirty="0"/>
              <a:t> + </a:t>
            </a:r>
            <a:r>
              <a:rPr lang="en-US" dirty="0"/>
              <a:t>x4</a:t>
            </a:r>
            <a:r>
              <a:rPr lang="ru-RU" dirty="0"/>
              <a:t> + </a:t>
            </a:r>
            <a:r>
              <a:rPr lang="en-US" dirty="0"/>
              <a:t>x5</a:t>
            </a:r>
            <a:r>
              <a:rPr lang="ru-RU" dirty="0"/>
              <a:t> ≤ 1500 − </a:t>
            </a:r>
            <a:r>
              <a:rPr lang="en-US" dirty="0"/>
              <a:t>B3</a:t>
            </a:r>
          </a:p>
          <a:p>
            <a:endParaRPr lang="en-US" dirty="0"/>
          </a:p>
          <a:p>
            <a:r>
              <a:rPr lang="ru-RU" dirty="0"/>
              <a:t>2</a:t>
            </a:r>
            <a:r>
              <a:rPr lang="en-US" dirty="0"/>
              <a:t>x1</a:t>
            </a:r>
            <a:r>
              <a:rPr lang="ru-RU" dirty="0"/>
              <a:t> + 3</a:t>
            </a:r>
            <a:r>
              <a:rPr lang="en-US" dirty="0"/>
              <a:t>x2</a:t>
            </a:r>
            <a:r>
              <a:rPr lang="ru-RU" dirty="0"/>
              <a:t> + 5</a:t>
            </a:r>
            <a:r>
              <a:rPr lang="en-US" dirty="0"/>
              <a:t>x3</a:t>
            </a:r>
            <a:r>
              <a:rPr lang="ru-RU" dirty="0"/>
              <a:t> + 4</a:t>
            </a:r>
            <a:r>
              <a:rPr lang="en-US" dirty="0"/>
              <a:t>x4</a:t>
            </a:r>
            <a:r>
              <a:rPr lang="ru-RU" dirty="0"/>
              <a:t> + 5</a:t>
            </a:r>
            <a:r>
              <a:rPr lang="en-US" dirty="0"/>
              <a:t>x5</a:t>
            </a:r>
            <a:r>
              <a:rPr lang="ru-RU" dirty="0"/>
              <a:t> ≤ 5000 − токарное </a:t>
            </a:r>
            <a:endParaRPr lang="en-US" dirty="0"/>
          </a:p>
          <a:p>
            <a:r>
              <a:rPr lang="en-US" dirty="0"/>
              <a:t>x1</a:t>
            </a:r>
            <a:r>
              <a:rPr lang="ru-RU" dirty="0"/>
              <a:t> + 2</a:t>
            </a:r>
            <a:r>
              <a:rPr lang="en-US" dirty="0"/>
              <a:t>x2</a:t>
            </a:r>
            <a:r>
              <a:rPr lang="ru-RU" dirty="0"/>
              <a:t> + 6</a:t>
            </a:r>
            <a:r>
              <a:rPr lang="en-US" dirty="0"/>
              <a:t>x3</a:t>
            </a:r>
            <a:r>
              <a:rPr lang="ru-RU" dirty="0"/>
              <a:t> + 3</a:t>
            </a:r>
            <a:r>
              <a:rPr lang="en-US" dirty="0"/>
              <a:t>x4</a:t>
            </a:r>
            <a:r>
              <a:rPr lang="ru-RU" dirty="0"/>
              <a:t> + 2</a:t>
            </a:r>
            <a:r>
              <a:rPr lang="en-US" dirty="0"/>
              <a:t>x5</a:t>
            </a:r>
            <a:r>
              <a:rPr lang="ru-RU" dirty="0"/>
              <a:t> ≤ 4000 − фрезерное </a:t>
            </a:r>
            <a:endParaRPr lang="en-US" dirty="0"/>
          </a:p>
          <a:p>
            <a:r>
              <a:rPr lang="ru-RU" dirty="0"/>
              <a:t>3</a:t>
            </a:r>
            <a:r>
              <a:rPr lang="en-US" dirty="0"/>
              <a:t>x1</a:t>
            </a:r>
            <a:r>
              <a:rPr lang="ru-RU" dirty="0"/>
              <a:t> + 4</a:t>
            </a:r>
            <a:r>
              <a:rPr lang="en-US" dirty="0"/>
              <a:t>x2</a:t>
            </a:r>
            <a:r>
              <a:rPr lang="ru-RU" dirty="0"/>
              <a:t>+ 4</a:t>
            </a:r>
            <a:r>
              <a:rPr lang="en-US" dirty="0"/>
              <a:t>x3</a:t>
            </a:r>
            <a:r>
              <a:rPr lang="ru-RU" dirty="0"/>
              <a:t>+ </a:t>
            </a:r>
            <a:r>
              <a:rPr lang="en-US" dirty="0"/>
              <a:t>x4 </a:t>
            </a:r>
            <a:r>
              <a:rPr lang="ru-RU" dirty="0"/>
              <a:t>+ 4</a:t>
            </a:r>
            <a:r>
              <a:rPr lang="en-US" dirty="0"/>
              <a:t>x5</a:t>
            </a:r>
            <a:r>
              <a:rPr lang="ru-RU" dirty="0"/>
              <a:t> ≤ 4000 − сверлильное </a:t>
            </a:r>
            <a:endParaRPr lang="en-US" dirty="0"/>
          </a:p>
          <a:p>
            <a:r>
              <a:rPr lang="en-US" dirty="0"/>
              <a:t>x1</a:t>
            </a:r>
            <a:r>
              <a:rPr lang="ru-RU" dirty="0"/>
              <a:t>+ </a:t>
            </a:r>
            <a:r>
              <a:rPr lang="en-US" dirty="0"/>
              <a:t>x2</a:t>
            </a:r>
            <a:r>
              <a:rPr lang="ru-RU" dirty="0"/>
              <a:t> + 2</a:t>
            </a:r>
            <a:r>
              <a:rPr lang="en-US" dirty="0"/>
              <a:t>x3</a:t>
            </a:r>
            <a:r>
              <a:rPr lang="ru-RU" dirty="0"/>
              <a:t> + 2</a:t>
            </a:r>
            <a:r>
              <a:rPr lang="en-US" dirty="0"/>
              <a:t>x4</a:t>
            </a:r>
            <a:r>
              <a:rPr lang="ru-RU" dirty="0"/>
              <a:t> + </a:t>
            </a:r>
            <a:r>
              <a:rPr lang="en-US" dirty="0"/>
              <a:t>x5</a:t>
            </a:r>
            <a:r>
              <a:rPr lang="ru-RU" dirty="0"/>
              <a:t> ≤ 2000 − шлифовальное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77A9A-DA8F-4EA2-95D1-5F26B5AF5AAD}"/>
              </a:ext>
            </a:extLst>
          </p:cNvPr>
          <p:cNvSpPr txBox="1"/>
          <p:nvPr/>
        </p:nvSpPr>
        <p:spPr>
          <a:xfrm>
            <a:off x="0" y="2717367"/>
            <a:ext cx="3837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объему выпускаемой продукции: 100 ≤ </a:t>
            </a:r>
            <a:r>
              <a:rPr lang="en-US" dirty="0"/>
              <a:t>xi</a:t>
            </a:r>
            <a:r>
              <a:rPr lang="ru-RU" dirty="0"/>
              <a:t> ≤ 500, </a:t>
            </a:r>
            <a:r>
              <a:rPr lang="en-US" dirty="0"/>
              <a:t>xi </a:t>
            </a:r>
            <a:r>
              <a:rPr lang="ru-RU" dirty="0"/>
              <a:t>∈ </a:t>
            </a:r>
            <a:r>
              <a:rPr lang="en-US" dirty="0"/>
              <a:t>Z</a:t>
            </a:r>
            <a:r>
              <a:rPr lang="ru-RU" dirty="0"/>
              <a:t>, </a:t>
            </a:r>
            <a:r>
              <a:rPr lang="en-US" dirty="0"/>
              <a:t>i</a:t>
            </a:r>
            <a:r>
              <a:rPr lang="ru-RU" dirty="0"/>
              <a:t> ∈ [1: 5]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BE7FA-B771-417B-8520-778E9047382F}"/>
              </a:ext>
            </a:extLst>
          </p:cNvPr>
          <p:cNvSpPr txBox="1"/>
          <p:nvPr/>
        </p:nvSpPr>
        <p:spPr>
          <a:xfrm>
            <a:off x="73479" y="3686863"/>
            <a:ext cx="333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Уступка 15% для всех критериев</a:t>
            </a:r>
          </a:p>
        </p:txBody>
      </p:sp>
    </p:spTree>
    <p:extLst>
      <p:ext uri="{BB962C8B-B14F-4D97-AF65-F5344CB8AC3E}">
        <p14:creationId xmlns:p14="http://schemas.microsoft.com/office/powerpoint/2010/main" val="35643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Пример расчета</a:t>
            </a:r>
            <a:r>
              <a:rPr lang="en-US" sz="2500" b="1" dirty="0">
                <a:solidFill>
                  <a:srgbClr val="0230AC"/>
                </a:solidFill>
              </a:rPr>
              <a:t> </a:t>
            </a:r>
            <a:r>
              <a:rPr lang="ru-RU" sz="2500" b="1" dirty="0">
                <a:solidFill>
                  <a:srgbClr val="0230AC"/>
                </a:solidFill>
              </a:rPr>
              <a:t>уступок</a:t>
            </a:r>
            <a:endParaRPr lang="en-US" sz="2500" b="1" dirty="0">
              <a:solidFill>
                <a:srgbClr val="0230AC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9283B6-74BC-4D89-8549-A4ECA009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9" y="984766"/>
            <a:ext cx="2466527" cy="2879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55C4C9-CB2F-431B-B543-BBC262754967}"/>
              </a:ext>
            </a:extLst>
          </p:cNvPr>
          <p:cNvSpPr txBox="1"/>
          <p:nvPr/>
        </p:nvSpPr>
        <p:spPr>
          <a:xfrm>
            <a:off x="54729" y="61543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ЗЛП: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AC2E76-D03A-40A8-A489-8D7BD79AD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29" y="3974884"/>
            <a:ext cx="2381250" cy="3714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5348E0-2C75-4037-8DA5-163EB050B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249" y="984766"/>
            <a:ext cx="2559739" cy="3070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04AB83-99AF-4A47-ABE5-054003ABB4F2}"/>
              </a:ext>
            </a:extLst>
          </p:cNvPr>
          <p:cNvSpPr txBox="1"/>
          <p:nvPr/>
        </p:nvSpPr>
        <p:spPr>
          <a:xfrm>
            <a:off x="3398606" y="615434"/>
            <a:ext cx="171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ЗЛП с уступкой: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94CB2-F37B-44D1-AF4F-69E73E175D47}"/>
              </a:ext>
            </a:extLst>
          </p:cNvPr>
          <p:cNvSpPr txBox="1"/>
          <p:nvPr/>
        </p:nvSpPr>
        <p:spPr>
          <a:xfrm>
            <a:off x="5773375" y="2988128"/>
            <a:ext cx="276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ru-RU" dirty="0">
                <a:sym typeface="Wingdings" panose="05000000000000000000" pitchFamily="2" charset="2"/>
              </a:rPr>
              <a:t> </a:t>
            </a:r>
            <a:r>
              <a:rPr lang="ru-RU" dirty="0"/>
              <a:t>Уступка 10 % от 2500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AACC0E-F24A-484B-841F-4C2DA9E5C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49" y="4184290"/>
            <a:ext cx="19431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Пример расчета</a:t>
            </a:r>
            <a:r>
              <a:rPr lang="en-US" sz="2500" b="1" dirty="0">
                <a:solidFill>
                  <a:srgbClr val="0230AC"/>
                </a:solidFill>
              </a:rPr>
              <a:t> </a:t>
            </a:r>
            <a:r>
              <a:rPr lang="ru-RU" sz="2500" b="1" dirty="0">
                <a:solidFill>
                  <a:srgbClr val="0230AC"/>
                </a:solidFill>
              </a:rPr>
              <a:t>уступок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5C4C9-CB2F-431B-B543-BBC262754967}"/>
              </a:ext>
            </a:extLst>
          </p:cNvPr>
          <p:cNvSpPr txBox="1"/>
          <p:nvPr/>
        </p:nvSpPr>
        <p:spPr>
          <a:xfrm>
            <a:off x="54729" y="518245"/>
            <a:ext cx="20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ЗЛП</a:t>
            </a:r>
            <a:r>
              <a:rPr lang="en-US" dirty="0"/>
              <a:t> c 2</a:t>
            </a:r>
            <a:r>
              <a:rPr lang="ru-RU" dirty="0"/>
              <a:t> уступками: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4AB83-99AF-4A47-ABE5-054003ABB4F2}"/>
              </a:ext>
            </a:extLst>
          </p:cNvPr>
          <p:cNvSpPr txBox="1"/>
          <p:nvPr/>
        </p:nvSpPr>
        <p:spPr>
          <a:xfrm>
            <a:off x="3398606" y="529522"/>
            <a:ext cx="3291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ЗЛП с 3 уступками (финальная):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C7F669-C81B-40ED-9CEE-12FEC0DD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9" y="800100"/>
            <a:ext cx="2632044" cy="32711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CAE3BB-0A38-41CB-974F-E2CA45B2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75" y="4071257"/>
            <a:ext cx="1962150" cy="381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7DD434-7589-4126-8CAA-B6CB7DB48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559" y="836374"/>
            <a:ext cx="2632044" cy="347075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A2C2D8B-15A7-41CF-A5C3-73DF06619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768" y="4114800"/>
            <a:ext cx="1933575" cy="847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7583CE-296C-45A4-B335-A5F188B47090}"/>
              </a:ext>
            </a:extLst>
          </p:cNvPr>
          <p:cNvSpPr txBox="1"/>
          <p:nvPr/>
        </p:nvSpPr>
        <p:spPr>
          <a:xfrm>
            <a:off x="5155298" y="3807023"/>
            <a:ext cx="3014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Оптимальные значения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171763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Пример расчета</a:t>
            </a:r>
            <a:r>
              <a:rPr lang="en-US" sz="2500" b="1" dirty="0">
                <a:solidFill>
                  <a:srgbClr val="0230AC"/>
                </a:solidFill>
              </a:rPr>
              <a:t> </a:t>
            </a:r>
            <a:r>
              <a:rPr lang="ru-RU" sz="2500" b="1" dirty="0">
                <a:solidFill>
                  <a:srgbClr val="0230AC"/>
                </a:solidFill>
              </a:rPr>
              <a:t>главного критерия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5C4C9-CB2F-431B-B543-BBC262754967}"/>
              </a:ext>
            </a:extLst>
          </p:cNvPr>
          <p:cNvSpPr txBox="1"/>
          <p:nvPr/>
        </p:nvSpPr>
        <p:spPr>
          <a:xfrm>
            <a:off x="54729" y="518244"/>
            <a:ext cx="190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ЗЛП</a:t>
            </a:r>
            <a:r>
              <a:rPr lang="en-US" dirty="0"/>
              <a:t> c </a:t>
            </a:r>
            <a:r>
              <a:rPr lang="ru-RU" dirty="0"/>
              <a:t>добавочными критериями: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825F14-A546-42F9-8A92-BA884728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10" y="644978"/>
            <a:ext cx="2842022" cy="3712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9CEB9A-B045-4840-959A-C3B103E711A4}"/>
              </a:ext>
            </a:extLst>
          </p:cNvPr>
          <p:cNvSpPr txBox="1"/>
          <p:nvPr/>
        </p:nvSpPr>
        <p:spPr>
          <a:xfrm>
            <a:off x="4372527" y="2783992"/>
            <a:ext cx="390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</a:t>
            </a:r>
            <a:endParaRPr lang="ru-RU" sz="1600" dirty="0"/>
          </a:p>
          <a:p>
            <a:r>
              <a:rPr lang="en-US" sz="1600" dirty="0">
                <a:sym typeface="Wingdings" panose="05000000000000000000" pitchFamily="2" charset="2"/>
              </a:rPr>
              <a:t> </a:t>
            </a:r>
            <a:r>
              <a:rPr lang="ru-RU" sz="1600" dirty="0">
                <a:sym typeface="Wingdings" panose="05000000000000000000" pitchFamily="2" charset="2"/>
              </a:rPr>
              <a:t>критерии переведенные в ограничения</a:t>
            </a:r>
            <a:endParaRPr lang="ru-RU" sz="1600" dirty="0"/>
          </a:p>
          <a:p>
            <a:r>
              <a:rPr lang="en-US" sz="1600" dirty="0">
                <a:sym typeface="Wingdings" panose="05000000000000000000" pitchFamily="2" charset="2"/>
              </a:rPr>
              <a:t></a:t>
            </a:r>
            <a:endParaRPr lang="ru-R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69C81-FD02-442F-AB6E-AF7FBEA0A1C4}"/>
              </a:ext>
            </a:extLst>
          </p:cNvPr>
          <p:cNvSpPr txBox="1"/>
          <p:nvPr/>
        </p:nvSpPr>
        <p:spPr>
          <a:xfrm>
            <a:off x="4876368" y="3661155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Оптимальные значения: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F29E17-E429-4631-B20C-1EBE54576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389" y="4030487"/>
            <a:ext cx="23812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287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11306</TotalTime>
  <Words>607</Words>
  <Application>Microsoft Office PowerPoint</Application>
  <PresentationFormat>Экран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OpenSans</vt:lpstr>
      <vt:lpstr>Cover</vt:lpstr>
      <vt:lpstr>1_Cover</vt:lpstr>
      <vt:lpstr>Факультет цифровых трансформаций</vt:lpstr>
      <vt:lpstr>Цель работы и постановка задачи</vt:lpstr>
      <vt:lpstr>Используемые критерии</vt:lpstr>
      <vt:lpstr>Пример расчета</vt:lpstr>
      <vt:lpstr>Пример расчета</vt:lpstr>
      <vt:lpstr>Пример расчета</vt:lpstr>
      <vt:lpstr>Пример расчета уступок</vt:lpstr>
      <vt:lpstr>Пример расчета уступок</vt:lpstr>
      <vt:lpstr>Пример расчета главного критерия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Осадчий Дмитрий Алексеевич</cp:lastModifiedBy>
  <cp:revision>671</cp:revision>
  <dcterms:created xsi:type="dcterms:W3CDTF">2014-06-27T12:30:22Z</dcterms:created>
  <dcterms:modified xsi:type="dcterms:W3CDTF">2021-11-06T21:53:56Z</dcterms:modified>
</cp:coreProperties>
</file>