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65" r:id="rId3"/>
    <p:sldId id="270" r:id="rId4"/>
    <p:sldId id="340" r:id="rId5"/>
    <p:sldId id="341" r:id="rId6"/>
    <p:sldId id="343" r:id="rId7"/>
    <p:sldId id="344" r:id="rId8"/>
    <p:sldId id="34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E"/>
    <a:srgbClr val="003A69"/>
    <a:srgbClr val="FFFFFF"/>
    <a:srgbClr val="000000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2891" autoAdjust="0"/>
  </p:normalViewPr>
  <p:slideViewPr>
    <p:cSldViewPr snapToGrid="0" snapToObjects="1" showGuides="1">
      <p:cViewPr varScale="1">
        <p:scale>
          <a:sx n="76" d="100"/>
          <a:sy n="76" d="100"/>
        </p:scale>
        <p:origin x="750" y="7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500866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pc="-1" dirty="0">
                <a:solidFill>
                  <a:srgbClr val="00579E"/>
                </a:solidFill>
                <a:latin typeface="Arial"/>
              </a:rPr>
              <a:t>Программная реализация решения одномерной задачи поиска глобального экстремума методом </a:t>
            </a:r>
            <a:r>
              <a:rPr lang="ru-RU" sz="2400" b="1" spc="-1" dirty="0" err="1">
                <a:solidFill>
                  <a:srgbClr val="00579E"/>
                </a:solidFill>
                <a:latin typeface="Arial"/>
              </a:rPr>
              <a:t>Пиявского</a:t>
            </a:r>
            <a:r>
              <a:rPr lang="ru-RU" sz="2400" b="1" spc="-1" dirty="0">
                <a:solidFill>
                  <a:srgbClr val="00579E"/>
                </a:solidFill>
                <a:latin typeface="Arial"/>
              </a:rPr>
              <a:t> (ломаных)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Осадчего Дмитрия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9137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№</a:t>
            </a:r>
            <a:r>
              <a:rPr lang="en-US" sz="20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>
                <a:solidFill>
                  <a:schemeClr val="bg1"/>
                </a:solidFill>
              </a:rPr>
              <a:t>J42</a:t>
            </a:r>
            <a:r>
              <a:rPr lang="ru-RU" sz="2000" b="0" dirty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1230506" y="3580632"/>
            <a:ext cx="7556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Цель работы и постановка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A973AF-57A9-4C50-9A15-F4BD40663BD0}"/>
              </a:ext>
            </a:extLst>
          </p:cNvPr>
          <p:cNvSpPr txBox="1">
            <a:spLocks/>
          </p:cNvSpPr>
          <p:nvPr/>
        </p:nvSpPr>
        <p:spPr>
          <a:xfrm>
            <a:off x="94308" y="7995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>
                <a:solidFill>
                  <a:srgbClr val="00579E"/>
                </a:solidFill>
              </a:rPr>
              <a:t>Целью </a:t>
            </a:r>
            <a:r>
              <a:rPr lang="ru-RU" sz="1900" dirty="0">
                <a:solidFill>
                  <a:srgbClr val="000000"/>
                </a:solidFill>
              </a:rPr>
              <a:t>работы является отработка навыков вычислений над массивами данных и реализации алгоритмов сложной структуры для решения задач нелинейной одномерной оптимизации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4F04B9-E03C-4B72-8BC4-E5E800850209}"/>
              </a:ext>
            </a:extLst>
          </p:cNvPr>
          <p:cNvSpPr txBox="1">
            <a:spLocks/>
          </p:cNvSpPr>
          <p:nvPr/>
        </p:nvSpPr>
        <p:spPr>
          <a:xfrm>
            <a:off x="94308" y="1456684"/>
            <a:ext cx="6578430" cy="78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579E"/>
                </a:solidFill>
              </a:rPr>
              <a:t>Постановка задачи</a:t>
            </a:r>
            <a:endParaRPr lang="en-US" sz="2400" b="1" dirty="0">
              <a:solidFill>
                <a:srgbClr val="00579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2EDAD4-6AE3-487B-B5BD-D6467CCCDC45}"/>
              </a:ext>
            </a:extLst>
          </p:cNvPr>
          <p:cNvSpPr txBox="1">
            <a:spLocks/>
          </p:cNvSpPr>
          <p:nvPr/>
        </p:nvSpPr>
        <p:spPr>
          <a:xfrm>
            <a:off x="192280" y="2240438"/>
            <a:ext cx="7522970" cy="10368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Разработка программы для ЭВМ, которая позволяет приближенно решить одномерную задачу поиска глобального экстремума </a:t>
            </a:r>
            <a:r>
              <a:rPr lang="ru-RU" sz="2000" dirty="0" err="1">
                <a:solidFill>
                  <a:srgbClr val="000000"/>
                </a:solidFill>
              </a:rPr>
              <a:t>липшецевой</a:t>
            </a:r>
            <a:r>
              <a:rPr lang="ru-RU" sz="2000" dirty="0">
                <a:solidFill>
                  <a:srgbClr val="000000"/>
                </a:solidFill>
              </a:rPr>
              <a:t> функции </a:t>
            </a:r>
            <a:r>
              <a:rPr lang="ru-RU" sz="2000" dirty="0" err="1">
                <a:solidFill>
                  <a:srgbClr val="000000"/>
                </a:solidFill>
              </a:rPr>
              <a:t>мутодом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Пиявского</a:t>
            </a:r>
            <a:r>
              <a:rPr lang="ru-RU" sz="2000" dirty="0">
                <a:solidFill>
                  <a:srgbClr val="000000"/>
                </a:solidFill>
              </a:rPr>
              <a:t> (ломаных). Сравнить с </a:t>
            </a:r>
            <a:r>
              <a:rPr lang="en-US" sz="2000" dirty="0">
                <a:solidFill>
                  <a:srgbClr val="000000"/>
                </a:solidFill>
              </a:rPr>
              <a:t>MS Excel.</a:t>
            </a:r>
          </a:p>
        </p:txBody>
      </p:sp>
    </p:spTree>
    <p:extLst>
      <p:ext uri="{BB962C8B-B14F-4D97-AF65-F5344CB8AC3E}">
        <p14:creationId xmlns:p14="http://schemas.microsoft.com/office/powerpoint/2010/main" val="37688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181428" y="759981"/>
            <a:ext cx="8497208" cy="3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Определить крайние точки 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количество итераций и целевую точность.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Определить константу </a:t>
            </a:r>
            <a:r>
              <a:rPr 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Липшеца</a:t>
            </a: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как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,</a:t>
            </a: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 именно как максимум среди производных функции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endParaRPr 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Добавить начальные значения пересечения кривых из точек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Пока не превышен порог итераций или не достигнута точность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Найти минимальную нижнюю вершину ломанной 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Добавить координаты найденной вершины в множество верхних вершин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Убрать найденную вершину из множества нижних вершин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Рассчитать пересечения с ближайшими вершинами и добавить их координаты и значения в множество нижних точек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Перейти к шагу 3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ru-RU" sz="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2B057B-F083-426C-8695-5F7E0D3D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6" y="1158385"/>
            <a:ext cx="1596118" cy="3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334701" y="792638"/>
            <a:ext cx="6578430" cy="33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Выбранная функция: взята при фиксированном значении </a:t>
            </a:r>
            <a:r>
              <a:rPr lang="en-US" sz="2000" dirty="0">
                <a:solidFill>
                  <a:srgbClr val="000000"/>
                </a:solidFill>
              </a:rPr>
              <a:t>x = 512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F10A6E-4C92-48DE-81A0-A9ED9578B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8" y="1123950"/>
            <a:ext cx="7641771" cy="1062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88359C-A810-4D8F-93CB-5148232CD4D1}"/>
              </a:ext>
            </a:extLst>
          </p:cNvPr>
          <p:cNvSpPr txBox="1">
            <a:spLocks/>
          </p:cNvSpPr>
          <p:nvPr/>
        </p:nvSpPr>
        <p:spPr>
          <a:xfrm>
            <a:off x="119708" y="2246583"/>
            <a:ext cx="6578430" cy="33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Вид функции: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8B5E9C-701F-4982-BC91-ED35538E0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023" y="2246583"/>
            <a:ext cx="4041953" cy="26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334701" y="563336"/>
            <a:ext cx="6578430" cy="9797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Результат работы алгоритма: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Произведено 52121 итерация за 4 минуты 41 секунду</a:t>
            </a:r>
          </a:p>
          <a:p>
            <a:r>
              <a:rPr lang="ru-RU" sz="2000" dirty="0">
                <a:solidFill>
                  <a:srgbClr val="000000"/>
                </a:solidFill>
              </a:rPr>
              <a:t>Целевая точность 10</a:t>
            </a:r>
            <a:r>
              <a:rPr lang="ru-RU" sz="2000" baseline="30000" dirty="0">
                <a:solidFill>
                  <a:srgbClr val="000000"/>
                </a:solidFill>
              </a:rPr>
              <a:t>-3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ru-RU" sz="2000" dirty="0">
                <a:solidFill>
                  <a:srgbClr val="000000"/>
                </a:solidFill>
              </a:rPr>
              <a:t>Найденный минимум 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94446C-2588-4A8A-8647-4FEB33D67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1208995"/>
            <a:ext cx="4086225" cy="2762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274634-48E2-4B66-B049-7EDDF5F0C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340" y="1596672"/>
            <a:ext cx="5301310" cy="344078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D8D90A-7B9F-40B3-B420-97D8B212F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899" y="1464094"/>
            <a:ext cx="5448888" cy="35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5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334700" y="563335"/>
            <a:ext cx="6923349" cy="1148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Результат работы надстройки </a:t>
            </a:r>
            <a:r>
              <a:rPr lang="en-US" sz="2000" dirty="0">
                <a:solidFill>
                  <a:srgbClr val="000000"/>
                </a:solidFill>
              </a:rPr>
              <a:t>Excel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Время работы около 2 минут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После нахождения полученного результата, надстройка сообщила о невозможности дальнейшей сходимости.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ru-RU" sz="2000" dirty="0">
                <a:solidFill>
                  <a:srgbClr val="000000"/>
                </a:solidFill>
              </a:rPr>
              <a:t>Достигнутая точность гораздо ниже, чем у реализованного алгоритма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3C9ECF-E967-4405-812F-FF1BDDA2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1908112"/>
            <a:ext cx="8629650" cy="24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Вывод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7995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>
                <a:solidFill>
                  <a:srgbClr val="000000"/>
                </a:solidFill>
              </a:rPr>
              <a:t>В ходе выполнения лабораторной работы была рассмотрена задача нахождения глобального минимума </a:t>
            </a:r>
            <a:r>
              <a:rPr lang="ru-RU" sz="1900" dirty="0" err="1">
                <a:solidFill>
                  <a:srgbClr val="000000"/>
                </a:solidFill>
              </a:rPr>
              <a:t>липшецевой</a:t>
            </a:r>
            <a:r>
              <a:rPr lang="ru-RU" sz="1900" dirty="0">
                <a:solidFill>
                  <a:srgbClr val="000000"/>
                </a:solidFill>
              </a:rPr>
              <a:t> функции и разработана программа, позволяющая решить данную задачу с помощью метода </a:t>
            </a:r>
            <a:r>
              <a:rPr lang="ru-RU" sz="1900" dirty="0" err="1">
                <a:solidFill>
                  <a:srgbClr val="000000"/>
                </a:solidFill>
              </a:rPr>
              <a:t>Пиявского</a:t>
            </a:r>
            <a:r>
              <a:rPr lang="ru-RU" sz="1900" dirty="0">
                <a:solidFill>
                  <a:srgbClr val="000000"/>
                </a:solidFill>
              </a:rPr>
              <a:t> (ломанных)</a:t>
            </a:r>
          </a:p>
          <a:p>
            <a:r>
              <a:rPr lang="ru-RU" sz="1900" dirty="0">
                <a:solidFill>
                  <a:srgbClr val="000000"/>
                </a:solidFill>
              </a:rPr>
              <a:t>Реализованный метод позволил получить большую точность, по сравнению с </a:t>
            </a:r>
            <a:r>
              <a:rPr lang="en-US" sz="1900" dirty="0">
                <a:solidFill>
                  <a:srgbClr val="000000"/>
                </a:solidFill>
              </a:rPr>
              <a:t>Excel</a:t>
            </a:r>
            <a:r>
              <a:rPr lang="ru-RU" sz="1900" dirty="0">
                <a:solidFill>
                  <a:srgbClr val="000000"/>
                </a:solidFill>
              </a:rPr>
              <a:t> надстройкой.</a:t>
            </a:r>
          </a:p>
          <a:p>
            <a:r>
              <a:rPr lang="ru-RU" sz="1900" dirty="0">
                <a:solidFill>
                  <a:srgbClr val="000000"/>
                </a:solidFill>
              </a:rPr>
              <a:t>Время работы сильно зависит от целевой точности: 4 минуты 41 секунда для точности </a:t>
            </a:r>
            <a:r>
              <a:rPr lang="ru-RU" sz="1800" dirty="0">
                <a:solidFill>
                  <a:srgbClr val="000000"/>
                </a:solidFill>
              </a:rPr>
              <a:t>10</a:t>
            </a:r>
            <a:r>
              <a:rPr lang="ru-RU" sz="1800" baseline="30000" dirty="0">
                <a:solidFill>
                  <a:srgbClr val="000000"/>
                </a:solidFill>
              </a:rPr>
              <a:t>-3 </a:t>
            </a:r>
            <a:r>
              <a:rPr lang="ru-RU" sz="1800" dirty="0">
                <a:solidFill>
                  <a:srgbClr val="000000"/>
                </a:solidFill>
              </a:rPr>
              <a:t>и 20 секунд для точности 10</a:t>
            </a:r>
            <a:r>
              <a:rPr lang="ru-RU" sz="1800" baseline="30000" dirty="0">
                <a:solidFill>
                  <a:srgbClr val="000000"/>
                </a:solidFill>
              </a:rPr>
              <a:t>-2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</a:p>
          <a:p>
            <a:r>
              <a:rPr lang="ru-RU" sz="1900" dirty="0">
                <a:solidFill>
                  <a:srgbClr val="000000"/>
                </a:solidFill>
              </a:rPr>
              <a:t>Данная работа позволила развить у меня компетенции в поиске глобального минимума функции, решению оптимизационных задач, реализации алгоритмов.</a:t>
            </a:r>
          </a:p>
        </p:txBody>
      </p:sp>
    </p:spTree>
    <p:extLst>
      <p:ext uri="{BB962C8B-B14F-4D97-AF65-F5344CB8AC3E}">
        <p14:creationId xmlns:p14="http://schemas.microsoft.com/office/powerpoint/2010/main" val="74940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>
            <a:normAutofit/>
          </a:bodyPr>
          <a:lstStyle/>
          <a:p>
            <a:r>
              <a:rPr lang="ru-RU" dirty="0"/>
              <a:t>Осадчий Дмитрий, группа </a:t>
            </a:r>
            <a:r>
              <a:rPr lang="en-US" dirty="0"/>
              <a:t>J</a:t>
            </a:r>
            <a:r>
              <a:rPr lang="ru-RU"/>
              <a:t>42113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11754</TotalTime>
  <Words>356</Words>
  <Application>Microsoft Office PowerPoint</Application>
  <PresentationFormat>Экран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OpenSans</vt:lpstr>
      <vt:lpstr>Cover</vt:lpstr>
      <vt:lpstr>1_Cover</vt:lpstr>
      <vt:lpstr>Факультет цифровых трансформаций</vt:lpstr>
      <vt:lpstr>Цель работы и постановка задачи</vt:lpstr>
      <vt:lpstr>Алгоритм решения задачи</vt:lpstr>
      <vt:lpstr>Демонстрация работы программы</vt:lpstr>
      <vt:lpstr>Демонстрация работы программы</vt:lpstr>
      <vt:lpstr>Демонстрация работы программы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Осадчий Дмитрий Алексеевич</cp:lastModifiedBy>
  <cp:revision>652</cp:revision>
  <dcterms:created xsi:type="dcterms:W3CDTF">2014-06-27T12:30:22Z</dcterms:created>
  <dcterms:modified xsi:type="dcterms:W3CDTF">2021-10-05T15:43:14Z</dcterms:modified>
</cp:coreProperties>
</file>