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1"/>
  </p:notesMasterIdLst>
  <p:handoutMasterIdLst>
    <p:handoutMasterId r:id="rId12"/>
  </p:handoutMasterIdLst>
  <p:sldIdLst>
    <p:sldId id="265" r:id="rId3"/>
    <p:sldId id="347" r:id="rId4"/>
    <p:sldId id="343" r:id="rId5"/>
    <p:sldId id="344" r:id="rId6"/>
    <p:sldId id="345" r:id="rId7"/>
    <p:sldId id="348" r:id="rId8"/>
    <p:sldId id="346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79E"/>
    <a:srgbClr val="003A69"/>
    <a:srgbClr val="FFFFFF"/>
    <a:srgbClr val="0230AC"/>
    <a:srgbClr val="EC0B43"/>
    <a:srgbClr val="FF0434"/>
    <a:srgbClr val="CC3300"/>
    <a:srgbClr val="FF5669"/>
    <a:srgbClr val="FF7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2891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684" y="120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0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9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7C2B0B-B320-420D-A967-DC1BDF58D8C9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9913D-E691-4C0E-A54B-31C88DB98B60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227C4-5DF1-41BB-B306-3AA13E793F1F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87AEE-7C15-4CC6-8F28-601B937ECC42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D2831-BBBF-423D-9A68-85A85F7B200E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DB3548E4-C03B-4539-943F-4D34B51D909F}"/>
              </a:ext>
            </a:extLst>
          </p:cNvPr>
          <p:cNvSpPr txBox="1">
            <a:spLocks/>
          </p:cNvSpPr>
          <p:nvPr/>
        </p:nvSpPr>
        <p:spPr>
          <a:xfrm>
            <a:off x="457200" y="2403705"/>
            <a:ext cx="8229600" cy="1021806"/>
          </a:xfrm>
          <a:prstGeom prst="rect">
            <a:avLst/>
          </a:prstGeom>
          <a:solidFill>
            <a:srgbClr val="FFFFFF"/>
          </a:solidFill>
          <a:ln w="12700">
            <a:solidFill>
              <a:srgbClr val="00579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spc="-1" dirty="0">
                <a:solidFill>
                  <a:srgbClr val="00579E"/>
                </a:solidFill>
                <a:latin typeface="Arial"/>
              </a:rPr>
              <a:t>Динамическое моделирование с помощью системной динамики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22FEA6-438B-4395-A553-98801890D475}"/>
              </a:ext>
            </a:extLst>
          </p:cNvPr>
          <p:cNvSpPr txBox="1">
            <a:spLocks/>
          </p:cNvSpPr>
          <p:nvPr/>
        </p:nvSpPr>
        <p:spPr>
          <a:xfrm>
            <a:off x="300057" y="4463954"/>
            <a:ext cx="8745054" cy="743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solidFill>
                  <a:schemeClr val="bg1">
                    <a:lumMod val="95000"/>
                  </a:schemeClr>
                </a:solidFill>
              </a:rPr>
              <a:t>Осадчего Дмитрий</a:t>
            </a:r>
          </a:p>
          <a:p>
            <a:pPr algn="ctr"/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9A8DA81-38E7-4A3F-870F-67D074D8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1142632"/>
            <a:ext cx="8229600" cy="620483"/>
          </a:xfrm>
        </p:spPr>
        <p:txBody>
          <a:bodyPr>
            <a:normAutofit/>
          </a:bodyPr>
          <a:lstStyle/>
          <a:p>
            <a:pPr algn="ctr"/>
            <a:r>
              <a:rPr lang="ru-RU" sz="2800" b="0" dirty="0">
                <a:solidFill>
                  <a:schemeClr val="bg1"/>
                </a:solidFill>
              </a:rPr>
              <a:t>Факультет цифровых трансформаций</a:t>
            </a:r>
            <a:endParaRPr lang="en-US" sz="2800" b="0" dirty="0">
              <a:solidFill>
                <a:schemeClr val="bg1"/>
              </a:solidFill>
            </a:endParaRPr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A2CB20CA-B80A-42E8-866D-814514A6A27F}"/>
              </a:ext>
            </a:extLst>
          </p:cNvPr>
          <p:cNvSpPr txBox="1">
            <a:spLocks/>
          </p:cNvSpPr>
          <p:nvPr/>
        </p:nvSpPr>
        <p:spPr>
          <a:xfrm>
            <a:off x="557784" y="1913798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9" name="Заголовок 2">
            <a:extLst>
              <a:ext uri="{FF2B5EF4-FFF2-40B4-BE49-F238E27FC236}">
                <a16:creationId xmlns:a16="http://schemas.microsoft.com/office/drawing/2014/main" id="{79C9A0F9-C6A9-490A-BC60-D50605F41327}"/>
              </a:ext>
            </a:extLst>
          </p:cNvPr>
          <p:cNvSpPr txBox="1">
            <a:spLocks/>
          </p:cNvSpPr>
          <p:nvPr/>
        </p:nvSpPr>
        <p:spPr>
          <a:xfrm>
            <a:off x="557784" y="415371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bg1"/>
                </a:solidFill>
              </a:rPr>
              <a:t>Студента группы </a:t>
            </a:r>
            <a:r>
              <a:rPr lang="en-US" sz="2000" b="0" dirty="0">
                <a:solidFill>
                  <a:schemeClr val="bg1"/>
                </a:solidFill>
              </a:rPr>
              <a:t>J42</a:t>
            </a:r>
            <a:r>
              <a:rPr lang="ru-RU" sz="2000" b="0" dirty="0">
                <a:solidFill>
                  <a:schemeClr val="bg1"/>
                </a:solidFill>
              </a:rPr>
              <a:t>113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523EB-5418-4A6F-B4FE-0044261F18A3}"/>
              </a:ext>
            </a:extLst>
          </p:cNvPr>
          <p:cNvSpPr txBox="1"/>
          <p:nvPr/>
        </p:nvSpPr>
        <p:spPr>
          <a:xfrm>
            <a:off x="1230506" y="3580632"/>
            <a:ext cx="7556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OpenSans"/>
              </a:rPr>
              <a:t>По дисциплине: </a:t>
            </a:r>
            <a:br>
              <a:rPr lang="ru-RU" b="0" i="0" dirty="0">
                <a:solidFill>
                  <a:schemeClr val="bg1"/>
                </a:solidFill>
                <a:effectLst/>
                <a:latin typeface="OpenSans"/>
              </a:rPr>
            </a:br>
            <a:r>
              <a:rPr lang="ru-RU" b="1" i="1" dirty="0">
                <a:solidFill>
                  <a:schemeClr val="bg1"/>
                </a:solidFill>
                <a:effectLst/>
                <a:latin typeface="OpenSans"/>
              </a:rPr>
              <a:t>Математическое моделирование в финансовой сфере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51BF3E77-558F-4858-B506-627BEAA37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6778" y="725221"/>
            <a:ext cx="5542547" cy="283468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Целью </a:t>
            </a:r>
            <a:r>
              <a:rPr lang="ru-RU" dirty="0">
                <a:solidFill>
                  <a:srgbClr val="000000"/>
                </a:solidFill>
              </a:rPr>
              <a:t>работы является разработать модель с двумя или более уровнями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Постановка задачи: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</a:rPr>
              <a:t>Построить модель системной динамики с тремя или более уровнями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942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8B6FC69-0398-4E20-8D0D-BDE83E5FD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82644"/>
            <a:ext cx="8107960" cy="3775249"/>
          </a:xfrm>
        </p:spPr>
        <p:txBody>
          <a:bodyPr>
            <a:normAutofit/>
          </a:bodyPr>
          <a:lstStyle/>
          <a:p>
            <a:r>
              <a:rPr lang="ru-RU" sz="2000" dirty="0"/>
              <a:t>Смоделируем ситуацию конкуренции трех ресторанов быстрого питания</a:t>
            </a:r>
          </a:p>
          <a:p>
            <a:r>
              <a:rPr lang="ru-RU" sz="2000" dirty="0"/>
              <a:t>Таким образом у нас будет 3 уровня обозначающих выручку ресторана</a:t>
            </a:r>
          </a:p>
          <a:p>
            <a:r>
              <a:rPr lang="ru-RU" sz="2000" dirty="0"/>
              <a:t>Для каждого уровня существуют 2 темпа: увеличение выручки и ее снижения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48AC8DA-0638-49A4-BE9B-A3E66B12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29" y="-58624"/>
            <a:ext cx="8229600" cy="620483"/>
          </a:xfrm>
        </p:spPr>
        <p:txBody>
          <a:bodyPr/>
          <a:lstStyle/>
          <a:p>
            <a:r>
              <a:rPr lang="ru-RU" dirty="0"/>
              <a:t>Модель Лотки-Вольтерра</a:t>
            </a:r>
          </a:p>
        </p:txBody>
      </p:sp>
    </p:spTree>
    <p:extLst>
      <p:ext uri="{BB962C8B-B14F-4D97-AF65-F5344CB8AC3E}">
        <p14:creationId xmlns:p14="http://schemas.microsoft.com/office/powerpoint/2010/main" val="118850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FD16834-FB33-49DC-96A4-D9ECB077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19" y="92076"/>
            <a:ext cx="8229600" cy="456801"/>
          </a:xfrm>
        </p:spPr>
        <p:txBody>
          <a:bodyPr>
            <a:normAutofit fontScale="90000"/>
          </a:bodyPr>
          <a:lstStyle/>
          <a:p>
            <a:r>
              <a:rPr lang="ru-RU" dirty="0"/>
              <a:t>Математическое представление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01081-B2F8-4277-B6D3-E08696FA6F20}"/>
              </a:ext>
            </a:extLst>
          </p:cNvPr>
          <p:cNvSpPr txBox="1"/>
          <p:nvPr/>
        </p:nvSpPr>
        <p:spPr>
          <a:xfrm>
            <a:off x="318782" y="847288"/>
            <a:ext cx="833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Такую систему можно представить в виде системы дифференциальных уравнений: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C26841-0488-46E1-BF81-8E6A2BCFCEBD}"/>
                  </a:ext>
                </a:extLst>
              </p:cNvPr>
              <p:cNvSpPr txBox="1"/>
              <p:nvPr/>
            </p:nvSpPr>
            <p:spPr>
              <a:xfrm>
                <a:off x="865335" y="1434516"/>
                <a:ext cx="3463384" cy="1196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 =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 =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≠2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 =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≠3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C26841-0488-46E1-BF81-8E6A2BCFC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35" y="1434516"/>
                <a:ext cx="3463384" cy="1196866"/>
              </a:xfrm>
              <a:prstGeom prst="rect">
                <a:avLst/>
              </a:prstGeom>
              <a:blipFill>
                <a:blip r:embed="rId2"/>
                <a:stretch>
                  <a:fillRect l="-1761" t="-35025" b="-553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26534CD-DC29-4966-92E5-36AD6BE4BBB6}"/>
              </a:ext>
            </a:extLst>
          </p:cNvPr>
          <p:cNvSpPr txBox="1"/>
          <p:nvPr/>
        </p:nvSpPr>
        <p:spPr>
          <a:xfrm>
            <a:off x="471183" y="2752988"/>
            <a:ext cx="578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Где </a:t>
            </a:r>
            <a:r>
              <a:rPr lang="en-US" dirty="0"/>
              <a:t>u </a:t>
            </a:r>
            <a:r>
              <a:rPr lang="ru-RU" dirty="0"/>
              <a:t>это уровни прибыли, </a:t>
            </a:r>
            <a:r>
              <a:rPr lang="en-US" dirty="0"/>
              <a:t>p</a:t>
            </a:r>
            <a:r>
              <a:rPr lang="ru-RU" dirty="0"/>
              <a:t> коэффициент прибыли, </a:t>
            </a:r>
            <a:r>
              <a:rPr lang="en-US" dirty="0"/>
              <a:t>n</a:t>
            </a:r>
            <a:r>
              <a:rPr lang="ru-RU" dirty="0"/>
              <a:t> коэффициент насыщения, </a:t>
            </a:r>
            <a:r>
              <a:rPr lang="en-US" dirty="0"/>
              <a:t>k</a:t>
            </a:r>
            <a:r>
              <a:rPr lang="ru-RU" dirty="0"/>
              <a:t> коэффициент конкуренции </a:t>
            </a:r>
          </a:p>
        </p:txBody>
      </p:sp>
    </p:spTree>
    <p:extLst>
      <p:ext uri="{BB962C8B-B14F-4D97-AF65-F5344CB8AC3E}">
        <p14:creationId xmlns:p14="http://schemas.microsoft.com/office/powerpoint/2010/main" val="250653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3ABE5FA-D266-4BD2-B6AF-4C345556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9" y="-34561"/>
            <a:ext cx="8229600" cy="620483"/>
          </a:xfrm>
        </p:spPr>
        <p:txBody>
          <a:bodyPr/>
          <a:lstStyle/>
          <a:p>
            <a:r>
              <a:rPr lang="ru-RU" dirty="0"/>
              <a:t>Пример моделирования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DBFD2-05D2-4FED-9817-F3B9E5790B25}"/>
              </a:ext>
            </a:extLst>
          </p:cNvPr>
          <p:cNvSpPr txBox="1"/>
          <p:nvPr/>
        </p:nvSpPr>
        <p:spPr>
          <a:xfrm>
            <a:off x="104110" y="585922"/>
            <a:ext cx="352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Начальные данные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D2F7FA-75CC-42A6-A435-2E1FE689C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40" y="1196247"/>
            <a:ext cx="5440760" cy="109813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9B724BA-C281-4356-81A1-AF67D993C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10" y="2422718"/>
            <a:ext cx="1876763" cy="33652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A9FF517-B1C3-4975-AE67-827CECE91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0320" y="2294382"/>
            <a:ext cx="790301" cy="4324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6F498C-0220-4F4F-98AC-AE70082AD2C0}"/>
              </a:ext>
            </a:extLst>
          </p:cNvPr>
          <p:cNvSpPr txBox="1"/>
          <p:nvPr/>
        </p:nvSpPr>
        <p:spPr>
          <a:xfrm>
            <a:off x="219940" y="3280223"/>
            <a:ext cx="752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 дифференциального уравнения с помощью библиотеки </a:t>
            </a:r>
            <a:r>
              <a:rPr lang="en-US" dirty="0" err="1"/>
              <a:t>scipy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721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A999074-22A3-4778-BF23-F1D06C2E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1606"/>
            <a:ext cx="8229600" cy="620483"/>
          </a:xfrm>
        </p:spPr>
        <p:txBody>
          <a:bodyPr>
            <a:normAutofit/>
          </a:bodyPr>
          <a:lstStyle/>
          <a:p>
            <a:r>
              <a:rPr lang="ru-RU" sz="2400" dirty="0"/>
              <a:t>Моделирование в течении 12 периодов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D8C70D-B3DE-448E-822E-0DD4CF236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17" y="701530"/>
            <a:ext cx="6810626" cy="374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4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AF93FF4-F56C-4C9C-9F85-C5701CC65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71606"/>
            <a:ext cx="8229600" cy="620483"/>
          </a:xfrm>
        </p:spPr>
        <p:txBody>
          <a:bodyPr/>
          <a:lstStyle/>
          <a:p>
            <a:r>
              <a:rPr lang="ru-RU" dirty="0"/>
              <a:t>Фазовые плоскости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63743F-4756-4C80-A05F-D74AB2E99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249" y="1752663"/>
            <a:ext cx="3048176" cy="189749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D0F994-424A-46B1-B744-F6BD09F18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062"/>
            <a:ext cx="2762827" cy="18270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6546427-9396-4F8A-9E17-71107B6D6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425" y="3187178"/>
            <a:ext cx="2899860" cy="18495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146534-4A88-4D61-9818-FD69F8EEB54F}"/>
              </a:ext>
            </a:extLst>
          </p:cNvPr>
          <p:cNvSpPr txBox="1"/>
          <p:nvPr/>
        </p:nvSpPr>
        <p:spPr>
          <a:xfrm>
            <a:off x="2865922" y="641532"/>
            <a:ext cx="190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 и 2 рестораны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0AA85B-9D29-48DD-A2CE-D1FF602D0E25}"/>
              </a:ext>
            </a:extLst>
          </p:cNvPr>
          <p:cNvSpPr txBox="1"/>
          <p:nvPr/>
        </p:nvSpPr>
        <p:spPr>
          <a:xfrm>
            <a:off x="5825691" y="1725214"/>
            <a:ext cx="190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 и 3 рестораны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D65D05-48E0-43F9-A272-17F712F4ECAC}"/>
              </a:ext>
            </a:extLst>
          </p:cNvPr>
          <p:cNvSpPr txBox="1"/>
          <p:nvPr/>
        </p:nvSpPr>
        <p:spPr>
          <a:xfrm>
            <a:off x="3971623" y="4022650"/>
            <a:ext cx="190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 и 3 рестораны </a:t>
            </a:r>
          </a:p>
        </p:txBody>
      </p:sp>
    </p:spTree>
    <p:extLst>
      <p:ext uri="{BB962C8B-B14F-4D97-AF65-F5344CB8AC3E}">
        <p14:creationId xmlns:p14="http://schemas.microsoft.com/office/powerpoint/2010/main" val="263184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>
            <a:normAutofit/>
          </a:bodyPr>
          <a:lstStyle/>
          <a:p>
            <a:r>
              <a:rPr lang="ru-RU" dirty="0"/>
              <a:t>Осадчий Дмитрий, группа </a:t>
            </a:r>
            <a:r>
              <a:rPr lang="en-US" dirty="0"/>
              <a:t>J</a:t>
            </a:r>
            <a:r>
              <a:rPr lang="ru-RU" dirty="0"/>
              <a:t>42113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12066</TotalTime>
  <Words>175</Words>
  <Application>Microsoft Office PowerPoint</Application>
  <PresentationFormat>Экран (16:9)</PresentationFormat>
  <Paragraphs>33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OpenSans</vt:lpstr>
      <vt:lpstr>Cover</vt:lpstr>
      <vt:lpstr>1_Cover</vt:lpstr>
      <vt:lpstr>Факультет цифровых трансформаций</vt:lpstr>
      <vt:lpstr>Презентация PowerPoint</vt:lpstr>
      <vt:lpstr>Модель Лотки-Вольтерра</vt:lpstr>
      <vt:lpstr>Математическое представление</vt:lpstr>
      <vt:lpstr>Пример моделирования</vt:lpstr>
      <vt:lpstr>Моделирование в течении 12 периодов</vt:lpstr>
      <vt:lpstr>Фазовые плоскости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Осадчий Дмитрий Алексеевич</cp:lastModifiedBy>
  <cp:revision>686</cp:revision>
  <dcterms:created xsi:type="dcterms:W3CDTF">2014-06-27T12:30:22Z</dcterms:created>
  <dcterms:modified xsi:type="dcterms:W3CDTF">2021-12-27T15:04:27Z</dcterms:modified>
</cp:coreProperties>
</file>