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70" r:id="rId4"/>
    <p:sldId id="340" r:id="rId5"/>
    <p:sldId id="343" r:id="rId6"/>
    <p:sldId id="344" r:id="rId7"/>
    <p:sldId id="345" r:id="rId8"/>
    <p:sldId id="347" r:id="rId9"/>
    <p:sldId id="341" r:id="rId10"/>
    <p:sldId id="348" r:id="rId11"/>
    <p:sldId id="342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5" autoAdjust="0"/>
    <p:restoredTop sz="92891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726" y="9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500866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Симплекс</a:t>
            </a:r>
            <a:r>
              <a:rPr lang="en-US" sz="2400" b="1" spc="-1" dirty="0">
                <a:solidFill>
                  <a:srgbClr val="00579E"/>
                </a:solidFill>
                <a:latin typeface="Arial"/>
              </a:rPr>
              <a:t> </a:t>
            </a:r>
            <a:r>
              <a:rPr lang="ru-RU" sz="2400" b="1" spc="-1" dirty="0">
                <a:solidFill>
                  <a:srgbClr val="00579E"/>
                </a:solidFill>
                <a:latin typeface="Arial"/>
              </a:rPr>
              <a:t>метод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solidFill>
                  <a:schemeClr val="bg1">
                    <a:lumMod val="95000"/>
                  </a:schemeClr>
                </a:solidFill>
              </a:rPr>
              <a:t>Осадчего Дмитрий</a:t>
            </a:r>
          </a:p>
          <a:p>
            <a:pPr algn="ctr"/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9137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№</a:t>
            </a:r>
            <a:r>
              <a:rPr lang="en-US" sz="2000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>
                <a:solidFill>
                  <a:schemeClr val="bg1"/>
                </a:solidFill>
              </a:rPr>
              <a:t>J42</a:t>
            </a:r>
            <a:r>
              <a:rPr lang="ru-RU" sz="2000" b="0" dirty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523EB-5418-4A6F-B4FE-0044261F18A3}"/>
              </a:ext>
            </a:extLst>
          </p:cNvPr>
          <p:cNvSpPr txBox="1"/>
          <p:nvPr/>
        </p:nvSpPr>
        <p:spPr>
          <a:xfrm>
            <a:off x="1230506" y="3580632"/>
            <a:ext cx="7556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solidFill>
                  <a:srgbClr val="000000"/>
                </a:solidFill>
              </a:rPr>
              <a:t>В ходе выполнения лабораторной работы была рассмотрена задача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ru-RU" sz="1900" dirty="0">
                <a:solidFill>
                  <a:srgbClr val="000000"/>
                </a:solidFill>
              </a:rPr>
              <a:t>решения ЗЛП Симплекс-методом и разработана программа, позволяющая привести задачу ЗЛП к каноническому виду и решить вспомогательную и основную задачи.</a:t>
            </a:r>
          </a:p>
          <a:p>
            <a:r>
              <a:rPr lang="ru-RU" sz="1900" dirty="0">
                <a:solidFill>
                  <a:srgbClr val="000000"/>
                </a:solidFill>
              </a:rPr>
              <a:t>Данная работа позволила развить у меня компетенции в линейном оптимизации, линейной алгебре, реализации сложных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>
            <a:normAutofit/>
          </a:bodyPr>
          <a:lstStyle/>
          <a:p>
            <a:r>
              <a:rPr lang="ru-RU" dirty="0"/>
              <a:t>Осадчий Дмитрий, группа </a:t>
            </a:r>
            <a:r>
              <a:rPr lang="en-US" dirty="0"/>
              <a:t>J</a:t>
            </a:r>
            <a:r>
              <a:rPr lang="ru-RU" dirty="0"/>
              <a:t>42113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94308" y="799585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является отработка навыков матричных вычислений и реализации алгоритмов сложной структуры для решения задач оптимизации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456684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94308" y="2240437"/>
            <a:ext cx="9049692" cy="506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программы для ЭВМ, решающей общую задачу линейного программирования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98021" y="580015"/>
            <a:ext cx="8147957" cy="217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300" dirty="0"/>
              <a:t>Input: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Вектор коэффициентов целевой функции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Свободный коэффициент целевой функции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Направление оптимизации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Матрицы коэффициентов для равенств и неравенств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Вектора свободных коэффициентов для равенств и неравенств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Ограничения переменных</a:t>
            </a:r>
          </a:p>
          <a:p>
            <a:pPr algn="just"/>
            <a:r>
              <a:rPr lang="en-US" sz="1300" dirty="0"/>
              <a:t>Output: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Минимальное значение функции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Вектор решения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49035" y="645329"/>
            <a:ext cx="8147957" cy="2620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300" dirty="0"/>
              <a:t>Этап 1. Приведение задачи к каноническому виду, а именно: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Если есть ограничения переменных:</a:t>
            </a:r>
            <a:endParaRPr lang="ru-RU" sz="1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/>
              <a:t>При </a:t>
            </a:r>
            <a:r>
              <a:rPr lang="en-US" sz="1200" dirty="0"/>
              <a:t>&lt;=</a:t>
            </a:r>
            <a:r>
              <a:rPr lang="ru-RU" sz="1200" dirty="0"/>
              <a:t> умножить коэффициент при этой переменной на -1, в том числе в ограничениях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1200" dirty="0"/>
              <a:t>При отсутствии ограничений, добавить переменную </a:t>
            </a:r>
            <a:r>
              <a:rPr lang="en-US" sz="1200" dirty="0"/>
              <a:t>x= x</a:t>
            </a:r>
            <a:r>
              <a:rPr lang="en-US" sz="1200" baseline="30000" dirty="0"/>
              <a:t>+</a:t>
            </a:r>
            <a:r>
              <a:rPr lang="en-US" sz="1200" dirty="0"/>
              <a:t>-x</a:t>
            </a:r>
            <a:r>
              <a:rPr lang="en-US" sz="1200" baseline="30000" dirty="0"/>
              <a:t>-</a:t>
            </a:r>
            <a:r>
              <a:rPr lang="en-US" sz="12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Если направление оптимизации </a:t>
            </a:r>
            <a:r>
              <a:rPr lang="en-US" sz="1300" dirty="0"/>
              <a:t>max</a:t>
            </a:r>
            <a:r>
              <a:rPr lang="ru-RU" sz="1300" dirty="0"/>
              <a:t>, то умножить целевую функцию на -1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Перейти от неравенств к равенствам добавляя искусственные переменные и коэффициенты (1 для </a:t>
            </a:r>
            <a:r>
              <a:rPr lang="en-US" sz="1300" dirty="0"/>
              <a:t>&lt;= </a:t>
            </a:r>
            <a:r>
              <a:rPr lang="ru-RU" sz="1300" dirty="0"/>
              <a:t>и </a:t>
            </a:r>
            <a:r>
              <a:rPr lang="en-US" sz="1300" dirty="0"/>
              <a:t>-1 </a:t>
            </a:r>
            <a:r>
              <a:rPr lang="ru-RU" sz="1300" dirty="0"/>
              <a:t>для </a:t>
            </a:r>
            <a:r>
              <a:rPr lang="en-US" sz="1300" dirty="0"/>
              <a:t>&gt;=)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300" dirty="0"/>
              <a:t>Превращаем отрицательные правые части ограничений в положительные, путем умножения ограничений на -1</a:t>
            </a:r>
          </a:p>
          <a:p>
            <a:pPr algn="just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249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49035" y="645329"/>
            <a:ext cx="8147957" cy="2620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300" dirty="0"/>
              <a:t>Этап 2. Попытаться выделить базис среди коэффициентов равенств: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sz="1300" dirty="0"/>
              <a:t>Если найдется </a:t>
            </a:r>
            <a:r>
              <a:rPr lang="en-US" sz="1300" dirty="0"/>
              <a:t>m</a:t>
            </a:r>
            <a:r>
              <a:rPr lang="ru-RU" sz="1300" dirty="0"/>
              <a:t>(количество равенств)</a:t>
            </a:r>
            <a:r>
              <a:rPr lang="en-US" sz="1300" dirty="0"/>
              <a:t> </a:t>
            </a:r>
            <a:r>
              <a:rPr lang="ru-RU" sz="1300" dirty="0"/>
              <a:t>столбцов, для которых все элементы кроме одного равны 0, , то принять индексы этих элементов за базис.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sz="1300" dirty="0"/>
              <a:t>Если базис не набрался, то перейти к вспомогательной задаче: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1300" dirty="0">
                <a:latin typeface="+mj-lt"/>
              </a:rPr>
              <a:t>Добавить </a:t>
            </a:r>
            <a:r>
              <a:rPr lang="en-US" sz="1300" dirty="0">
                <a:latin typeface="+mj-lt"/>
              </a:rPr>
              <a:t>m </a:t>
            </a:r>
            <a:r>
              <a:rPr lang="ru-RU" sz="1300" dirty="0">
                <a:latin typeface="+mj-lt"/>
              </a:rPr>
              <a:t>искусственных переменных и </a:t>
            </a:r>
            <a:r>
              <a:rPr lang="ru-RU" sz="1300" dirty="0" err="1">
                <a:latin typeface="+mj-lt"/>
              </a:rPr>
              <a:t>рещать</a:t>
            </a:r>
            <a:r>
              <a:rPr lang="ru-RU" sz="1300" dirty="0">
                <a:latin typeface="+mj-lt"/>
              </a:rPr>
              <a:t> вспомогательную задачу симплекс-методом, а потом вернуться к исходной.</a:t>
            </a:r>
          </a:p>
          <a:p>
            <a:pPr lvl="1" algn="just"/>
            <a:endParaRPr lang="ru-RU" sz="1300" dirty="0">
              <a:latin typeface="+mj-l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1300" dirty="0">
              <a:latin typeface="+mj-lt"/>
            </a:endParaRPr>
          </a:p>
          <a:p>
            <a:pPr lvl="1" algn="just"/>
            <a:endParaRPr lang="en-US" sz="1300" dirty="0">
              <a:latin typeface="+mj-lt"/>
            </a:endParaRPr>
          </a:p>
          <a:p>
            <a:pPr algn="just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928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449035" y="645329"/>
            <a:ext cx="8147957" cy="3673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300" dirty="0"/>
              <a:t>Этап </a:t>
            </a:r>
            <a:r>
              <a:rPr lang="en-US" sz="1300" dirty="0"/>
              <a:t>3</a:t>
            </a:r>
            <a:r>
              <a:rPr lang="ru-RU" sz="1300" dirty="0"/>
              <a:t>. Выполнение симплекс-шагов: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sz="1300" dirty="0"/>
              <a:t>Если все коэффициенты целевой функции положительны при  решении основной задачи, то решение найдено.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sz="1300" dirty="0"/>
              <a:t>Если все коэффициенты целевой функции положительны при  решении вспомогательной задачи и элемент стоящий в нижнем правом углу симплекс-таблицы больше 0, то исходная задача не разрешима.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sz="1300" dirty="0"/>
              <a:t>Если все коэффициенты целевой функции положительны при  решении вспомогательной задачи и элемент стоящий в нижнем правом углу симплекс-таблицы равен 0, и среди базисных переменных нет искусственных, то переходим к основной задаче (заменить коэффициенты и свободный член с помощью найденных базисных элементов)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sz="1300" dirty="0"/>
              <a:t>Если все коэффициенты целевой функции положительны при  решении вспомогательной задачи и элемент стоящий в нижнем правом углу симплекс-таблицы равен 0, и среди базисных переменных есть искусственные переменные, то продолжаем решать вспомогательную задачу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ru-RU" sz="1300" dirty="0">
                <a:latin typeface="+mj-lt"/>
              </a:rPr>
              <a:t>Если есть отрицательный </a:t>
            </a:r>
            <a:r>
              <a:rPr lang="ru-RU" sz="1300" dirty="0"/>
              <a:t>коэффициент целевой функции то заменить базисные и свободные переменные</a:t>
            </a:r>
            <a:endParaRPr lang="ru-RU" sz="1300" dirty="0">
              <a:latin typeface="+mj-l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sz="1300" dirty="0">
              <a:latin typeface="+mj-lt"/>
            </a:endParaRPr>
          </a:p>
          <a:p>
            <a:pPr lvl="1" algn="just"/>
            <a:endParaRPr lang="en-US" sz="1300" dirty="0">
              <a:latin typeface="+mj-lt"/>
            </a:endParaRPr>
          </a:p>
          <a:p>
            <a:pPr algn="just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16204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9035" y="645329"/>
                <a:ext cx="8147957" cy="367357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ru-RU" sz="1300" dirty="0"/>
                  <a:t>Этап 4. Замена базиса: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ru-RU" sz="1300" dirty="0">
                    <a:latin typeface="+mj-lt"/>
                  </a:rPr>
                  <a:t>Найти разрешающий элемент: индекс столбца</a:t>
                </a:r>
                <a:r>
                  <a:rPr lang="en-US" sz="1300" dirty="0">
                    <a:latin typeface="+mj-lt"/>
                  </a:rPr>
                  <a:t> j*</a:t>
                </a:r>
                <a:r>
                  <a:rPr lang="ru-RU" sz="1300" dirty="0">
                    <a:latin typeface="+mj-lt"/>
                  </a:rPr>
                  <a:t> – индекс минимального коэффициента оптимизируемой функции, индекс строки</a:t>
                </a:r>
                <a:r>
                  <a:rPr lang="en-US" sz="1300" dirty="0">
                    <a:latin typeface="+mj-lt"/>
                  </a:rPr>
                  <a:t> </a:t>
                </a:r>
                <a:r>
                  <a:rPr lang="en-US" sz="1300" dirty="0" err="1">
                    <a:latin typeface="+mj-lt"/>
                  </a:rPr>
                  <a:t>i</a:t>
                </a:r>
                <a:r>
                  <a:rPr lang="en-US" sz="1300" dirty="0">
                    <a:latin typeface="+mj-lt"/>
                  </a:rPr>
                  <a:t>*</a:t>
                </a:r>
                <a:r>
                  <a:rPr lang="ru-RU" sz="1300" dirty="0">
                    <a:latin typeface="+mj-lt"/>
                  </a:rPr>
                  <a:t> – индекс при минимальном значении отношения </a:t>
                </a:r>
                <a:r>
                  <a:rPr lang="en-US" sz="1400" dirty="0">
                    <a:latin typeface="+mj-lt"/>
                  </a:rPr>
                  <a:t>b</a:t>
                </a:r>
                <a:r>
                  <a:rPr lang="en-US" sz="1400" baseline="-25000" dirty="0">
                    <a:latin typeface="+mj-lt"/>
                  </a:rPr>
                  <a:t>i</a:t>
                </a:r>
                <a:r>
                  <a:rPr lang="en-US" sz="1400" dirty="0">
                    <a:latin typeface="+mj-lt"/>
                  </a:rPr>
                  <a:t>/</a:t>
                </a:r>
                <a:r>
                  <a:rPr lang="en-US" sz="1400" dirty="0" err="1">
                    <a:latin typeface="+mj-lt"/>
                  </a:rPr>
                  <a:t>a</a:t>
                </a:r>
                <a:r>
                  <a:rPr lang="en-US" sz="1400" baseline="-25000" dirty="0" err="1">
                    <a:latin typeface="+mj-lt"/>
                  </a:rPr>
                  <a:t>i,j</a:t>
                </a:r>
                <a:r>
                  <a:rPr lang="en-US" sz="1400" baseline="-25000" dirty="0">
                    <a:latin typeface="+mj-lt"/>
                  </a:rPr>
                  <a:t>*</a:t>
                </a:r>
                <a:r>
                  <a:rPr lang="en-US" sz="1400" dirty="0">
                    <a:latin typeface="+mj-lt"/>
                  </a:rPr>
                  <a:t>,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ru-RU" sz="1200" dirty="0">
                    <a:latin typeface="+mj-lt"/>
                  </a:rPr>
                  <a:t>при этом </a:t>
                </a:r>
                <a:r>
                  <a:rPr lang="en-US" sz="1400" dirty="0" err="1">
                    <a:latin typeface="+mj-lt"/>
                  </a:rPr>
                  <a:t>a</a:t>
                </a:r>
                <a:r>
                  <a:rPr lang="en-US" sz="1400" baseline="-25000" dirty="0" err="1">
                    <a:latin typeface="+mj-lt"/>
                  </a:rPr>
                  <a:t>i,j</a:t>
                </a:r>
                <a:r>
                  <a:rPr lang="en-US" sz="1400" baseline="-25000" dirty="0">
                    <a:latin typeface="+mj-lt"/>
                  </a:rPr>
                  <a:t>*</a:t>
                </a:r>
                <a:r>
                  <a:rPr lang="ru-RU" sz="1400" dirty="0">
                    <a:latin typeface="+mj-lt"/>
                  </a:rPr>
                  <a:t> </a:t>
                </a:r>
                <a:r>
                  <a:rPr lang="en-US" sz="1200" dirty="0">
                    <a:latin typeface="+mj-lt"/>
                  </a:rPr>
                  <a:t>&gt;0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ru-RU" sz="1300" dirty="0"/>
                  <a:t>Изменить свободную переменную с индексом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300" dirty="0"/>
                  <a:t> на базисную переменную с индексом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300" dirty="0"/>
                  <a:t> , и наоборот 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ru-RU" sz="1300" dirty="0">
                    <a:latin typeface="+mj-lt"/>
                  </a:rPr>
                  <a:t>Пересчитать таблицу с помощью разрешающих элементов: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3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∗,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∗,  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den>
                    </m:f>
                  </m:oMath>
                </a14:m>
                <a:endParaRPr lang="en-US" sz="1300" dirty="0">
                  <a:latin typeface="+mj-lt"/>
                </a:endParaRP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3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ru-RU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∗,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ru-RU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ru-RU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ru-RU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∗,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300" dirty="0">
                  <a:latin typeface="+mj-lt"/>
                  <a:ea typeface="Cambria Math" panose="02040503050406030204" pitchFamily="18" charset="0"/>
                </a:endParaRP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3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ru-RU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∗, 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3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300" dirty="0">
                  <a:latin typeface="+mj-lt"/>
                </a:endParaRP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:r>
                  <a:rPr lang="ru-RU" sz="1300" dirty="0">
                    <a:latin typeface="+mj-lt"/>
                  </a:rPr>
                  <a:t>Аналогично пересчитываются остальные элементы симплекс-матрицы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1800" dirty="0"/>
                  <a:t>Далее при не достижении максимального количества итераций повторяется шаг 3.</a:t>
                </a:r>
                <a:endParaRPr lang="en-US" sz="1800" dirty="0">
                  <a:latin typeface="+mj-lt"/>
                </a:endParaRPr>
              </a:p>
              <a:p>
                <a:pPr algn="just"/>
                <a:endParaRPr lang="en-US" sz="13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5" y="645329"/>
                <a:ext cx="8147957" cy="3673578"/>
              </a:xfrm>
              <a:prstGeom prst="rect">
                <a:avLst/>
              </a:prstGeom>
              <a:blipFill>
                <a:blip r:embed="rId3"/>
                <a:stretch>
                  <a:fillRect l="-524" r="-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00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0" y="618626"/>
            <a:ext cx="6578430" cy="33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Пример задачи из англоязычной википедии: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92C510-59F3-48A7-BCD3-DE1FA789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64" y="2008415"/>
            <a:ext cx="3238500" cy="1885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13F29B-1225-4357-9EED-C7399CB0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91" y="1065440"/>
            <a:ext cx="1781175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A5184D-DCA9-4E85-B790-A7DDBAE8BE0C}"/>
              </a:ext>
            </a:extLst>
          </p:cNvPr>
          <p:cNvSpPr txBox="1"/>
          <p:nvPr/>
        </p:nvSpPr>
        <p:spPr>
          <a:xfrm>
            <a:off x="4661807" y="152078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FDFD3-C56A-45FB-BAB3-0A5C086BF08F}"/>
              </a:ext>
            </a:extLst>
          </p:cNvPr>
          <p:cNvSpPr txBox="1"/>
          <p:nvPr/>
        </p:nvSpPr>
        <p:spPr>
          <a:xfrm>
            <a:off x="530679" y="3233057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 совпал.</a:t>
            </a:r>
          </a:p>
        </p:txBody>
      </p:sp>
    </p:spTree>
    <p:extLst>
      <p:ext uri="{BB962C8B-B14F-4D97-AF65-F5344CB8AC3E}">
        <p14:creationId xmlns:p14="http://schemas.microsoft.com/office/powerpoint/2010/main" val="382114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0" y="618626"/>
            <a:ext cx="6578430" cy="3313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Пример задачи из </a:t>
            </a:r>
            <a:r>
              <a:rPr lang="en-US" sz="2000" dirty="0">
                <a:solidFill>
                  <a:srgbClr val="000000"/>
                </a:solidFill>
              </a:rPr>
              <a:t>Miro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5184D-DCA9-4E85-B790-A7DDBAE8BE0C}"/>
              </a:ext>
            </a:extLst>
          </p:cNvPr>
          <p:cNvSpPr txBox="1"/>
          <p:nvPr/>
        </p:nvSpPr>
        <p:spPr>
          <a:xfrm>
            <a:off x="4661807" y="152078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FDFD3-C56A-45FB-BAB3-0A5C086BF08F}"/>
              </a:ext>
            </a:extLst>
          </p:cNvPr>
          <p:cNvSpPr txBox="1"/>
          <p:nvPr/>
        </p:nvSpPr>
        <p:spPr>
          <a:xfrm>
            <a:off x="530679" y="3708728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 совпал.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AED258-87A3-4511-8B15-70B45261F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27" y="1967594"/>
            <a:ext cx="3228975" cy="2019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24C288-0DBD-45D4-89FC-FC872AB4D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9" y="1190908"/>
            <a:ext cx="2669446" cy="20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604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11142</TotalTime>
  <Words>626</Words>
  <Application>Microsoft Office PowerPoint</Application>
  <PresentationFormat>Экран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Алгоритм решения задачи</vt:lpstr>
      <vt:lpstr>Алгоритм решения задачи</vt:lpstr>
      <vt:lpstr>Алгоритм решения задачи</vt:lpstr>
      <vt:lpstr>Алгоритм решения задачи</vt:lpstr>
      <vt:lpstr>Алгоритм решения задачи</vt:lpstr>
      <vt:lpstr>Демонстрация работы программы</vt:lpstr>
      <vt:lpstr>Демонстрация работы программы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Осадчий Дмитрий Алексеевич</cp:lastModifiedBy>
  <cp:revision>652</cp:revision>
  <dcterms:created xsi:type="dcterms:W3CDTF">2014-06-27T12:30:22Z</dcterms:created>
  <dcterms:modified xsi:type="dcterms:W3CDTF">2021-10-27T00:05:30Z</dcterms:modified>
</cp:coreProperties>
</file>