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2"/>
  </p:notesMasterIdLst>
  <p:handoutMasterIdLst>
    <p:handoutMasterId r:id="rId13"/>
  </p:handoutMasterIdLst>
  <p:sldIdLst>
    <p:sldId id="265" r:id="rId3"/>
    <p:sldId id="270" r:id="rId4"/>
    <p:sldId id="340" r:id="rId5"/>
    <p:sldId id="347" r:id="rId6"/>
    <p:sldId id="343" r:id="rId7"/>
    <p:sldId id="345" r:id="rId8"/>
    <p:sldId id="348" r:id="rId9"/>
    <p:sldId id="342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79E"/>
    <a:srgbClr val="003A69"/>
    <a:srgbClr val="FFFFFF"/>
    <a:srgbClr val="0230AC"/>
    <a:srgbClr val="EC0B43"/>
    <a:srgbClr val="FF0434"/>
    <a:srgbClr val="CC3300"/>
    <a:srgbClr val="FF5669"/>
    <a:srgbClr val="FF7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5" autoAdjust="0"/>
    <p:restoredTop sz="92891" autoAdjust="0"/>
  </p:normalViewPr>
  <p:slideViewPr>
    <p:cSldViewPr snapToGrid="0" snapToObjects="1" showGuides="1">
      <p:cViewPr varScale="1">
        <p:scale>
          <a:sx n="117" d="100"/>
          <a:sy n="117" d="100"/>
        </p:scale>
        <p:origin x="726" y="84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0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4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1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63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89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50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97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6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9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7C2B0B-B320-420D-A967-DC1BDF58D8C9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9913D-E691-4C0E-A54B-31C88DB98B60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227C4-5DF1-41BB-B306-3AA13E793F1F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87AEE-7C15-4CC6-8F28-601B937ECC42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D2831-BBBF-423D-9A68-85A85F7B200E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DB3548E4-C03B-4539-943F-4D34B51D909F}"/>
              </a:ext>
            </a:extLst>
          </p:cNvPr>
          <p:cNvSpPr txBox="1">
            <a:spLocks/>
          </p:cNvSpPr>
          <p:nvPr/>
        </p:nvSpPr>
        <p:spPr>
          <a:xfrm>
            <a:off x="457200" y="2500866"/>
            <a:ext cx="8229600" cy="10218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579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pc="-1" dirty="0">
                <a:solidFill>
                  <a:srgbClr val="00579E"/>
                </a:solidFill>
                <a:latin typeface="Arial"/>
              </a:rPr>
              <a:t>Data envelopment analysis</a:t>
            </a:r>
            <a:endParaRPr lang="ru-RU" sz="2400" b="1" spc="-1" dirty="0">
              <a:solidFill>
                <a:srgbClr val="00579E"/>
              </a:solidFill>
              <a:latin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22FEA6-438B-4395-A553-98801890D475}"/>
              </a:ext>
            </a:extLst>
          </p:cNvPr>
          <p:cNvSpPr txBox="1">
            <a:spLocks/>
          </p:cNvSpPr>
          <p:nvPr/>
        </p:nvSpPr>
        <p:spPr>
          <a:xfrm>
            <a:off x="300057" y="4463954"/>
            <a:ext cx="8745054" cy="743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solidFill>
                  <a:schemeClr val="bg1">
                    <a:lumMod val="95000"/>
                  </a:schemeClr>
                </a:solidFill>
              </a:rPr>
              <a:t>Осадчего Дмитрий</a:t>
            </a:r>
          </a:p>
          <a:p>
            <a:pPr algn="ctr"/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9A8DA81-38E7-4A3F-870F-67D074D8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1142632"/>
            <a:ext cx="8229600" cy="620483"/>
          </a:xfrm>
        </p:spPr>
        <p:txBody>
          <a:bodyPr>
            <a:normAutofit/>
          </a:bodyPr>
          <a:lstStyle/>
          <a:p>
            <a:pPr algn="ctr"/>
            <a:r>
              <a:rPr lang="ru-RU" sz="2800" b="0" dirty="0">
                <a:solidFill>
                  <a:schemeClr val="bg1"/>
                </a:solidFill>
              </a:rPr>
              <a:t>Факультет цифровых трансформаций</a:t>
            </a:r>
            <a:endParaRPr lang="en-US" sz="2800" b="0" dirty="0">
              <a:solidFill>
                <a:schemeClr val="bg1"/>
              </a:solidFill>
            </a:endParaRPr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A2CB20CA-B80A-42E8-866D-814514A6A27F}"/>
              </a:ext>
            </a:extLst>
          </p:cNvPr>
          <p:cNvSpPr txBox="1">
            <a:spLocks/>
          </p:cNvSpPr>
          <p:nvPr/>
        </p:nvSpPr>
        <p:spPr>
          <a:xfrm>
            <a:off x="557784" y="1913798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9" name="Заголовок 2">
            <a:extLst>
              <a:ext uri="{FF2B5EF4-FFF2-40B4-BE49-F238E27FC236}">
                <a16:creationId xmlns:a16="http://schemas.microsoft.com/office/drawing/2014/main" id="{79C9A0F9-C6A9-490A-BC60-D50605F41327}"/>
              </a:ext>
            </a:extLst>
          </p:cNvPr>
          <p:cNvSpPr txBox="1">
            <a:spLocks/>
          </p:cNvSpPr>
          <p:nvPr/>
        </p:nvSpPr>
        <p:spPr>
          <a:xfrm>
            <a:off x="557784" y="415371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bg1"/>
                </a:solidFill>
              </a:rPr>
              <a:t>Студента группы </a:t>
            </a:r>
            <a:r>
              <a:rPr lang="en-US" sz="2000" b="0" dirty="0">
                <a:solidFill>
                  <a:schemeClr val="bg1"/>
                </a:solidFill>
              </a:rPr>
              <a:t>J42</a:t>
            </a:r>
            <a:r>
              <a:rPr lang="ru-RU" sz="2000" b="0" dirty="0">
                <a:solidFill>
                  <a:schemeClr val="bg1"/>
                </a:solidFill>
              </a:rPr>
              <a:t>113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523EB-5418-4A6F-B4FE-0044261F18A3}"/>
              </a:ext>
            </a:extLst>
          </p:cNvPr>
          <p:cNvSpPr txBox="1"/>
          <p:nvPr/>
        </p:nvSpPr>
        <p:spPr>
          <a:xfrm>
            <a:off x="1230506" y="3580632"/>
            <a:ext cx="7556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OpenSans"/>
              </a:rPr>
              <a:t>По дисциплине: </a:t>
            </a:r>
            <a:br>
              <a:rPr lang="ru-RU" b="0" i="0" dirty="0">
                <a:solidFill>
                  <a:schemeClr val="bg1"/>
                </a:solidFill>
                <a:effectLst/>
                <a:latin typeface="OpenSans"/>
              </a:rPr>
            </a:br>
            <a:r>
              <a:rPr lang="ru-RU" b="1" i="1" dirty="0">
                <a:solidFill>
                  <a:schemeClr val="bg1"/>
                </a:solidFill>
                <a:effectLst/>
                <a:latin typeface="OpenSans"/>
              </a:rPr>
              <a:t>Технологии поддержки принятия решений на финансовых рынках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Цель работы и постановка задачи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8A973AF-57A9-4C50-9A15-F4BD40663BD0}"/>
              </a:ext>
            </a:extLst>
          </p:cNvPr>
          <p:cNvSpPr txBox="1">
            <a:spLocks/>
          </p:cNvSpPr>
          <p:nvPr/>
        </p:nvSpPr>
        <p:spPr>
          <a:xfrm>
            <a:off x="94308" y="799585"/>
            <a:ext cx="8556437" cy="50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b="1" dirty="0">
                <a:solidFill>
                  <a:srgbClr val="00579E"/>
                </a:solidFill>
              </a:rPr>
              <a:t>Целью </a:t>
            </a:r>
            <a:r>
              <a:rPr lang="ru-RU" sz="1900" dirty="0">
                <a:solidFill>
                  <a:srgbClr val="000000"/>
                </a:solidFill>
              </a:rPr>
              <a:t>работы является рассмотрение метода оценки эффективности</a:t>
            </a:r>
            <a:r>
              <a:rPr lang="en-US" sz="1900" dirty="0">
                <a:solidFill>
                  <a:srgbClr val="000000"/>
                </a:solidFill>
              </a:rPr>
              <a:t> DEA</a:t>
            </a:r>
            <a:r>
              <a:rPr lang="ru-RU" sz="19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4F04B9-E03C-4B72-8BC4-E5E800850209}"/>
              </a:ext>
            </a:extLst>
          </p:cNvPr>
          <p:cNvSpPr txBox="1">
            <a:spLocks/>
          </p:cNvSpPr>
          <p:nvPr/>
        </p:nvSpPr>
        <p:spPr>
          <a:xfrm>
            <a:off x="94308" y="1456684"/>
            <a:ext cx="6578430" cy="78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solidFill>
                  <a:srgbClr val="00579E"/>
                </a:solidFill>
              </a:rPr>
              <a:t>Постановка задачи</a:t>
            </a:r>
            <a:endParaRPr lang="en-US" sz="2400" b="1" dirty="0">
              <a:solidFill>
                <a:srgbClr val="00579E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2EDAD4-6AE3-487B-B5BD-D6467CCCDC45}"/>
              </a:ext>
            </a:extLst>
          </p:cNvPr>
          <p:cNvSpPr txBox="1">
            <a:spLocks/>
          </p:cNvSpPr>
          <p:nvPr/>
        </p:nvSpPr>
        <p:spPr>
          <a:xfrm>
            <a:off x="47154" y="2240437"/>
            <a:ext cx="9049692" cy="506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000000"/>
                </a:solidFill>
              </a:rPr>
              <a:t>Разработка на языке программирования высокого уровня программы для ЭВМ, которая решает задачу вычисления относительной эффективности по методу </a:t>
            </a:r>
            <a:r>
              <a:rPr lang="en-US" sz="2000" dirty="0">
                <a:solidFill>
                  <a:srgbClr val="000000"/>
                </a:solidFill>
              </a:rPr>
              <a:t>DEA</a:t>
            </a:r>
            <a:r>
              <a:rPr lang="ru-RU" sz="2000" dirty="0">
                <a:solidFill>
                  <a:srgbClr val="000000"/>
                </a:solidFill>
              </a:rPr>
              <a:t>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5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en-US" sz="2500" b="1" dirty="0">
                <a:solidFill>
                  <a:srgbClr val="0230AC"/>
                </a:solidFill>
              </a:rPr>
              <a:t>DEA </a:t>
            </a:r>
            <a:r>
              <a:rPr lang="ru-RU" sz="2500" b="1" dirty="0">
                <a:solidFill>
                  <a:srgbClr val="0230AC"/>
                </a:solidFill>
              </a:rPr>
              <a:t>анализ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020BA-2777-45DF-873F-47F8AD7560C2}"/>
              </a:ext>
            </a:extLst>
          </p:cNvPr>
          <p:cNvSpPr txBox="1">
            <a:spLocks/>
          </p:cNvSpPr>
          <p:nvPr/>
        </p:nvSpPr>
        <p:spPr>
          <a:xfrm>
            <a:off x="-276923" y="1943932"/>
            <a:ext cx="8147957" cy="7958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ru-RU" dirty="0"/>
              <a:t>EA (от английского Data </a:t>
            </a:r>
            <a:r>
              <a:rPr lang="ru-RU" dirty="0" err="1"/>
              <a:t>Envelopment</a:t>
            </a:r>
            <a:r>
              <a:rPr lang="ru-RU" dirty="0"/>
              <a:t> Analysis) - техника измерения относительной эффективности </a:t>
            </a:r>
            <a:r>
              <a:rPr lang="ru-RU" dirty="0" err="1"/>
              <a:t>многопродуктовых</a:t>
            </a:r>
            <a:r>
              <a:rPr lang="ru-RU" dirty="0"/>
              <a:t> производственных единиц, базирующаяся на линейном программировании.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/>
              <a:t>Примеры однородных множеств, к которым применяется техника DEA: муниципалитеты, школы, больницы, магазины, отделения банков, относящиеся к определённому региону.</a:t>
            </a:r>
            <a:endParaRPr lang="en-US" dirty="0">
              <a:latin typeface="+mj-lt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46749A9-409E-4500-8A3C-DF75C50E7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765" y="2462212"/>
            <a:ext cx="228600" cy="2190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346AC0-AEC7-496D-852F-C8F45483C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096" y="3828130"/>
            <a:ext cx="2419350" cy="704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9B3659-9A94-4B62-8FC9-8F3B5CA70716}"/>
              </a:ext>
            </a:extLst>
          </p:cNvPr>
          <p:cNvSpPr txBox="1"/>
          <p:nvPr/>
        </p:nvSpPr>
        <p:spPr>
          <a:xfrm>
            <a:off x="3041546" y="3092842"/>
            <a:ext cx="6220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Обычно, эффективность представляют как отношение затраченных ресурсов (входов) к полученному продукту (выходам):</a:t>
            </a:r>
          </a:p>
        </p:txBody>
      </p:sp>
    </p:spTree>
    <p:extLst>
      <p:ext uri="{BB962C8B-B14F-4D97-AF65-F5344CB8AC3E}">
        <p14:creationId xmlns:p14="http://schemas.microsoft.com/office/powerpoint/2010/main" val="83592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en-US" sz="2500" b="1" dirty="0">
                <a:solidFill>
                  <a:srgbClr val="0230AC"/>
                </a:solidFill>
              </a:rPr>
              <a:t>DEA </a:t>
            </a:r>
            <a:r>
              <a:rPr lang="ru-RU" sz="2500" b="1" dirty="0">
                <a:solidFill>
                  <a:srgbClr val="0230AC"/>
                </a:solidFill>
              </a:rPr>
              <a:t>анализ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020BA-2777-45DF-873F-47F8AD7560C2}"/>
              </a:ext>
            </a:extLst>
          </p:cNvPr>
          <p:cNvSpPr txBox="1">
            <a:spLocks/>
          </p:cNvSpPr>
          <p:nvPr/>
        </p:nvSpPr>
        <p:spPr>
          <a:xfrm>
            <a:off x="-486648" y="503124"/>
            <a:ext cx="8147957" cy="7958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При </a:t>
            </a:r>
            <a:r>
              <a:rPr lang="en-US" dirty="0">
                <a:latin typeface="+mj-lt"/>
              </a:rPr>
              <a:t>DEA </a:t>
            </a:r>
            <a:r>
              <a:rPr lang="ru-RU" dirty="0">
                <a:latin typeface="+mj-lt"/>
              </a:rPr>
              <a:t>анализе каждому входу и выходу присваивается коэффициент, определяющий влияние на эффективность.</a:t>
            </a:r>
            <a:endParaRPr lang="en-US" dirty="0">
              <a:latin typeface="+mj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855AD1-0FAB-412E-A1AC-4E44F4E9F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80" y="1292784"/>
            <a:ext cx="3028950" cy="895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80F1D9-A00D-4138-A36E-A32187DDEBF8}"/>
              </a:ext>
            </a:extLst>
          </p:cNvPr>
          <p:cNvSpPr txBox="1"/>
          <p:nvPr/>
        </p:nvSpPr>
        <p:spPr>
          <a:xfrm>
            <a:off x="3743651" y="1263405"/>
            <a:ext cx="3917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где </a:t>
            </a:r>
            <a:r>
              <a:rPr lang="en-US" sz="1400" dirty="0"/>
              <a:t>n – </a:t>
            </a:r>
            <a:r>
              <a:rPr lang="ru-RU" sz="1400" dirty="0"/>
              <a:t>число входов, </a:t>
            </a:r>
            <a:r>
              <a:rPr lang="en-US" sz="1400" dirty="0"/>
              <a:t>m</a:t>
            </a:r>
            <a:r>
              <a:rPr lang="ru-RU" sz="1400" dirty="0"/>
              <a:t> – число выходов, </a:t>
            </a:r>
            <a:r>
              <a:rPr lang="en-US" sz="1400" dirty="0"/>
              <a:t>k – </a:t>
            </a:r>
            <a:r>
              <a:rPr lang="ru-RU" sz="1400" dirty="0"/>
              <a:t>номер объекта, </a:t>
            </a:r>
            <a:r>
              <a:rPr lang="en-US" sz="1400" dirty="0" err="1"/>
              <a:t>X</a:t>
            </a:r>
            <a:r>
              <a:rPr lang="en-US" sz="1400" baseline="-25000" dirty="0" err="1"/>
              <a:t>k</a:t>
            </a:r>
            <a:r>
              <a:rPr lang="ru-RU" sz="1400" baseline="-25000" dirty="0"/>
              <a:t> </a:t>
            </a:r>
            <a:r>
              <a:rPr lang="en-US" sz="1400" dirty="0"/>
              <a:t>– </a:t>
            </a:r>
            <a:r>
              <a:rPr lang="ru-RU" sz="1400" dirty="0"/>
              <a:t>вектор входов, </a:t>
            </a:r>
            <a:r>
              <a:rPr lang="en-US" sz="1400" dirty="0" err="1"/>
              <a:t>Y</a:t>
            </a:r>
            <a:r>
              <a:rPr lang="en-US" sz="1400" baseline="-25000" dirty="0" err="1"/>
              <a:t>k</a:t>
            </a:r>
            <a:r>
              <a:rPr lang="ru-RU" sz="1400" baseline="-25000" dirty="0"/>
              <a:t> </a:t>
            </a:r>
            <a:r>
              <a:rPr lang="en-US" sz="1400" dirty="0"/>
              <a:t>– </a:t>
            </a:r>
            <a:r>
              <a:rPr lang="ru-RU" sz="1400" dirty="0"/>
              <a:t>вектор выходов, </a:t>
            </a:r>
            <a:r>
              <a:rPr lang="en-US" sz="1400" dirty="0"/>
              <a:t>V – </a:t>
            </a:r>
            <a:r>
              <a:rPr lang="ru-RU" sz="1400" dirty="0"/>
              <a:t>вектор весов входов, </a:t>
            </a:r>
            <a:r>
              <a:rPr lang="en-US" sz="1400" dirty="0"/>
              <a:t>U –</a:t>
            </a:r>
            <a:r>
              <a:rPr lang="ru-RU" sz="1400" dirty="0"/>
              <a:t> вектор весов выходов.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AB401F0-AA34-4A8A-8FD4-7ED0E1D0C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92" y="2977794"/>
            <a:ext cx="3895725" cy="1247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C81764-E95C-4CAE-88B1-848E4859F662}"/>
              </a:ext>
            </a:extLst>
          </p:cNvPr>
          <p:cNvSpPr txBox="1"/>
          <p:nvPr/>
        </p:nvSpPr>
        <p:spPr>
          <a:xfrm>
            <a:off x="124992" y="2632201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 ограничениях:</a:t>
            </a:r>
          </a:p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2EED09-14C4-4A04-8F88-99801242BD8F}"/>
              </a:ext>
            </a:extLst>
          </p:cNvPr>
          <p:cNvSpPr txBox="1"/>
          <p:nvPr/>
        </p:nvSpPr>
        <p:spPr>
          <a:xfrm>
            <a:off x="4328720" y="2478296"/>
            <a:ext cx="48152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Целевая функция - значение эффективности производственной единицы k. 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Существование допустимых решений следует из свойств эффективности.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Конечность оптимального решения следует из ограниченности целевой функции. 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В правой части ограничений на эффективности могла бы стоять любая положительная константа.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Ограничения на значения весов (≥ </a:t>
            </a:r>
            <a:r>
              <a:rPr lang="en-US" sz="1400" dirty="0"/>
              <a:t>eps</a:t>
            </a:r>
            <a:r>
              <a:rPr lang="ru-RU" sz="1400" dirty="0"/>
              <a:t>) гарантируют, что будут учтены все входы и выходы</a:t>
            </a:r>
          </a:p>
        </p:txBody>
      </p:sp>
    </p:spTree>
    <p:extLst>
      <p:ext uri="{BB962C8B-B14F-4D97-AF65-F5344CB8AC3E}">
        <p14:creationId xmlns:p14="http://schemas.microsoft.com/office/powerpoint/2010/main" val="61509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Линеаризация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77FAF-FAD6-4C44-8F77-DC2159B32DDF}"/>
              </a:ext>
            </a:extLst>
          </p:cNvPr>
          <p:cNvSpPr txBox="1"/>
          <p:nvPr/>
        </p:nvSpPr>
        <p:spPr>
          <a:xfrm>
            <a:off x="109057" y="660910"/>
            <a:ext cx="758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Однако в таком виде задача является нелинейной и необходимо произвести линеаризацию: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584723-5F9F-4748-ACFD-EE6EE774F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414" y="1488196"/>
            <a:ext cx="1314450" cy="6286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FC07D15-C399-498D-91E2-FDEF5F310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428" y="2472033"/>
            <a:ext cx="2276475" cy="2324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EDF360-C183-4446-BCD7-444223C2112C}"/>
              </a:ext>
            </a:extLst>
          </p:cNvPr>
          <p:cNvSpPr txBox="1"/>
          <p:nvPr/>
        </p:nvSpPr>
        <p:spPr>
          <a:xfrm>
            <a:off x="109057" y="1616707"/>
            <a:ext cx="201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Целевая функция: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E795FF-5671-4678-A3E4-3982401A5BD9}"/>
              </a:ext>
            </a:extLst>
          </p:cNvPr>
          <p:cNvSpPr txBox="1"/>
          <p:nvPr/>
        </p:nvSpPr>
        <p:spPr>
          <a:xfrm>
            <a:off x="109057" y="2571750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 ограничениях: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3A2D4D5-674F-41D0-858F-30D0A0412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0115" y="1378768"/>
            <a:ext cx="2307014" cy="6819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E281DE-F518-440E-A2A0-79E025318731}"/>
              </a:ext>
            </a:extLst>
          </p:cNvPr>
          <p:cNvSpPr txBox="1"/>
          <p:nvPr/>
        </p:nvSpPr>
        <p:spPr>
          <a:xfrm>
            <a:off x="6614046" y="1488196"/>
            <a:ext cx="2307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фиксируем знаменатель и максимизируем числитель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7D3E0D-9AEF-4B3E-9B77-43242226806F}"/>
              </a:ext>
            </a:extLst>
          </p:cNvPr>
          <p:cNvSpPr txBox="1"/>
          <p:nvPr/>
        </p:nvSpPr>
        <p:spPr>
          <a:xfrm>
            <a:off x="6614046" y="2472033"/>
            <a:ext cx="2580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заменяем деление на разность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DD5CFED-6DD9-4EDC-AEDA-6512FD046C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7571" y="2376292"/>
            <a:ext cx="2177473" cy="490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D120B3-2B37-4A3C-982B-7D4804C674DC}"/>
              </a:ext>
            </a:extLst>
          </p:cNvPr>
          <p:cNvSpPr txBox="1"/>
          <p:nvPr/>
        </p:nvSpPr>
        <p:spPr>
          <a:xfrm>
            <a:off x="4745515" y="3341107"/>
            <a:ext cx="41755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 таком формате коэффициенты в целевой функции будут характеризовать значимость выходов для объекта. Возможно решение двойственной к этой задачи. Тогда коэффициенты будут отражать значимость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242497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Пример расчета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8A13E-2704-41F1-807F-9C640EBC0AB8}"/>
              </a:ext>
            </a:extLst>
          </p:cNvPr>
          <p:cNvSpPr txBox="1"/>
          <p:nvPr/>
        </p:nvSpPr>
        <p:spPr>
          <a:xfrm>
            <a:off x="92279" y="647073"/>
            <a:ext cx="8888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Рассмотрим пример расчета эффективности магазинов, характеристики которых заданы в таблице.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A4050C-4292-4866-8F3F-C95BA5E21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9578"/>
            <a:ext cx="9144000" cy="12146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BD7952-28E7-4C6A-9FA5-EC8EAB410DDF}"/>
              </a:ext>
            </a:extLst>
          </p:cNvPr>
          <p:cNvSpPr txBox="1"/>
          <p:nvPr/>
        </p:nvSpPr>
        <p:spPr>
          <a:xfrm>
            <a:off x="64894" y="2337955"/>
            <a:ext cx="830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0" dirty="0">
                <a:effectLst/>
                <a:latin typeface="+mj-lt"/>
              </a:rPr>
              <a:t>Выделим входы и выходы. К входам отнесем ассортимент, внешнюю и внутреннюю рекламу, коммуникабельность, наличие парковки и торговую площадь. Ассортименты конкурентов рассматривать не будем, так как это относится к внешним параметрам (существуют отдельные методики их учета). В качестве выходов будем использовать посещаемость и выручку.</a:t>
            </a:r>
          </a:p>
          <a:p>
            <a:endParaRPr lang="ru-RU" sz="1200" dirty="0">
              <a:latin typeface="+mj-lt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3B52C36-E895-4509-A1B2-7A7FDB7F7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996" y="3168952"/>
            <a:ext cx="5493204" cy="1573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2EB71E-7E55-40EA-8955-42D710884F76}"/>
              </a:ext>
            </a:extLst>
          </p:cNvPr>
          <p:cNvSpPr txBox="1"/>
          <p:nvPr/>
        </p:nvSpPr>
        <p:spPr>
          <a:xfrm>
            <a:off x="92279" y="3268233"/>
            <a:ext cx="3079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После решения линеаризованных ЗЛП получим таблицу с оценками эффективности магазинов. Например магазин 1 является самым эффективным, а магазин 4 наименее эффективным.</a:t>
            </a:r>
          </a:p>
        </p:txBody>
      </p:sp>
    </p:spTree>
    <p:extLst>
      <p:ext uri="{BB962C8B-B14F-4D97-AF65-F5344CB8AC3E}">
        <p14:creationId xmlns:p14="http://schemas.microsoft.com/office/powerpoint/2010/main" val="99083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Графические решения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7BDC28-61C1-40D6-A4DA-4AD055B9102D}"/>
              </a:ext>
            </a:extLst>
          </p:cNvPr>
          <p:cNvSpPr txBox="1"/>
          <p:nvPr/>
        </p:nvSpPr>
        <p:spPr>
          <a:xfrm>
            <a:off x="0" y="661306"/>
            <a:ext cx="84057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Также при низкой размерности задач, возможно графическое отображение метода.</a:t>
            </a:r>
          </a:p>
          <a:p>
            <a:r>
              <a:rPr lang="ru-RU" sz="1600" dirty="0"/>
              <a:t>Рассмотрим пример когда в производстве участвует один входной фактор x и производится два вида выпуска y</a:t>
            </a:r>
            <a:r>
              <a:rPr lang="ru-RU" sz="1600" baseline="-25000" dirty="0"/>
              <a:t>1</a:t>
            </a:r>
            <a:r>
              <a:rPr lang="ru-RU" sz="1600" dirty="0"/>
              <a:t> и y</a:t>
            </a:r>
            <a:r>
              <a:rPr lang="ru-RU" sz="1600" baseline="-25000" dirty="0"/>
              <a:t>2</a:t>
            </a:r>
            <a:r>
              <a:rPr lang="ru-RU" sz="1600" dirty="0"/>
              <a:t>. </a:t>
            </a:r>
          </a:p>
          <a:p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CE4D3A-82A7-4B58-86F5-EC5090122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1738524"/>
            <a:ext cx="2619375" cy="2105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98DACF-709C-4558-A3BE-17C88EBC61EC}"/>
                  </a:ext>
                </a:extLst>
              </p:cNvPr>
              <p:cNvSpPr txBox="1"/>
              <p:nvPr/>
            </p:nvSpPr>
            <p:spPr>
              <a:xfrm>
                <a:off x="0" y="1477182"/>
                <a:ext cx="5094514" cy="2468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dirty="0"/>
                  <a:t>На рисунке каждой точке соответствует один оцениваемый объект. Точки соединенные линией представляют собой границу эффективности (при расчете через ЗЛП их эффективность равнялась бы 1)</a:t>
                </a:r>
              </a:p>
              <a:p>
                <a:r>
                  <a:rPr lang="ru-RU" sz="1400" dirty="0"/>
                  <a:t>Точки находящиеся на границе, считаются эффективными, ниже границе – неэффективные.</a:t>
                </a:r>
              </a:p>
              <a:p>
                <a:r>
                  <a:rPr lang="ru-RU" sz="1400" dirty="0"/>
                  <a:t>Если точку P спроецировать на границу эффективности (получим точку Q), то показатель эффективности точки P можно определить как отношение длин отрезков: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98DACF-709C-4558-A3BE-17C88EBC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77182"/>
                <a:ext cx="5094514" cy="2468112"/>
              </a:xfrm>
              <a:prstGeom prst="rect">
                <a:avLst/>
              </a:prstGeom>
              <a:blipFill>
                <a:blip r:embed="rId4"/>
                <a:stretch>
                  <a:fillRect l="-359" t="-247" r="-478" b="-4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77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Вывод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A38F7F-0C84-441F-A3C0-BC06B513898C}"/>
              </a:ext>
            </a:extLst>
          </p:cNvPr>
          <p:cNvSpPr txBox="1">
            <a:spLocks/>
          </p:cNvSpPr>
          <p:nvPr/>
        </p:nvSpPr>
        <p:spPr>
          <a:xfrm>
            <a:off x="94308" y="1306285"/>
            <a:ext cx="8556437" cy="50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dirty="0">
                <a:solidFill>
                  <a:srgbClr val="000000"/>
                </a:solidFill>
              </a:rPr>
              <a:t>Был рассмотрен метод расчета относительной эффективности среди множества одинаковых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74940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>
            <a:normAutofit/>
          </a:bodyPr>
          <a:lstStyle/>
          <a:p>
            <a:r>
              <a:rPr lang="ru-RU" dirty="0"/>
              <a:t>Осадчий Дмитрий, группа </a:t>
            </a:r>
            <a:r>
              <a:rPr lang="en-US" dirty="0"/>
              <a:t>J</a:t>
            </a:r>
            <a:r>
              <a:rPr lang="ru-RU" dirty="0"/>
              <a:t>42113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11787</TotalTime>
  <Words>516</Words>
  <Application>Microsoft Office PowerPoint</Application>
  <PresentationFormat>Экран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OpenSans</vt:lpstr>
      <vt:lpstr>Cover</vt:lpstr>
      <vt:lpstr>1_Cover</vt:lpstr>
      <vt:lpstr>Факультет цифровых трансформаций</vt:lpstr>
      <vt:lpstr>Цель работы и постановка задачи</vt:lpstr>
      <vt:lpstr>DEA анализ</vt:lpstr>
      <vt:lpstr>DEA анализ</vt:lpstr>
      <vt:lpstr>Линеаризация</vt:lpstr>
      <vt:lpstr>Пример расчета</vt:lpstr>
      <vt:lpstr>Графические решения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Осадчий Дмитрий Алексеевич</cp:lastModifiedBy>
  <cp:revision>680</cp:revision>
  <dcterms:created xsi:type="dcterms:W3CDTF">2014-06-27T12:30:22Z</dcterms:created>
  <dcterms:modified xsi:type="dcterms:W3CDTF">2021-11-16T21:59:44Z</dcterms:modified>
</cp:coreProperties>
</file>