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70" r:id="rId4"/>
    <p:sldId id="340" r:id="rId5"/>
    <p:sldId id="343" r:id="rId6"/>
    <p:sldId id="345" r:id="rId7"/>
    <p:sldId id="344" r:id="rId8"/>
    <p:sldId id="346" r:id="rId9"/>
    <p:sldId id="34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79E"/>
    <a:srgbClr val="003A69"/>
    <a:srgbClr val="FFFFFF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5" autoAdjust="0"/>
    <p:restoredTop sz="92891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726" y="9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Программная реализация алгоритма решения матричной игры в чистых стратегиях путем сведения к задачам линейного программирования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Дмитрий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№</a:t>
            </a:r>
            <a:r>
              <a:rPr lang="en-US" sz="2000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является укрепление представления и отработка навыка записи задач линейного программирования, соответствующей заданной платежной матрице игры.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456684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47154" y="2240437"/>
            <a:ext cx="9049692" cy="506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программы для ЭВМ, которая решает биматричную игру в смешанных стратегиях.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172113" y="1421417"/>
            <a:ext cx="8147957" cy="795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Проверить наличие решения в чистых стратегиях: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Игрок 1: найти минимум от максимальных значений  столбцов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Игрока 2: найти максимум от минимальных значения строк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При совпадении значений вывести чистую стратегию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Если есть отрицательные элементы привести к каноническому виду платежную матрицу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Решить 1 ЗЛП                                                            Решить 2 ЗЛП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9E8308-8FC3-47E0-BC1B-727722B9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24" y="1819324"/>
            <a:ext cx="1924050" cy="1684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46AC30-4F4C-4C6D-A1B8-A53556AC9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85" y="1819323"/>
            <a:ext cx="2084560" cy="17567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B0DA24-23B2-40FB-9E8A-4E58EA45E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765" y="2738821"/>
            <a:ext cx="228600" cy="25717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6749A9-409E-4500-8A3C-DF75C50E7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765" y="2462212"/>
            <a:ext cx="228600" cy="219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96F15E-1B00-4075-93AF-7A9B87EC3B44}"/>
                  </a:ext>
                </a:extLst>
              </p:cNvPr>
              <p:cNvSpPr txBox="1"/>
              <p:nvPr/>
            </p:nvSpPr>
            <p:spPr>
              <a:xfrm>
                <a:off x="2100404" y="3865830"/>
                <a:ext cx="6780318" cy="1071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Найти цену игры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nary>
                      </m:den>
                    </m:f>
                  </m:oMath>
                </a14:m>
                <a:r>
                  <a:rPr lang="ru-RU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Найти частоты стратегий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en-US" dirty="0"/>
                  <a:t>q </a:t>
                </a:r>
                <a:r>
                  <a:rPr lang="ru-RU" dirty="0"/>
                  <a:t>аналогично.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Восстановить цену игры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96F15E-1B00-4075-93AF-7A9B87EC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04" y="3865830"/>
                <a:ext cx="6780318" cy="1071832"/>
              </a:xfrm>
              <a:prstGeom prst="rect">
                <a:avLst/>
              </a:prstGeom>
              <a:blipFill>
                <a:blip r:embed="rId7"/>
                <a:stretch>
                  <a:fillRect l="-629" t="-8523" b="-7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49035" y="645329"/>
            <a:ext cx="8147957" cy="2620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3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16C3FBA-E9C3-4AF3-BF2F-B1EA3408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" y="1955521"/>
            <a:ext cx="2400300" cy="6858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91755C4-53EF-4B8A-90DC-5006824D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499" y="645329"/>
            <a:ext cx="2847256" cy="434075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57C3838-3BFE-4406-9C34-88182AC2C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357" y="1040205"/>
            <a:ext cx="1624531" cy="278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Метод Брауна-Робинсона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0" y="576279"/>
            <a:ext cx="8147957" cy="3782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Шаг 1: выбрать начальные стратегии по критериям максимизации выигрыша (для 1 игрока) и минимизации проигрыша  (для 2 игрока).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Создать смешанные стратегии </a:t>
            </a:r>
            <a:r>
              <a:rPr lang="en-US" sz="1200" dirty="0">
                <a:solidFill>
                  <a:srgbClr val="000000"/>
                </a:solidFill>
              </a:rPr>
              <a:t>P </a:t>
            </a:r>
            <a:r>
              <a:rPr lang="ru-RU" sz="1200" dirty="0">
                <a:solidFill>
                  <a:srgbClr val="000000"/>
                </a:solidFill>
              </a:rPr>
              <a:t>и </a:t>
            </a:r>
            <a:r>
              <a:rPr lang="en-US" sz="1200" dirty="0">
                <a:solidFill>
                  <a:srgbClr val="000000"/>
                </a:solidFill>
              </a:rPr>
              <a:t>Q </a:t>
            </a:r>
            <a:r>
              <a:rPr lang="ru-RU" sz="1200" dirty="0">
                <a:solidFill>
                  <a:srgbClr val="000000"/>
                </a:solidFill>
              </a:rPr>
              <a:t>из выбранных чистых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Посчитать критерии эффективности полученных стратегий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l-GR" sz="1200" dirty="0">
                <a:solidFill>
                  <a:srgbClr val="000000"/>
                </a:solidFill>
              </a:rPr>
              <a:t>α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ru-RU" sz="1200" dirty="0">
                <a:solidFill>
                  <a:srgbClr val="000000"/>
                </a:solidFill>
              </a:rPr>
              <a:t>и </a:t>
            </a:r>
            <a:r>
              <a:rPr lang="el-GR" sz="1200" dirty="0">
                <a:solidFill>
                  <a:srgbClr val="000000"/>
                </a:solidFill>
              </a:rPr>
              <a:t>β</a:t>
            </a:r>
            <a:endParaRPr lang="ru-RU" sz="12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Шаг 2 (итерационный): 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для каждого игрока найти оптимальную чистую стратегию с учетом предыдущей стратегии противника </a:t>
            </a:r>
            <a:r>
              <a:rPr lang="en-US" sz="1200" dirty="0" err="1">
                <a:solidFill>
                  <a:srgbClr val="000000"/>
                </a:solidFill>
              </a:rPr>
              <a:t>P</a:t>
            </a:r>
            <a:r>
              <a:rPr lang="en-US" sz="1200" baseline="-25000" dirty="0" err="1">
                <a:solidFill>
                  <a:srgbClr val="000000"/>
                </a:solidFill>
              </a:rPr>
              <a:t>prev</a:t>
            </a:r>
            <a:r>
              <a:rPr lang="en-US" sz="1200" baseline="-25000" dirty="0">
                <a:solidFill>
                  <a:srgbClr val="000000"/>
                </a:solidFill>
              </a:rPr>
              <a:t> </a:t>
            </a:r>
            <a:r>
              <a:rPr lang="ru-RU" sz="1200" dirty="0">
                <a:solidFill>
                  <a:srgbClr val="000000"/>
                </a:solidFill>
              </a:rPr>
              <a:t>и </a:t>
            </a:r>
            <a:r>
              <a:rPr lang="en-US" sz="1200" dirty="0" err="1">
                <a:solidFill>
                  <a:srgbClr val="000000"/>
                </a:solidFill>
              </a:rPr>
              <a:t>Q</a:t>
            </a:r>
            <a:r>
              <a:rPr lang="en-US" sz="1200" baseline="-25000" dirty="0" err="1">
                <a:solidFill>
                  <a:srgbClr val="000000"/>
                </a:solidFill>
              </a:rPr>
              <a:t>prev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endParaRPr lang="ru-RU" sz="1200" dirty="0">
              <a:solidFill>
                <a:srgbClr val="0000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Обновить смешанные стратегии игроков, с учетом выбранных на этом шаге оптимальных стратегий: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0000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0000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0000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0000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Рассчитать критерии эффективности  новых стратегий.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Если критерий улучшился то обновить критерий игры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Обновить лучшую стратегию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</a:rPr>
              <a:t>Если разница между критериями игры меньше удвоенной заданной точности, то остановиться, иначе повторить шаг 2.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0000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+mj-lt"/>
              </a:rPr>
              <a:t>Вывести оптимальные стратегии и цену игры, рассчитанную как среднее критериев </a:t>
            </a:r>
            <a:r>
              <a:rPr lang="el-GR" sz="1200" dirty="0">
                <a:solidFill>
                  <a:srgbClr val="000000"/>
                </a:solidFill>
              </a:rPr>
              <a:t>α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ru-RU" sz="1200" dirty="0">
                <a:solidFill>
                  <a:srgbClr val="000000"/>
                </a:solidFill>
              </a:rPr>
              <a:t>и </a:t>
            </a:r>
            <a:r>
              <a:rPr lang="el-GR" sz="1200" dirty="0">
                <a:solidFill>
                  <a:srgbClr val="000000"/>
                </a:solidFill>
              </a:rPr>
              <a:t>β</a:t>
            </a:r>
            <a:endParaRPr lang="ru-RU" sz="1200" dirty="0">
              <a:solidFill>
                <a:srgbClr val="000000"/>
              </a:solidFill>
            </a:endParaRPr>
          </a:p>
          <a:p>
            <a:pPr lvl="1" algn="just"/>
            <a:endParaRPr lang="en-US" sz="12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4819DC-9906-4E43-880B-28A5F71C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63" y="2120850"/>
            <a:ext cx="2340429" cy="5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3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CE1E7-D828-45A2-8A75-6FC0CAE1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49" y="156166"/>
            <a:ext cx="5965438" cy="412661"/>
          </a:xfrm>
        </p:spPr>
        <p:txBody>
          <a:bodyPr>
            <a:normAutofit/>
          </a:bodyPr>
          <a:lstStyle/>
          <a:p>
            <a:r>
              <a:rPr lang="ru-RU" sz="2000" dirty="0"/>
              <a:t>Сравнение методов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B0A0-8B70-45C4-9D51-943CC0069856}"/>
              </a:ext>
            </a:extLst>
          </p:cNvPr>
          <p:cNvSpPr txBox="1"/>
          <p:nvPr/>
        </p:nvSpPr>
        <p:spPr>
          <a:xfrm>
            <a:off x="160149" y="568827"/>
            <a:ext cx="534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Проверим работу методов на небольшом примере: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AAFC73-A32F-4125-B991-EC982013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9" y="938159"/>
            <a:ext cx="3028950" cy="885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3883B8-1081-4434-B4AA-979B9151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0" y="2452007"/>
            <a:ext cx="3705225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2D1B2-E322-4E02-993C-BB394BF04E25}"/>
              </a:ext>
            </a:extLst>
          </p:cNvPr>
          <p:cNvSpPr txBox="1"/>
          <p:nvPr/>
        </p:nvSpPr>
        <p:spPr>
          <a:xfrm>
            <a:off x="160149" y="2008650"/>
            <a:ext cx="27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Брауна-Робинсона: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C58091-C95C-4CF1-BEA3-1E7858F5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495" y="1565737"/>
            <a:ext cx="1266825" cy="228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250647-C69E-4379-854C-9E947828FA57}"/>
              </a:ext>
            </a:extLst>
          </p:cNvPr>
          <p:cNvSpPr txBox="1"/>
          <p:nvPr/>
        </p:nvSpPr>
        <p:spPr>
          <a:xfrm>
            <a:off x="5203789" y="1196405"/>
            <a:ext cx="24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сведения к ЗЛП: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21EE8-C837-4B15-A8A1-FA1203481505}"/>
              </a:ext>
            </a:extLst>
          </p:cNvPr>
          <p:cNvSpPr txBox="1"/>
          <p:nvPr/>
        </p:nvSpPr>
        <p:spPr>
          <a:xfrm>
            <a:off x="1732999" y="4312210"/>
            <a:ext cx="652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Решения совпадают с учетом допустимой погрешности </a:t>
            </a:r>
            <a:r>
              <a:rPr lang="en-US" dirty="0"/>
              <a:t>eps = 0.1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65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Время работы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BA793-4580-414B-B842-49791DCACA26}"/>
              </a:ext>
            </a:extLst>
          </p:cNvPr>
          <p:cNvSpPr txBox="1"/>
          <p:nvPr/>
        </p:nvSpPr>
        <p:spPr>
          <a:xfrm>
            <a:off x="0" y="612320"/>
            <a:ext cx="8745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целях сравнения времени работы двух методов, сгенерируем большую 100 на 100 случайную платежную матрицу.</a:t>
            </a: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25E55866-8CA7-4F76-BEBC-39D5A1BA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24132"/>
              </p:ext>
            </p:extLst>
          </p:nvPr>
        </p:nvGraphicFramePr>
        <p:xfrm>
          <a:off x="62593" y="1579850"/>
          <a:ext cx="57422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4">
                  <a:extLst>
                    <a:ext uri="{9D8B030D-6E8A-4147-A177-3AD203B41FA5}">
                      <a16:colId xmlns:a16="http://schemas.microsoft.com/office/drawing/2014/main" val="1002753045"/>
                    </a:ext>
                  </a:extLst>
                </a:gridCol>
                <a:gridCol w="1435554">
                  <a:extLst>
                    <a:ext uri="{9D8B030D-6E8A-4147-A177-3AD203B41FA5}">
                      <a16:colId xmlns:a16="http://schemas.microsoft.com/office/drawing/2014/main" val="4111956038"/>
                    </a:ext>
                  </a:extLst>
                </a:gridCol>
                <a:gridCol w="1435554">
                  <a:extLst>
                    <a:ext uri="{9D8B030D-6E8A-4147-A177-3AD203B41FA5}">
                      <a16:colId xmlns:a16="http://schemas.microsoft.com/office/drawing/2014/main" val="4145286692"/>
                    </a:ext>
                  </a:extLst>
                </a:gridCol>
                <a:gridCol w="1435554">
                  <a:extLst>
                    <a:ext uri="{9D8B030D-6E8A-4147-A177-3AD203B41FA5}">
                      <a16:colId xmlns:a16="http://schemas.microsoft.com/office/drawing/2014/main" val="2866919158"/>
                    </a:ext>
                  </a:extLst>
                </a:gridCol>
              </a:tblGrid>
              <a:tr h="321127">
                <a:tc>
                  <a:txBody>
                    <a:bodyPr/>
                    <a:lstStyle/>
                    <a:p>
                      <a:r>
                        <a:rPr lang="ru-RU" sz="1600" dirty="0"/>
                        <a:t>Метод\</a:t>
                      </a:r>
                      <a:r>
                        <a:rPr lang="ru-RU" sz="1600" dirty="0" err="1"/>
                        <a:t>диап</a:t>
                      </a:r>
                      <a:r>
                        <a:rPr lang="ru-RU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От -10 до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От -20 до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От -30 до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6397"/>
                  </a:ext>
                </a:extLst>
              </a:tr>
              <a:tr h="321127">
                <a:tc>
                  <a:txBody>
                    <a:bodyPr/>
                    <a:lstStyle/>
                    <a:p>
                      <a:r>
                        <a:rPr lang="ru-RU" sz="1600" dirty="0"/>
                        <a:t>МСЗЛП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0.612</a:t>
                      </a:r>
                      <a:r>
                        <a:rPr lang="ru-RU" sz="1600" dirty="0"/>
                        <a:t>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0.601</a:t>
                      </a:r>
                      <a:r>
                        <a:rPr lang="ru-RU" sz="1600" dirty="0"/>
                        <a:t>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0.597</a:t>
                      </a:r>
                      <a:r>
                        <a:rPr lang="ru-RU" sz="1600" dirty="0"/>
                        <a:t>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76840"/>
                  </a:ext>
                </a:extLst>
              </a:tr>
              <a:tr h="321127">
                <a:tc>
                  <a:txBody>
                    <a:bodyPr/>
                    <a:lstStyle/>
                    <a:p>
                      <a:r>
                        <a:rPr lang="ru-RU" sz="1600" dirty="0"/>
                        <a:t>МБР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6.210 с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с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462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17954B-6AB8-4AB0-814A-A848FF95D3FD}"/>
              </a:ext>
            </a:extLst>
          </p:cNvPr>
          <p:cNvSpPr txBox="1"/>
          <p:nvPr/>
        </p:nvSpPr>
        <p:spPr>
          <a:xfrm>
            <a:off x="0" y="1258837"/>
            <a:ext cx="601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1. Время работы при разном диапазоне значений</a:t>
            </a:r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542A27E8-AAEE-434C-AC88-EF289910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93992"/>
              </p:ext>
            </p:extLst>
          </p:nvPr>
        </p:nvGraphicFramePr>
        <p:xfrm>
          <a:off x="62593" y="3068022"/>
          <a:ext cx="574221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64">
                  <a:extLst>
                    <a:ext uri="{9D8B030D-6E8A-4147-A177-3AD203B41FA5}">
                      <a16:colId xmlns:a16="http://schemas.microsoft.com/office/drawing/2014/main" val="1002753045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val="41119560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45286692"/>
                    </a:ext>
                  </a:extLst>
                </a:gridCol>
                <a:gridCol w="1322616">
                  <a:extLst>
                    <a:ext uri="{9D8B030D-6E8A-4147-A177-3AD203B41FA5}">
                      <a16:colId xmlns:a16="http://schemas.microsoft.com/office/drawing/2014/main" val="2866919158"/>
                    </a:ext>
                  </a:extLst>
                </a:gridCol>
              </a:tblGrid>
              <a:tr h="321127">
                <a:tc>
                  <a:txBody>
                    <a:bodyPr/>
                    <a:lstStyle/>
                    <a:p>
                      <a:r>
                        <a:rPr lang="ru-RU" sz="1600" dirty="0"/>
                        <a:t>Хар-ка\</a:t>
                      </a:r>
                      <a:r>
                        <a:rPr lang="en-US" sz="1600" dirty="0"/>
                        <a:t>eps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6397"/>
                  </a:ext>
                </a:extLst>
              </a:tr>
              <a:tr h="321127">
                <a:tc>
                  <a:txBody>
                    <a:bodyPr/>
                    <a:lstStyle/>
                    <a:p>
                      <a:r>
                        <a:rPr lang="ru-RU" sz="1600" dirty="0"/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0.43</a:t>
                      </a:r>
                      <a:r>
                        <a:rPr lang="ru-RU" sz="1600" dirty="0"/>
                        <a:t>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1.16</a:t>
                      </a:r>
                      <a:r>
                        <a:rPr lang="ru-RU" sz="1600" dirty="0"/>
                        <a:t>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10.10</a:t>
                      </a:r>
                      <a:r>
                        <a:rPr lang="ru-RU" sz="1600" dirty="0"/>
                        <a:t>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76840"/>
                  </a:ext>
                </a:extLst>
              </a:tr>
              <a:tr h="321127">
                <a:tc>
                  <a:txBody>
                    <a:bodyPr/>
                    <a:lstStyle/>
                    <a:p>
                      <a:r>
                        <a:rPr lang="ru-RU" sz="1600" dirty="0"/>
                        <a:t>Кол-во итераций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31514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46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362E35-4C88-42FB-AF6F-752CC76400D0}"/>
              </a:ext>
            </a:extLst>
          </p:cNvPr>
          <p:cNvSpPr txBox="1"/>
          <p:nvPr/>
        </p:nvSpPr>
        <p:spPr>
          <a:xfrm>
            <a:off x="0" y="2747009"/>
            <a:ext cx="458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2</a:t>
            </a:r>
            <a:r>
              <a:rPr lang="ru-RU" dirty="0"/>
              <a:t>. Время работы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k </a:t>
            </a:r>
            <a:r>
              <a:rPr lang="ru-RU" dirty="0"/>
              <a:t>при разном </a:t>
            </a:r>
            <a:r>
              <a:rPr lang="en-US" dirty="0"/>
              <a:t>eps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01D54-535F-4CA6-80EE-F5A6547E894B}"/>
              </a:ext>
            </a:extLst>
          </p:cNvPr>
          <p:cNvSpPr txBox="1"/>
          <p:nvPr/>
        </p:nvSpPr>
        <p:spPr>
          <a:xfrm>
            <a:off x="6183224" y="1632618"/>
            <a:ext cx="306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Заметно, что метод Брауна-Робинсона чувствителен к различным входным характеристикам, а метод сведения к ЗЛП работает более стабильно.</a:t>
            </a:r>
          </a:p>
        </p:txBody>
      </p:sp>
    </p:spTree>
    <p:extLst>
      <p:ext uri="{BB962C8B-B14F-4D97-AF65-F5344CB8AC3E}">
        <p14:creationId xmlns:p14="http://schemas.microsoft.com/office/powerpoint/2010/main" val="133944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13062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solidFill>
                  <a:srgbClr val="000000"/>
                </a:solidFill>
              </a:rPr>
              <a:t>В ходе выполнения лабораторной работы был реализован алгоритм решения матричных игр путем сведения к двум ЗЛП и поиска оптимальных стратегий.</a:t>
            </a:r>
          </a:p>
          <a:p>
            <a:r>
              <a:rPr lang="ru-RU" sz="1900" dirty="0">
                <a:solidFill>
                  <a:srgbClr val="000000"/>
                </a:solidFill>
              </a:rPr>
              <a:t>При возможности используются чистые стратегии.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11523</TotalTime>
  <Words>478</Words>
  <Application>Microsoft Office PowerPoint</Application>
  <PresentationFormat>Экран (16:9)</PresentationFormat>
  <Paragraphs>86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Алгоритм</vt:lpstr>
      <vt:lpstr>Пример расчета</vt:lpstr>
      <vt:lpstr>Метод Брауна-Робинсона</vt:lpstr>
      <vt:lpstr>Сравнение методов</vt:lpstr>
      <vt:lpstr>Время работы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668</cp:revision>
  <dcterms:created xsi:type="dcterms:W3CDTF">2014-06-27T12:30:22Z</dcterms:created>
  <dcterms:modified xsi:type="dcterms:W3CDTF">2021-11-07T20:09:16Z</dcterms:modified>
</cp:coreProperties>
</file>