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66" r:id="rId4"/>
    <p:sldId id="267" r:id="rId5"/>
    <p:sldId id="268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74" y="1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Прогнозирование параметров с помощью модели </a:t>
            </a:r>
            <a:r>
              <a:rPr lang="ru-RU" sz="2400" b="1" spc="-1" dirty="0" err="1">
                <a:solidFill>
                  <a:srgbClr val="00579E"/>
                </a:solidFill>
                <a:latin typeface="Arial"/>
              </a:rPr>
              <a:t>Хольта-Уинтерса</a:t>
            </a:r>
            <a:endParaRPr lang="ru-RU" sz="24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Дмитрия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№2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Математическое моделирование в финансовой сфере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2106CA0-7227-4FD9-9978-11601F8F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474" y="772576"/>
            <a:ext cx="6304326" cy="2834686"/>
          </a:xfrm>
        </p:spPr>
        <p:txBody>
          <a:bodyPr>
            <a:normAutofit/>
          </a:bodyPr>
          <a:lstStyle/>
          <a:p>
            <a:r>
              <a:rPr lang="ru-RU" sz="1800" dirty="0"/>
              <a:t>В работе использовался </a:t>
            </a:r>
            <a:r>
              <a:rPr lang="ru-RU" sz="1800" dirty="0" err="1"/>
              <a:t>датасет</a:t>
            </a:r>
            <a:r>
              <a:rPr lang="ru-RU" sz="1800" dirty="0"/>
              <a:t> с помесячным</a:t>
            </a:r>
            <a:r>
              <a:rPr lang="en-US" sz="1800" dirty="0"/>
              <a:t> </a:t>
            </a:r>
            <a:r>
              <a:rPr lang="ru-RU" sz="1800" dirty="0"/>
              <a:t>индексом потребительских цен в Италии с </a:t>
            </a:r>
            <a:r>
              <a:rPr lang="en-US" sz="1800" dirty="0"/>
              <a:t>2001 </a:t>
            </a:r>
            <a:r>
              <a:rPr lang="ru-RU" sz="1800" dirty="0"/>
              <a:t>года до 10.2021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00C9C0-5EF4-4C2B-BB94-AF25F453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4" y="12982"/>
            <a:ext cx="8229600" cy="620483"/>
          </a:xfrm>
        </p:spPr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16270F-1E83-4CBB-BA6D-4E00E240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57" y="1351384"/>
            <a:ext cx="5846033" cy="36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505314-BF3E-4BED-AA64-66F92AB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3" y="0"/>
            <a:ext cx="8229600" cy="620483"/>
          </a:xfrm>
        </p:spPr>
        <p:txBody>
          <a:bodyPr/>
          <a:lstStyle/>
          <a:p>
            <a:r>
              <a:rPr lang="ru-RU" dirty="0"/>
              <a:t>Предсказание с помощью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65FC1AC-F014-4A2C-BF9A-BE7E6CD8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862" y="716141"/>
            <a:ext cx="8668201" cy="2834686"/>
          </a:xfrm>
        </p:spPr>
        <p:txBody>
          <a:bodyPr>
            <a:normAutofit/>
          </a:bodyPr>
          <a:lstStyle/>
          <a:p>
            <a:r>
              <a:rPr lang="ru-RU" sz="1800" dirty="0"/>
              <a:t>Моделью </a:t>
            </a:r>
            <a:r>
              <a:rPr lang="ru-RU" sz="1800" dirty="0" err="1"/>
              <a:t>Хольта-Уинтерса</a:t>
            </a:r>
            <a:r>
              <a:rPr lang="ru-RU" sz="1800" dirty="0"/>
              <a:t> было произведено предсказание на один сезон (12 месяцев)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E63210-46D3-40F5-B969-70100C1F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27" y="1388854"/>
            <a:ext cx="5976336" cy="37546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80E17F-0293-4FF1-83D0-9361FDBE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31" y="1084846"/>
            <a:ext cx="5524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2C30D8-74CC-4784-BBD9-6C00E8F8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Дарбина-Утсона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2BC155-D802-4892-A3FF-EF3F1CB3D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165" y="698888"/>
            <a:ext cx="8091577" cy="2834686"/>
          </a:xfrm>
        </p:spPr>
        <p:txBody>
          <a:bodyPr>
            <a:normAutofit/>
          </a:bodyPr>
          <a:lstStyle/>
          <a:p>
            <a:r>
              <a:rPr lang="ru-RU" sz="1800" dirty="0"/>
              <a:t>По методу </a:t>
            </a:r>
            <a:r>
              <a:rPr lang="ru-RU" sz="1800" dirty="0" err="1"/>
              <a:t>Дарбина-Утсона</a:t>
            </a:r>
            <a:r>
              <a:rPr lang="ru-RU" sz="1800" dirty="0"/>
              <a:t> была рассчитана статистика </a:t>
            </a:r>
            <a:r>
              <a:rPr lang="en-US" sz="1800" dirty="0"/>
              <a:t>d</a:t>
            </a:r>
            <a:endParaRPr lang="ru-RU" sz="1800" dirty="0"/>
          </a:p>
          <a:p>
            <a:r>
              <a:rPr lang="ru-RU" sz="1800" dirty="0"/>
              <a:t>Пределы </a:t>
            </a:r>
            <a:r>
              <a:rPr lang="en-US" sz="1800" dirty="0" err="1"/>
              <a:t>dU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dL </a:t>
            </a:r>
            <a:r>
              <a:rPr lang="ru-RU" sz="1800" dirty="0"/>
              <a:t>выбраны для 5% уровня значимости.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D74A9A-7FE3-4DFF-91C7-6F8DB88F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" y="1365599"/>
            <a:ext cx="5115463" cy="15012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B9AFE0-B750-4011-9C49-05C506E9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66682"/>
            <a:ext cx="4403341" cy="11341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DB50C01-209B-4B88-865B-F2364A55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23" y="973686"/>
            <a:ext cx="800100" cy="381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1531B-BB1A-4654-9352-CA395681762E}"/>
              </a:ext>
            </a:extLst>
          </p:cNvPr>
          <p:cNvSpPr txBox="1"/>
          <p:nvPr/>
        </p:nvSpPr>
        <p:spPr>
          <a:xfrm>
            <a:off x="0" y="3855639"/>
            <a:ext cx="928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Согласно таблице, для предсказанного ряда принимается гипотеза о существовании положительной автокорреляции (2)</a:t>
            </a:r>
          </a:p>
        </p:txBody>
      </p:sp>
    </p:spTree>
    <p:extLst>
      <p:ext uri="{BB962C8B-B14F-4D97-AF65-F5344CB8AC3E}">
        <p14:creationId xmlns:p14="http://schemas.microsoft.com/office/powerpoint/2010/main" val="373677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11170</TotalTime>
  <Words>110</Words>
  <Application>Microsoft Office PowerPoint</Application>
  <PresentationFormat>Экран (16:9)</PresentationFormat>
  <Paragraphs>18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OpenSans</vt:lpstr>
      <vt:lpstr>Cover</vt:lpstr>
      <vt:lpstr>1_Cover</vt:lpstr>
      <vt:lpstr>Факультет цифровых трансформаций</vt:lpstr>
      <vt:lpstr>Датасет</vt:lpstr>
      <vt:lpstr>Предсказание с помощью модели</vt:lpstr>
      <vt:lpstr>Метод Дарбина-Утсона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655</cp:revision>
  <dcterms:created xsi:type="dcterms:W3CDTF">2014-06-27T12:30:22Z</dcterms:created>
  <dcterms:modified xsi:type="dcterms:W3CDTF">2021-12-15T11:19:35Z</dcterms:modified>
</cp:coreProperties>
</file>