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0"/>
  </p:notesMasterIdLst>
  <p:handoutMasterIdLst>
    <p:handoutMasterId r:id="rId11"/>
  </p:handoutMasterIdLst>
  <p:sldIdLst>
    <p:sldId id="265" r:id="rId3"/>
    <p:sldId id="270" r:id="rId4"/>
    <p:sldId id="340" r:id="rId5"/>
    <p:sldId id="343" r:id="rId6"/>
    <p:sldId id="344" r:id="rId7"/>
    <p:sldId id="34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E"/>
    <a:srgbClr val="003A69"/>
    <a:srgbClr val="FFFFFF"/>
    <a:srgbClr val="000000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5" autoAdjust="0"/>
    <p:restoredTop sz="92891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38" y="27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6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500866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spc="-1" dirty="0">
                <a:solidFill>
                  <a:srgbClr val="00579E"/>
                </a:solidFill>
                <a:latin typeface="Arial"/>
              </a:rPr>
              <a:t>Принятие решений в условиях неопределенности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Осадчего Дмитрий</a:t>
            </a:r>
          </a:p>
          <a:p>
            <a:pPr algn="ctr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9137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Отчет по практической работе №</a:t>
            </a:r>
            <a:r>
              <a:rPr lang="en-US" sz="2000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>
                <a:solidFill>
                  <a:schemeClr val="bg1"/>
                </a:solidFill>
              </a:rPr>
              <a:t>J42</a:t>
            </a:r>
            <a:r>
              <a:rPr lang="ru-RU" sz="2000" b="0" dirty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523EB-5418-4A6F-B4FE-0044261F18A3}"/>
              </a:ext>
            </a:extLst>
          </p:cNvPr>
          <p:cNvSpPr txBox="1"/>
          <p:nvPr/>
        </p:nvSpPr>
        <p:spPr>
          <a:xfrm>
            <a:off x="1230506" y="3580632"/>
            <a:ext cx="7556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b="1" i="1" dirty="0">
                <a:solidFill>
                  <a:schemeClr val="bg1"/>
                </a:solidFill>
                <a:effectLst/>
                <a:latin typeface="OpenSans"/>
              </a:rPr>
              <a:t>Технологии поддержки принятия решений на финансовых рынках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Цель работы и постановка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A973AF-57A9-4C50-9A15-F4BD40663BD0}"/>
              </a:ext>
            </a:extLst>
          </p:cNvPr>
          <p:cNvSpPr txBox="1">
            <a:spLocks/>
          </p:cNvSpPr>
          <p:nvPr/>
        </p:nvSpPr>
        <p:spPr>
          <a:xfrm>
            <a:off x="94308" y="7995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b="1" dirty="0">
                <a:solidFill>
                  <a:srgbClr val="00579E"/>
                </a:solidFill>
              </a:rPr>
              <a:t>Целью </a:t>
            </a:r>
            <a:r>
              <a:rPr lang="ru-RU" sz="1900" dirty="0">
                <a:solidFill>
                  <a:srgbClr val="000000"/>
                </a:solidFill>
              </a:rPr>
              <a:t>работы является отработка навыков расчетов для выбора дискретной стратегии в условиях неопределенности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4F04B9-E03C-4B72-8BC4-E5E800850209}"/>
              </a:ext>
            </a:extLst>
          </p:cNvPr>
          <p:cNvSpPr txBox="1">
            <a:spLocks/>
          </p:cNvSpPr>
          <p:nvPr/>
        </p:nvSpPr>
        <p:spPr>
          <a:xfrm>
            <a:off x="94308" y="1456684"/>
            <a:ext cx="6578430" cy="78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00579E"/>
                </a:solidFill>
              </a:rPr>
              <a:t>Постановка задачи</a:t>
            </a:r>
            <a:endParaRPr lang="en-US" sz="2400" b="1" dirty="0">
              <a:solidFill>
                <a:srgbClr val="00579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2EDAD4-6AE3-487B-B5BD-D6467CCCDC45}"/>
              </a:ext>
            </a:extLst>
          </p:cNvPr>
          <p:cNvSpPr txBox="1">
            <a:spLocks/>
          </p:cNvSpPr>
          <p:nvPr/>
        </p:nvSpPr>
        <p:spPr>
          <a:xfrm>
            <a:off x="47154" y="2240437"/>
            <a:ext cx="9049692" cy="506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Разработка на языке программирования высокого уровня программы для ЭВМ, которая на основе входной матрицы и дополнительных данных предлагает выбор по каждому из пяти критериев.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Используемые критерии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498021" y="580015"/>
            <a:ext cx="8147957" cy="217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13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AC264E-F799-43A5-B177-E6DDC662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1103"/>
            <a:ext cx="9144000" cy="31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Пример расчета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449035" y="645329"/>
            <a:ext cx="8147957" cy="2620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1300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6986B3B1-4062-4449-8204-9ECA03D4E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59952"/>
              </p:ext>
            </p:extLst>
          </p:nvPr>
        </p:nvGraphicFramePr>
        <p:xfrm>
          <a:off x="547008" y="2017519"/>
          <a:ext cx="63856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243">
                  <a:extLst>
                    <a:ext uri="{9D8B030D-6E8A-4147-A177-3AD203B41FA5}">
                      <a16:colId xmlns:a16="http://schemas.microsoft.com/office/drawing/2014/main" val="1167882062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4141421164"/>
                    </a:ext>
                  </a:extLst>
                </a:gridCol>
                <a:gridCol w="971752">
                  <a:extLst>
                    <a:ext uri="{9D8B030D-6E8A-4147-A177-3AD203B41FA5}">
                      <a16:colId xmlns:a16="http://schemas.microsoft.com/office/drawing/2014/main" val="4226904371"/>
                    </a:ext>
                  </a:extLst>
                </a:gridCol>
                <a:gridCol w="1041148">
                  <a:extLst>
                    <a:ext uri="{9D8B030D-6E8A-4147-A177-3AD203B41FA5}">
                      <a16:colId xmlns:a16="http://schemas.microsoft.com/office/drawing/2014/main" val="2078503022"/>
                    </a:ext>
                  </a:extLst>
                </a:gridCol>
                <a:gridCol w="1179941">
                  <a:extLst>
                    <a:ext uri="{9D8B030D-6E8A-4147-A177-3AD203B41FA5}">
                      <a16:colId xmlns:a16="http://schemas.microsoft.com/office/drawing/2014/main" val="248313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Спрос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Спрос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Спрос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Спрос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2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Стратегия сбыта </a:t>
                      </a:r>
                      <a:r>
                        <a:rPr lang="ru-RU" sz="1800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A</a:t>
                      </a:r>
                      <a:r>
                        <a:rPr lang="ru-RU" sz="1800" kern="1200" baseline="-250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6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Стратегия сбыта </a:t>
                      </a:r>
                      <a:r>
                        <a:rPr lang="ru-RU" sz="1800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A</a:t>
                      </a:r>
                      <a:r>
                        <a:rPr lang="ru-RU" sz="1800" kern="1200" baseline="-250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3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Стратегия сбыта </a:t>
                      </a:r>
                      <a:r>
                        <a:rPr lang="ru-RU" sz="1800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A</a:t>
                      </a:r>
                      <a:r>
                        <a:rPr lang="ru-RU" sz="1800" kern="1200" baseline="-250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490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CA608EA-D3C6-484F-B0D8-0FE096FE68BC}"/>
              </a:ext>
            </a:extLst>
          </p:cNvPr>
          <p:cNvSpPr txBox="1"/>
          <p:nvPr/>
        </p:nvSpPr>
        <p:spPr>
          <a:xfrm>
            <a:off x="0" y="669244"/>
            <a:ext cx="7930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Фирма планирует реализацию своей продукции на рынках, учитывая возможные варианты покупательского спроса </a:t>
            </a:r>
            <a:r>
              <a:rPr lang="ru-RU" sz="1600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Спрос</a:t>
            </a:r>
            <a:r>
              <a:rPr lang="ru-RU" sz="1600" baseline="-25000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j</a:t>
            </a:r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, j=1,4 (низкий, средний, высокий, очень высокий). На предприятии разработано три стратегии сбыта товаров A</a:t>
            </a:r>
            <a:r>
              <a:rPr lang="ru-RU" sz="1600" baseline="-250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0</a:t>
            </a:r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, А</a:t>
            </a:r>
            <a:r>
              <a:rPr lang="ru-RU" sz="1600" baseline="-250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, А</a:t>
            </a:r>
            <a:r>
              <a:rPr lang="ru-RU" sz="1600" baseline="-250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2</a:t>
            </a:r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. Объем товарооборота (</a:t>
            </a:r>
            <a:r>
              <a:rPr lang="ru-RU" sz="1600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ден.ед</a:t>
            </a:r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.), зависящий от стратегии и покупательского спроса, представлен в таблице</a:t>
            </a:r>
            <a:endParaRPr lang="ru-RU" sz="1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79510-F2FA-476C-998F-9C96200B514A}"/>
              </a:ext>
            </a:extLst>
          </p:cNvPr>
          <p:cNvSpPr txBox="1"/>
          <p:nvPr/>
        </p:nvSpPr>
        <p:spPr>
          <a:xfrm>
            <a:off x="547008" y="3609842"/>
            <a:ext cx="6385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Известны возможные состояния покупательского спроса, которые соответственно q</a:t>
            </a:r>
            <a:r>
              <a:rPr lang="ru-RU" sz="1100" baseline="-250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=0,3, q</a:t>
            </a:r>
            <a:r>
              <a:rPr lang="ru-RU" sz="1100" baseline="-250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2</a:t>
            </a:r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=0,2, q</a:t>
            </a:r>
            <a:r>
              <a:rPr lang="ru-RU" sz="1100" baseline="-250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3</a:t>
            </a:r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=0,4, q</a:t>
            </a:r>
            <a:r>
              <a:rPr lang="ru-RU" sz="1100" baseline="-250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4</a:t>
            </a:r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=0,1.</a:t>
            </a:r>
            <a:endParaRPr lang="ru-RU" sz="1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E5EFC-3D3E-43FF-9960-3B2474BC1127}"/>
              </a:ext>
            </a:extLst>
          </p:cNvPr>
          <p:cNvSpPr txBox="1"/>
          <p:nvPr/>
        </p:nvSpPr>
        <p:spPr>
          <a:xfrm>
            <a:off x="2020593" y="4303642"/>
            <a:ext cx="6724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Необходимо найти стратегию сбыта, </a:t>
            </a:r>
            <a:r>
              <a:rPr lang="ru-RU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максимизирующую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средний товарооборот фирмы.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9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Пример расчета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93208-9B2E-466F-A80F-E9BA81202644}"/>
              </a:ext>
            </a:extLst>
          </p:cNvPr>
          <p:cNvSpPr txBox="1"/>
          <p:nvPr/>
        </p:nvSpPr>
        <p:spPr>
          <a:xfrm>
            <a:off x="2154724" y="3699665"/>
            <a:ext cx="5685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небольших последствиях </a:t>
            </a:r>
            <a:r>
              <a:rPr lang="en-US" dirty="0"/>
              <a:t>alpha </a:t>
            </a:r>
            <a:r>
              <a:rPr lang="ru-RU" dirty="0"/>
              <a:t>по методу Гурвица выбирается стратегия 2, с ухудшением последствий по критерию выбирается стратегия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18EEB14-088A-4B2B-A3F5-21BC7FBEE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08" y="2392476"/>
            <a:ext cx="3067050" cy="11715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7C76B7-703E-4C5F-A8D3-366C49920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08" y="833719"/>
            <a:ext cx="3105150" cy="11620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DC0B895-C7D1-48AC-8FC2-66E674AB7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074" y="856119"/>
            <a:ext cx="2171700" cy="866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4511EC0-8B9F-4537-97AF-FDCF7DD7A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174" y="2362954"/>
            <a:ext cx="20955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9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Вывод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A38F7F-0C84-441F-A3C0-BC06B513898C}"/>
              </a:ext>
            </a:extLst>
          </p:cNvPr>
          <p:cNvSpPr txBox="1">
            <a:spLocks/>
          </p:cNvSpPr>
          <p:nvPr/>
        </p:nvSpPr>
        <p:spPr>
          <a:xfrm>
            <a:off x="94308" y="7995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>
                <a:solidFill>
                  <a:srgbClr val="000000"/>
                </a:solidFill>
              </a:rPr>
              <a:t>В ходе выполнения лабораторной работы были рассмотрены критерии выбора стратегий в условиях неопределенности, критерии были реализованы на языке </a:t>
            </a:r>
            <a:r>
              <a:rPr lang="en-US" sz="1900" dirty="0">
                <a:solidFill>
                  <a:srgbClr val="000000"/>
                </a:solidFill>
              </a:rPr>
              <a:t>Python</a:t>
            </a:r>
            <a:endParaRPr lang="ru-RU" sz="1900" dirty="0">
              <a:solidFill>
                <a:srgbClr val="000000"/>
              </a:solidFill>
            </a:endParaRPr>
          </a:p>
          <a:p>
            <a:r>
              <a:rPr lang="ru-RU" sz="1900" dirty="0">
                <a:solidFill>
                  <a:srgbClr val="000000"/>
                </a:solidFill>
              </a:rPr>
              <a:t>Была решена задача выбора сбытовой стратегии для фермы с учетом покупательского спроса.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40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>
            <a:normAutofit/>
          </a:bodyPr>
          <a:lstStyle/>
          <a:p>
            <a:r>
              <a:rPr lang="ru-RU" dirty="0"/>
              <a:t>Осадчий Дмитрий, группа </a:t>
            </a:r>
            <a:r>
              <a:rPr lang="en-US" dirty="0"/>
              <a:t>J</a:t>
            </a:r>
            <a:r>
              <a:rPr lang="ru-RU" dirty="0"/>
              <a:t>42113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11236</TotalTime>
  <Words>269</Words>
  <Application>Microsoft Office PowerPoint</Application>
  <PresentationFormat>Экран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OpenSans</vt:lpstr>
      <vt:lpstr>Cover</vt:lpstr>
      <vt:lpstr>1_Cover</vt:lpstr>
      <vt:lpstr>Факультет цифровых трансформаций</vt:lpstr>
      <vt:lpstr>Цель работы и постановка задачи</vt:lpstr>
      <vt:lpstr>Используемые критерии</vt:lpstr>
      <vt:lpstr>Пример расчета</vt:lpstr>
      <vt:lpstr>Пример расчета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Осадчий Дмитрий Алексеевич</cp:lastModifiedBy>
  <cp:revision>661</cp:revision>
  <dcterms:created xsi:type="dcterms:W3CDTF">2014-06-27T12:30:22Z</dcterms:created>
  <dcterms:modified xsi:type="dcterms:W3CDTF">2021-11-02T18:16:08Z</dcterms:modified>
</cp:coreProperties>
</file>