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4"/>
  </p:sldMasterIdLst>
  <p:notesMasterIdLst>
    <p:notesMasterId r:id="rId23"/>
  </p:notesMasterIdLst>
  <p:handoutMasterIdLst>
    <p:handoutMasterId r:id="rId24"/>
  </p:handoutMasterIdLst>
  <p:sldIdLst>
    <p:sldId id="265" r:id="rId5"/>
    <p:sldId id="317" r:id="rId6"/>
    <p:sldId id="312" r:id="rId7"/>
    <p:sldId id="475" r:id="rId8"/>
    <p:sldId id="401" r:id="rId9"/>
    <p:sldId id="402" r:id="rId10"/>
    <p:sldId id="411" r:id="rId11"/>
    <p:sldId id="412" r:id="rId12"/>
    <p:sldId id="457" r:id="rId13"/>
    <p:sldId id="403" r:id="rId14"/>
    <p:sldId id="405" r:id="rId15"/>
    <p:sldId id="399" r:id="rId16"/>
    <p:sldId id="459" r:id="rId17"/>
    <p:sldId id="461" r:id="rId18"/>
    <p:sldId id="407" r:id="rId19"/>
    <p:sldId id="474" r:id="rId20"/>
    <p:sldId id="307" r:id="rId21"/>
    <p:sldId id="259" r:id="rId22"/>
  </p:sldIdLst>
  <p:sldSz cx="12192000" cy="6858000"/>
  <p:notesSz cx="6934200" cy="92202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cademic Tablet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1C8D7"/>
    <a:srgbClr val="ED1B2F"/>
    <a:srgbClr val="8C8C8C"/>
    <a:srgbClr val="E43029"/>
    <a:srgbClr val="FF0000"/>
    <a:srgbClr val="698335"/>
    <a:srgbClr val="DFF1CB"/>
    <a:srgbClr val="EF5F5F"/>
    <a:srgbClr val="E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2977" autoAdjust="0"/>
  </p:normalViewPr>
  <p:slideViewPr>
    <p:cSldViewPr>
      <p:cViewPr varScale="1">
        <p:scale>
          <a:sx n="95" d="100"/>
          <a:sy n="95" d="100"/>
        </p:scale>
        <p:origin x="17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046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D28354E-E48C-49CC-8370-7D038345486C}" type="slidenum">
              <a:rPr lang="en-US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8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574" y="1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1468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22" y="4379901"/>
            <a:ext cx="5546758" cy="41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574" y="8758276"/>
            <a:ext cx="3005121" cy="4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defRPr sz="1200">
                <a:latin typeface="Calibri" panose="020F0502020204030204" pitchFamily="34" charset="0"/>
              </a:defRPr>
            </a:lvl1pPr>
          </a:lstStyle>
          <a:p>
            <a:fld id="{87F161E8-846D-4747-B53A-F633A57CCB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111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7AF09-705B-4B85-9CE8-20CD28373BC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23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fr-FR" dirty="0"/>
          </a:p>
        </p:txBody>
      </p:sp>
      <p:sp>
        <p:nvSpPr>
          <p:cNvPr id="3379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Sans" charset="0"/>
                <a:ea typeface="ヒラギノ角ゴ ProN W3" charset="-128"/>
                <a:sym typeface="GillSans" charset="0"/>
              </a:defRPr>
            </a:lvl9pPr>
          </a:lstStyle>
          <a:p>
            <a:fld id="{AB00326C-CFAE-4746-AF20-8EB9EB9D2C6A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2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049000" y="6400800"/>
            <a:ext cx="914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4384"/>
            <a:ext cx="9372600" cy="5053584"/>
          </a:xfrm>
          <a:noFill/>
        </p:spPr>
        <p:txBody>
          <a:bodyPr/>
          <a:lstStyle/>
          <a:p>
            <a:pPr lvl="0"/>
            <a:r>
              <a:rPr lang="en-US" dirty="0"/>
              <a:t>Click </a:t>
            </a:r>
            <a:r>
              <a:rPr lang="en-US" sz="3600" b="1" dirty="0" err="1">
                <a:solidFill>
                  <a:schemeClr val="tx1"/>
                </a:solidFill>
                <a:latin typeface="+mj-lt"/>
              </a:rPr>
              <a:t>Click</a:t>
            </a:r>
            <a:r>
              <a:rPr lang="en-US" sz="3600" b="1" dirty="0">
                <a:solidFill>
                  <a:schemeClr val="tx1"/>
                </a:solidFill>
                <a:latin typeface="+mj-lt"/>
              </a:rPr>
              <a:t> and type the Course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Course Number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Session Title</a:t>
            </a:r>
            <a:br>
              <a:rPr lang="en-US" sz="3600" b="1" dirty="0">
                <a:solidFill>
                  <a:schemeClr val="tx1"/>
                </a:solidFill>
                <a:latin typeface="+mj-lt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</a:rPr>
              <a:t>Instructor Name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937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8000" y="91440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752601"/>
            <a:ext cx="5386917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91440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1752601"/>
            <a:ext cx="5389033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90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31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44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68EA-74BA-7E40-BA51-C1DD4585DF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"/>
            <a:ext cx="12192000" cy="6854691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668000" cy="1411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24F6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79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discussion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Discussion 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3" name="Rounded Rectangular Callout 12"/>
          <p:cNvSpPr/>
          <p:nvPr userDrawn="1"/>
        </p:nvSpPr>
        <p:spPr>
          <a:xfrm>
            <a:off x="3009900" y="3273595"/>
            <a:ext cx="8026400" cy="1600200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009900" y="3133217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814109" y="3407226"/>
            <a:ext cx="7057092" cy="124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0885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example text and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0"/>
            <a:ext cx="11074400" cy="3505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Case Example text</a:t>
            </a:r>
          </a:p>
        </p:txBody>
      </p:sp>
      <p:sp>
        <p:nvSpPr>
          <p:cNvPr id="13" name="Rounded Rectangular Callout 12"/>
          <p:cNvSpPr/>
          <p:nvPr userDrawn="1"/>
        </p:nvSpPr>
        <p:spPr>
          <a:xfrm>
            <a:off x="609600" y="4572000"/>
            <a:ext cx="8026400" cy="1359578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9600" y="4495801"/>
            <a:ext cx="101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219201" y="4652664"/>
            <a:ext cx="7251700" cy="11385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073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1" y="3322027"/>
            <a:ext cx="6515100" cy="3228975"/>
          </a:xfrm>
          <a:prstGeom prst="rect">
            <a:avLst/>
          </a:prstGeom>
        </p:spPr>
      </p:pic>
      <p:sp>
        <p:nvSpPr>
          <p:cNvPr id="12" name="Rounded Rectangular Callout 11"/>
          <p:cNvSpPr/>
          <p:nvPr userDrawn="1"/>
        </p:nvSpPr>
        <p:spPr>
          <a:xfrm>
            <a:off x="1237129" y="1519536"/>
            <a:ext cx="9144000" cy="2819382"/>
          </a:xfrm>
          <a:prstGeom prst="wedgeRoundRectCallout">
            <a:avLst/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0800" y="144780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2032000" y="1696286"/>
            <a:ext cx="8026400" cy="24185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question text.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599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Respo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ular Callout 10"/>
          <p:cNvSpPr/>
          <p:nvPr userDrawn="1"/>
        </p:nvSpPr>
        <p:spPr>
          <a:xfrm>
            <a:off x="505288" y="916594"/>
            <a:ext cx="7825913" cy="2128813"/>
          </a:xfrm>
          <a:prstGeom prst="wedgeRoundRectCallout">
            <a:avLst>
              <a:gd name="adj1" fmla="val -3023"/>
              <a:gd name="adj2" fmla="val 84693"/>
              <a:gd name="adj3" fmla="val 16667"/>
            </a:avLst>
          </a:prstGeom>
          <a:gradFill>
            <a:gsLst>
              <a:gs pos="0">
                <a:srgbClr val="EF5F5F">
                  <a:alpha val="79000"/>
                </a:srgbClr>
              </a:gs>
              <a:gs pos="80000">
                <a:srgbClr val="E64242">
                  <a:alpha val="87000"/>
                </a:srgbClr>
              </a:gs>
              <a:gs pos="100000">
                <a:srgbClr val="D01212"/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1" y="3322027"/>
            <a:ext cx="6515100" cy="322897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09600" y="83820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</a:t>
            </a:r>
          </a:p>
        </p:txBody>
      </p:sp>
      <p:sp>
        <p:nvSpPr>
          <p:cNvPr id="17" name="Rounded Rectangular Callout 16"/>
          <p:cNvSpPr/>
          <p:nvPr userDrawn="1"/>
        </p:nvSpPr>
        <p:spPr>
          <a:xfrm>
            <a:off x="2743201" y="2200669"/>
            <a:ext cx="8872071" cy="2676692"/>
          </a:xfrm>
          <a:prstGeom prst="wedgeRoundRectCallout">
            <a:avLst/>
          </a:prstGeom>
          <a:gradFill>
            <a:gsLst>
              <a:gs pos="0">
                <a:srgbClr val="DFF1CB"/>
              </a:gs>
              <a:gs pos="80000">
                <a:schemeClr val="accent3"/>
              </a:gs>
              <a:gs pos="100000">
                <a:schemeClr val="accent3"/>
              </a:gs>
            </a:gsLst>
          </a:gradFill>
          <a:ln>
            <a:solidFill>
              <a:srgbClr val="698335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844800" y="2124670"/>
            <a:ext cx="101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3588871" y="2438400"/>
            <a:ext cx="7587129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correct response.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05648" y="1004651"/>
            <a:ext cx="7022353" cy="11960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original question text.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813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752600"/>
            <a:ext cx="7620000" cy="3921919"/>
          </a:xfrm>
          <a:prstGeom prst="rect">
            <a:avLst/>
          </a:prstGeom>
        </p:spPr>
      </p:pic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304800" y="76200"/>
            <a:ext cx="11582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Arial" pitchFamily="34" charset="0"/>
              <a:buNone/>
              <a:defRPr lang="en-US" sz="3700" b="1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Verdan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00" dirty="0">
                <a:solidFill>
                  <a:schemeClr val="bg1"/>
                </a:solidFill>
                <a:cs typeface="Calibri" panose="020F0502020204030204" pitchFamily="34" charset="0"/>
              </a:rPr>
              <a:t>Break</a:t>
            </a:r>
            <a:endParaRPr lang="en-US" sz="3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477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5" y="274638"/>
            <a:ext cx="10670975" cy="1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>
              <a:defRPr lang="en-US" sz="2880" kern="1200">
                <a:solidFill>
                  <a:srgbClr val="B40E20"/>
                </a:solidFill>
                <a:latin typeface="Calibri" panose="020F0502020204030204" pitchFamily="34" charset="0"/>
                <a:ea typeface="MS PGothic" pitchFamily="34" charset="-128"/>
                <a:cs typeface="+mn-cs"/>
                <a:sym typeface="GillSans" charset="0"/>
              </a:defRPr>
            </a:lvl1pPr>
          </a:lstStyle>
          <a:p>
            <a:pPr lvl="0"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8614"/>
            <a:ext cx="10972800" cy="5259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15"/>
          <p:cNvSpPr txBox="1">
            <a:spLocks noChangeArrowheads="1"/>
          </p:cNvSpPr>
          <p:nvPr userDrawn="1"/>
        </p:nvSpPr>
        <p:spPr bwMode="auto">
          <a:xfrm>
            <a:off x="814918" y="1052513"/>
            <a:ext cx="604943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ヒラギノ角ゴ ProN W3" charset="-128"/>
                <a:sym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40" dirty="0">
                <a:solidFill>
                  <a:srgbClr val="B40E20"/>
                </a:solidFill>
                <a:latin typeface="Calibri" panose="020F0502020204030204" pitchFamily="34" charset="0"/>
                <a:sym typeface="GillSans" charset="0"/>
              </a:rPr>
              <a:t>–––––––––––––––––––––</a:t>
            </a:r>
          </a:p>
        </p:txBody>
      </p:sp>
    </p:spTree>
    <p:extLst>
      <p:ext uri="{BB962C8B-B14F-4D97-AF65-F5344CB8AC3E}">
        <p14:creationId xmlns:p14="http://schemas.microsoft.com/office/powerpoint/2010/main" val="17236569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25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2286001"/>
            <a:ext cx="10972800" cy="3840163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baseline="0"/>
            </a:lvl1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7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990600"/>
            <a:ext cx="6815667" cy="513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990600"/>
            <a:ext cx="4011084" cy="5135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2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ontent with Captio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362201"/>
            <a:ext cx="6815667" cy="3763963"/>
          </a:xfrm>
          <a:prstGeom prst="rect">
            <a:avLst/>
          </a:prstGeom>
        </p:spPr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2362201"/>
            <a:ext cx="4011084" cy="3763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caption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50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9144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11200" y="5367338"/>
            <a:ext cx="106680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E4302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887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Picture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38400" y="2133600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and add picture</a:t>
            </a:r>
            <a:endParaRPr lang="en-CA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8000" y="914400"/>
            <a:ext cx="10972800" cy="1143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and type subtitle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9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3505200"/>
            <a:ext cx="5283200" cy="259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and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990601"/>
            <a:ext cx="1107440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and type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5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90600"/>
            <a:ext cx="5384800" cy="513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and 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76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394770" y="936056"/>
            <a:ext cx="11402460" cy="5157240"/>
          </a:xfrm>
          <a:prstGeom prst="rect">
            <a:avLst/>
          </a:prstGeom>
          <a:solidFill>
            <a:schemeClr val="bg1">
              <a:alpha val="84000"/>
            </a:schemeClr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1800" b="1" dirty="0"/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0" y="6316809"/>
            <a:ext cx="12192000" cy="540000"/>
          </a:xfrm>
          <a:prstGeom prst="rect">
            <a:avLst/>
          </a:prstGeom>
          <a:solidFill>
            <a:srgbClr val="F0F0F0"/>
          </a:solidFill>
          <a:ln w="38100" cmpd="sng">
            <a:noFill/>
            <a:prstDash val="solid"/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rgbClr val="ED1529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CA" sz="3600" b="1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4" y="6453336"/>
            <a:ext cx="3298816" cy="306637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4000"/>
          </a:xfrm>
          <a:prstGeom prst="rect">
            <a:avLst/>
          </a:prstGeom>
          <a:solidFill>
            <a:srgbClr val="F0F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1424592" y="6351711"/>
            <a:ext cx="839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B1D6B-A3F5-4E70-95BC-32D49588B2FD}" type="slidenum">
              <a:rPr lang="en-US" sz="24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11280576" y="6427886"/>
            <a:ext cx="0" cy="3178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  <p:extLst>
      <p:ext uri="{BB962C8B-B14F-4D97-AF65-F5344CB8AC3E}">
        <p14:creationId xmlns:p14="http://schemas.microsoft.com/office/powerpoint/2010/main" val="319565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14" r:id="rId2"/>
    <p:sldLayoutId id="2147483857" r:id="rId3"/>
    <p:sldLayoutId id="2147483855" r:id="rId4"/>
    <p:sldLayoutId id="2147483858" r:id="rId5"/>
    <p:sldLayoutId id="2147483856" r:id="rId6"/>
    <p:sldLayoutId id="2147483859" r:id="rId7"/>
    <p:sldLayoutId id="2147483840" r:id="rId8"/>
    <p:sldLayoutId id="2147483815" r:id="rId9"/>
    <p:sldLayoutId id="2147483818" r:id="rId10"/>
    <p:sldLayoutId id="2147483816" r:id="rId11"/>
    <p:sldLayoutId id="2147483876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nnees.montreal.ca/ville-de-montreal/requete-31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BMSw2fJPM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apstone-winter20-surve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eryx.com/sparked/stud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nnees.montreal.ca/ville-de-montreal/casernes-pompiers" TargetMode="External"/><Relationship Id="rId2" Type="http://schemas.openxmlformats.org/officeDocument/2006/relationships/hyperlink" Target="https://donnees.montreal.ca/ville-de-montreal/interventions-service-securite-incendie-montre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nnees.montreal.ca/ville-de-montreal/actes-criminels" TargetMode="External"/><Relationship Id="rId2" Type="http://schemas.openxmlformats.org/officeDocument/2006/relationships/hyperlink" Target="https://donnees.montreal.ca/ville-de-montreal/unites-evaluation-foncie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2.statcan.gc.ca/census-recensement/index-eng.cf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Science Capstone Project</a:t>
            </a:r>
            <a:br>
              <a:rPr lang="en-CA" dirty="0"/>
            </a:br>
            <a:r>
              <a:rPr lang="en-CA" dirty="0"/>
              <a:t>YCBS 299</a:t>
            </a:r>
            <a:br>
              <a:rPr lang="en-CA" dirty="0"/>
            </a:br>
            <a:r>
              <a:rPr lang="en-CA" dirty="0"/>
              <a:t>Module: </a:t>
            </a:r>
            <a:r>
              <a:rPr lang="en-US" dirty="0"/>
              <a:t>Introduction to the Course and Team Building Activity</a:t>
            </a:r>
            <a:br>
              <a:rPr lang="en-CA" dirty="0"/>
            </a:br>
            <a:r>
              <a:rPr lang="en-US" dirty="0"/>
              <a:t>Nabil Beitinjaneh and </a:t>
            </a:r>
            <a:r>
              <a:rPr lang="en-CA" dirty="0"/>
              <a:t>Alejandro Gutierrez Lopez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74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the business question based on the 311 dataset.</a:t>
            </a:r>
          </a:p>
          <a:p>
            <a:pPr lvl="1"/>
            <a:r>
              <a:rPr lang="en-US" dirty="0">
                <a:hlinkClick r:id="rId2"/>
              </a:rPr>
              <a:t>https://donnees.montreal.ca/ville-de-montreal/requete-311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 – Open-Ended Question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159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80" dirty="0"/>
              <a:t>We will use the same grading scheme for all project types.</a:t>
            </a:r>
            <a:endParaRPr lang="es-MX" sz="288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  <a:endParaRPr lang="es-MX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F545E8-855D-4FF1-8BFA-98D4C3BE9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07035"/>
              </p:ext>
            </p:extLst>
          </p:nvPr>
        </p:nvGraphicFramePr>
        <p:xfrm>
          <a:off x="3009900" y="1981200"/>
          <a:ext cx="6172200" cy="36880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4143393427"/>
                    </a:ext>
                  </a:extLst>
                </a:gridCol>
              </a:tblGrid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none" strike="noStrike" dirty="0">
                          <a:effectLst/>
                        </a:rPr>
                        <a:t>Area</a:t>
                      </a:r>
                      <a:endParaRPr lang="en-US" sz="2800" b="1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61848077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Business question solved with data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0435066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Use of external data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27534839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Analysis techniques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84030193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Visualization 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71724859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Analysis sophistication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667947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Visualization sophistication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50414374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Use of additional tools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4227973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Material coverage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62438930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Team performance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8921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89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Workflows (Alteryx, Tableau &amp; Python)</a:t>
            </a:r>
          </a:p>
          <a:p>
            <a:r>
              <a:rPr lang="en-US" dirty="0"/>
              <a:t>Executive report delivered on November 3</a:t>
            </a:r>
            <a:r>
              <a:rPr lang="en-US" baseline="30000" dirty="0"/>
              <a:t>rd</a:t>
            </a:r>
            <a:r>
              <a:rPr lang="en-US" dirty="0"/>
              <a:t> (2 days before the last class)</a:t>
            </a:r>
          </a:p>
          <a:p>
            <a:r>
              <a:rPr lang="en-US" dirty="0"/>
              <a:t>Final presentation delivered during the last class (10 minutes)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Deliverables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9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cheating </a:t>
            </a:r>
          </a:p>
          <a:p>
            <a:pPr lvl="1"/>
            <a:r>
              <a:rPr lang="en-US" sz="3200" dirty="0"/>
              <a:t>Document if you are reusing existing datasets, challenges and solutions</a:t>
            </a:r>
          </a:p>
          <a:p>
            <a:pPr lvl="2"/>
            <a:r>
              <a:rPr lang="en-US" sz="2800" dirty="0"/>
              <a:t>What is the current state of the existing resource(s)?</a:t>
            </a:r>
          </a:p>
          <a:p>
            <a:pPr lvl="2"/>
            <a:r>
              <a:rPr lang="en-US" sz="2800" dirty="0"/>
              <a:t>What are your discoveries/improvements?</a:t>
            </a:r>
            <a:endParaRPr lang="es-MX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Rule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213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9D4B5-3606-4980-9DD0-BB8A5856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small</a:t>
            </a:r>
          </a:p>
          <a:p>
            <a:r>
              <a:rPr lang="en-US" dirty="0"/>
              <a:t>Build your solution and model iteratively </a:t>
            </a:r>
          </a:p>
          <a:p>
            <a:r>
              <a:rPr lang="en-US" dirty="0"/>
              <a:t>You don’t need to use the complete datasets (years, types of calls, etc.)</a:t>
            </a:r>
          </a:p>
          <a:p>
            <a:r>
              <a:rPr lang="en-US" dirty="0"/>
              <a:t>Use tools that allow you to simplify the work that needs to be done</a:t>
            </a:r>
          </a:p>
          <a:p>
            <a:r>
              <a:rPr lang="en-US" dirty="0"/>
              <a:t>Enable access to the data to all team members (Python &amp; Alteryx)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D97D9-2F0B-4E92-9E2A-E008817C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3720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Teams of three or four students</a:t>
            </a:r>
          </a:p>
          <a:p>
            <a:r>
              <a:rPr lang="en-CA" dirty="0"/>
              <a:t>Recommendations</a:t>
            </a:r>
          </a:p>
          <a:p>
            <a:pPr lvl="1"/>
            <a:r>
              <a:rPr lang="en-CA" dirty="0"/>
              <a:t>Find complementary skills</a:t>
            </a:r>
          </a:p>
          <a:p>
            <a:pPr lvl="1"/>
            <a:r>
              <a:rPr lang="en-CA" dirty="0"/>
              <a:t>Consider similar schedule availability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870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FF901-DC30-467A-A7BE-3C4273E8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Make sure you are using your complete name in Zoom</a:t>
            </a:r>
          </a:p>
          <a:p>
            <a:r>
              <a:rPr lang="en-CA" sz="2800" dirty="0"/>
              <a:t>We will complete three rounds:</a:t>
            </a:r>
          </a:p>
          <a:p>
            <a:pPr lvl="1"/>
            <a:r>
              <a:rPr lang="en-CA" sz="2000" dirty="0"/>
              <a:t>You will be randomly assigned to a breakout room</a:t>
            </a:r>
          </a:p>
          <a:p>
            <a:pPr lvl="1"/>
            <a:r>
              <a:rPr lang="en-CA" sz="2000" dirty="0"/>
              <a:t>Do a brief round of introductions in each round</a:t>
            </a:r>
          </a:p>
          <a:p>
            <a:pPr lvl="1"/>
            <a:r>
              <a:rPr lang="en-CA" sz="2000" dirty="0"/>
              <a:t>Complete a series of challenges depending on the round</a:t>
            </a:r>
          </a:p>
          <a:p>
            <a:pPr lvl="1"/>
            <a:r>
              <a:rPr lang="en-CA" sz="2000" dirty="0"/>
              <a:t>Document your answers in the document assigned to your breakout room number</a:t>
            </a:r>
          </a:p>
          <a:p>
            <a:pPr lvl="1"/>
            <a:r>
              <a:rPr lang="en-CA" sz="2000" dirty="0"/>
              <a:t>You have 15 min. to complete each round</a:t>
            </a:r>
          </a:p>
          <a:p>
            <a:pPr lvl="1"/>
            <a:r>
              <a:rPr lang="en-CA" sz="2000" dirty="0"/>
              <a:t>Write down the names of classmates you would like to work with </a:t>
            </a:r>
            <a:endParaRPr lang="en-CA" dirty="0"/>
          </a:p>
          <a:p>
            <a:r>
              <a:rPr lang="en-CA" sz="2800" dirty="0"/>
              <a:t>Complete </a:t>
            </a:r>
            <a:r>
              <a:rPr lang="en-CA" sz="2800" dirty="0">
                <a:hlinkClick r:id="rId2"/>
              </a:rPr>
              <a:t>this form </a:t>
            </a:r>
            <a:r>
              <a:rPr lang="en-CA" sz="2800" dirty="0"/>
              <a:t>after the three rounds and before Friday at noon</a:t>
            </a:r>
            <a:endParaRPr lang="en-CA" sz="336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C0CA52-7DF6-4C4D-B501-09819B79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 Building Activity</a:t>
            </a:r>
          </a:p>
        </p:txBody>
      </p:sp>
    </p:spTree>
    <p:extLst>
      <p:ext uri="{BB962C8B-B14F-4D97-AF65-F5344CB8AC3E}">
        <p14:creationId xmlns:p14="http://schemas.microsoft.com/office/powerpoint/2010/main" val="389494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5B37A-1A43-43A2-A48D-5ABBA9F2E7F6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What is the business problem(s) you are trying to solve?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0BC787-DEDC-45A4-AB7A-A1F68D78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– Business Problem Framing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367FEC6-51D1-444D-BF69-C48592BF3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617" y="1839040"/>
            <a:ext cx="22166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9728" tIns="54864" rIns="109728" bIns="54864" numCol="1" anchor="ctr" anchorCtr="0" compatLnSpc="1">
            <a:prstTxWarp prst="textNoShape">
              <a:avLst/>
            </a:prstTxWarp>
            <a:spAutoFit/>
          </a:bodyPr>
          <a:lstStyle/>
          <a:p>
            <a:pPr defTabSz="1097280" eaLnBrk="0" hangingPunct="0"/>
            <a:br>
              <a:rPr lang="en-US" altLang="en-US" sz="2160" dirty="0">
                <a:latin typeface="Calibri" panose="020F0502020204030204" pitchFamily="34" charset="0"/>
              </a:rPr>
            </a:br>
            <a:endParaRPr lang="en-US" altLang="en-US" sz="2160" dirty="0">
              <a:latin typeface="Calibri" panose="020F0502020204030204" pitchFamily="34" charset="0"/>
            </a:endParaRPr>
          </a:p>
          <a:p>
            <a:pPr defTabSz="1097280" eaLnBrk="0" hangingPunct="0"/>
            <a:endParaRPr lang="en-US" altLang="en-US" sz="216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CA705D-BFF2-43F7-B404-F40943B7F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47830"/>
              </p:ext>
            </p:extLst>
          </p:nvPr>
        </p:nvGraphicFramePr>
        <p:xfrm>
          <a:off x="1028700" y="2287800"/>
          <a:ext cx="10134600" cy="276939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68936">
                  <a:extLst>
                    <a:ext uri="{9D8B030D-6E8A-4147-A177-3AD203B41FA5}">
                      <a16:colId xmlns:a16="http://schemas.microsoft.com/office/drawing/2014/main" val="1976310451"/>
                    </a:ext>
                  </a:extLst>
                </a:gridCol>
                <a:gridCol w="7565664">
                  <a:extLst>
                    <a:ext uri="{9D8B030D-6E8A-4147-A177-3AD203B41FA5}">
                      <a16:colId xmlns:a16="http://schemas.microsoft.com/office/drawing/2014/main" val="3601174195"/>
                    </a:ext>
                  </a:extLst>
                </a:gridCol>
              </a:tblGrid>
              <a:tr h="532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Aspects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Expectations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38394110"/>
                  </a:ext>
                </a:extLst>
              </a:tr>
              <a:tr h="532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Business problem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Describe of the problem, difficulty, or situation the team wants to try to solve or analyze.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11397308"/>
                  </a:ext>
                </a:extLst>
              </a:tr>
              <a:tr h="85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Business problem rationale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Justify why solving the identified business problem is relevant using research articles, existing knowledge, and other resources. Links to the references used are provided.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71356807"/>
                  </a:ext>
                </a:extLst>
              </a:tr>
              <a:tr h="85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State-of-the-art review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Describe how the problem has been solved previously. Search for scientific articles and books that examine comparable analyses and models.</a:t>
                      </a:r>
                      <a:endParaRPr lang="en-C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133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9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91811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B8C97-C8C3-4078-A898-853E445E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60" dirty="0"/>
              <a:t>Alteryx</a:t>
            </a:r>
          </a:p>
          <a:p>
            <a:r>
              <a:rPr lang="en-US" sz="3360" dirty="0"/>
              <a:t>Tableau</a:t>
            </a:r>
          </a:p>
          <a:p>
            <a:r>
              <a:rPr lang="en-US" sz="3360" dirty="0"/>
              <a:t>DataCamp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AB0708-CA41-463A-BD67-8541CAEE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and Technological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27E95-AC4B-4CA6-8B90-6B5D2C071E4E}"/>
              </a:ext>
            </a:extLst>
          </p:cNvPr>
          <p:cNvSpPr txBox="1"/>
          <p:nvPr/>
        </p:nvSpPr>
        <p:spPr>
          <a:xfrm>
            <a:off x="3700009" y="2342745"/>
            <a:ext cx="279477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20" dirty="0">
                <a:latin typeface="Calibri" panose="020F0502020204030204" pitchFamily="34" charset="0"/>
                <a:hlinkClick r:id="rId3"/>
              </a:rPr>
              <a:t>Complete this survey</a:t>
            </a:r>
            <a:endParaRPr lang="en-US" sz="1920" dirty="0"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7A6AE8-0EE3-418F-AB92-E5E751AE7FC9}"/>
              </a:ext>
            </a:extLst>
          </p:cNvPr>
          <p:cNvSpPr/>
          <p:nvPr/>
        </p:nvSpPr>
        <p:spPr>
          <a:xfrm>
            <a:off x="3691988" y="1146223"/>
            <a:ext cx="601765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>
                <a:latin typeface="Calibri" panose="020F0502020204030204" pitchFamily="34" charset="0"/>
              </a:rPr>
              <a:t>Request a license on</a:t>
            </a:r>
            <a:r>
              <a:rPr lang="en-US" sz="1920" dirty="0">
                <a:latin typeface="Calibri" panose="020F0502020204030204" pitchFamily="34" charset="0"/>
                <a:hlinkClick r:id="rId4"/>
              </a:rPr>
              <a:t> </a:t>
            </a:r>
            <a:r>
              <a:rPr lang="es-MX" sz="1920" dirty="0">
                <a:latin typeface="Calibri" panose="020F0502020204030204" pitchFamily="34" charset="0"/>
                <a:hlinkClick r:id="rId4"/>
              </a:rPr>
              <a:t>Alteryx for </a:t>
            </a:r>
            <a:r>
              <a:rPr lang="es-MX" sz="1920" dirty="0" err="1">
                <a:latin typeface="Calibri" panose="020F0502020204030204" pitchFamily="34" charset="0"/>
                <a:hlinkClick r:id="rId4"/>
              </a:rPr>
              <a:t>SparkEd</a:t>
            </a:r>
            <a:endParaRPr lang="en-US" sz="1920" dirty="0">
              <a:latin typeface="Calibri" panose="020F0502020204030204" pitchFamily="34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A53EDCD-A836-4E34-BA37-DA70E1A8D426}"/>
              </a:ext>
            </a:extLst>
          </p:cNvPr>
          <p:cNvSpPr/>
          <p:nvPr/>
        </p:nvSpPr>
        <p:spPr bwMode="auto">
          <a:xfrm>
            <a:off x="3439171" y="1016086"/>
            <a:ext cx="252817" cy="64807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endParaRPr lang="en-US" sz="1440" dirty="0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GillSans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DEF4DF6-0CF6-4CAA-A0E7-37A76419108C}"/>
              </a:ext>
            </a:extLst>
          </p:cNvPr>
          <p:cNvSpPr/>
          <p:nvPr/>
        </p:nvSpPr>
        <p:spPr bwMode="auto">
          <a:xfrm>
            <a:off x="3432395" y="1828801"/>
            <a:ext cx="169257" cy="381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endParaRPr lang="en-US" sz="1440" dirty="0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Gill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963EF-490B-45A4-B129-4A92F75D891F}"/>
              </a:ext>
            </a:extLst>
          </p:cNvPr>
          <p:cNvSpPr/>
          <p:nvPr/>
        </p:nvSpPr>
        <p:spPr>
          <a:xfrm>
            <a:off x="3661796" y="1643439"/>
            <a:ext cx="738068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20" dirty="0">
                <a:latin typeface="Calibri" panose="020F0502020204030204" pitchFamily="34" charset="0"/>
              </a:rPr>
              <a:t>License available in the section </a:t>
            </a:r>
            <a:r>
              <a:rPr lang="en-US" sz="1920" i="1" dirty="0">
                <a:latin typeface="Calibri" panose="020F0502020204030204" pitchFamily="34" charset="0"/>
              </a:rPr>
              <a:t>Additional Files and Resources </a:t>
            </a:r>
            <a:r>
              <a:rPr lang="en-US" sz="1920" dirty="0">
                <a:latin typeface="Calibri" panose="020F0502020204030204" pitchFamily="34" charset="0"/>
              </a:rPr>
              <a:t>on MyCourses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8F7C3E2-F70C-4868-9967-D2FB7BE7A853}"/>
              </a:ext>
            </a:extLst>
          </p:cNvPr>
          <p:cNvSpPr/>
          <p:nvPr/>
        </p:nvSpPr>
        <p:spPr bwMode="auto">
          <a:xfrm>
            <a:off x="3432394" y="2393112"/>
            <a:ext cx="169257" cy="381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defTabSz="1097280"/>
            <a:endParaRPr lang="en-US" sz="1440" dirty="0">
              <a:solidFill>
                <a:srgbClr val="000000"/>
              </a:solidFill>
              <a:latin typeface="Calibri" panose="020F0502020204030204" pitchFamily="34" charset="0"/>
              <a:ea typeface="ヒラギノ角ゴ ProN W3" charset="0"/>
              <a:cs typeface="ヒラギノ角ゴ ProN W3" charset="0"/>
              <a:sym typeface="Gill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8DFD7-B0FE-478E-8441-8437CE85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sz="3200" dirty="0"/>
              <a:t>Solve a business question using datasets from a partner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sz="3200" dirty="0"/>
              <a:t>Open analysis challenge</a:t>
            </a:r>
          </a:p>
          <a:p>
            <a:r>
              <a:rPr lang="en-US" dirty="0"/>
              <a:t>Duration</a:t>
            </a:r>
          </a:p>
          <a:p>
            <a:pPr lvl="1"/>
            <a:r>
              <a:rPr lang="en-US" sz="3200" dirty="0"/>
              <a:t>9 weeks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F85071-C551-4BDC-B95A-BD17386F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06691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BFE4-AF17-4389-AD1E-582667FC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Projects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81437C5-54B6-47B7-84DE-97A2CB62D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837699"/>
              </p:ext>
            </p:extLst>
          </p:nvPr>
        </p:nvGraphicFramePr>
        <p:xfrm>
          <a:off x="609776" y="1541074"/>
          <a:ext cx="10972448" cy="37758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73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200" kern="1200" dirty="0"/>
                        <a:t>Area</a:t>
                      </a:r>
                      <a:endParaRPr lang="es-MX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200" kern="1200" dirty="0"/>
                        <a:t>Project A</a:t>
                      </a:r>
                      <a:endParaRPr lang="es-MX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200" kern="1200" dirty="0"/>
                        <a:t>Project B</a:t>
                      </a:r>
                      <a:endParaRPr lang="es-MX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200" kern="1200" dirty="0"/>
                        <a:t>Project C</a:t>
                      </a:r>
                      <a:endParaRPr lang="es-MX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16" marR="121916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32">
                <a:tc>
                  <a:txBody>
                    <a:bodyPr/>
                    <a:lstStyle/>
                    <a:p>
                      <a:r>
                        <a:rPr lang="en-US" sz="2200" dirty="0"/>
                        <a:t>Scope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Defined question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Open-ended question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Open</a:t>
                      </a:r>
                      <a:r>
                        <a:rPr lang="en-US" sz="2200" baseline="0" dirty="0"/>
                        <a:t>-ended project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38">
                <a:tc>
                  <a:txBody>
                    <a:bodyPr/>
                    <a:lstStyle/>
                    <a:p>
                      <a:r>
                        <a:rPr lang="en-US" sz="2200" dirty="0"/>
                        <a:t>Initial dataset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Firefighters dataset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Firefighters dataset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311 dataset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145">
                <a:tc>
                  <a:txBody>
                    <a:bodyPr/>
                    <a:lstStyle/>
                    <a:p>
                      <a:r>
                        <a:rPr lang="en-US" sz="2200" dirty="0"/>
                        <a:t>Additional datasets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Open</a:t>
                      </a:r>
                      <a:r>
                        <a:rPr lang="en-US" sz="2200" baseline="0" dirty="0"/>
                        <a:t> but review the datasets referenced in this presentation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Open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Open</a:t>
                      </a:r>
                      <a:endParaRPr lang="es-MX" sz="2200" dirty="0"/>
                    </a:p>
                  </a:txBody>
                  <a:tcPr marL="121916" marR="121916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2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Analysis of the firefighters dataset </a:t>
            </a:r>
            <a:r>
              <a:rPr lang="es-MX" sz="3600" dirty="0"/>
              <a:t>(and </a:t>
            </a:r>
            <a:r>
              <a:rPr lang="en-US" sz="3600" dirty="0"/>
              <a:t>other connected datasets</a:t>
            </a:r>
            <a:r>
              <a:rPr lang="es-MX" sz="3600" dirty="0"/>
              <a:t>) </a:t>
            </a:r>
          </a:p>
          <a:p>
            <a:endParaRPr lang="en-US" sz="3600" dirty="0"/>
          </a:p>
          <a:p>
            <a:r>
              <a:rPr lang="en-US" sz="3600" dirty="0"/>
              <a:t>Objective</a:t>
            </a:r>
          </a:p>
          <a:p>
            <a:pPr lvl="1"/>
            <a:r>
              <a:rPr lang="en-US" sz="3200" dirty="0"/>
              <a:t>Predict high fire risk areas by month in the city of Montreal</a:t>
            </a:r>
          </a:p>
          <a:p>
            <a:endParaRPr lang="en-US" sz="3600" dirty="0"/>
          </a:p>
          <a:p>
            <a:endParaRPr lang="es-MX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 – Defined Question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E43BC7-2EF0-0ECB-06D0-B3D72DCE8A82}"/>
                  </a:ext>
                </a:extLst>
              </p:cNvPr>
              <p:cNvSpPr txBox="1"/>
              <p:nvPr/>
            </p:nvSpPr>
            <p:spPr>
              <a:xfrm>
                <a:off x="3848100" y="4495800"/>
                <a:ext cx="4495800" cy="807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CA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input</m:t>
                                  </m:r>
                                  <m:r>
                                    <a:rPr lang="en-CA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CA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data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nor/>
                        </m:rPr>
                        <a:rPr lang="en-CA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CA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CA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fire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risk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month</m:t>
                          </m:r>
                        </m:sub>
                      </m:sSub>
                    </m:oMath>
                  </m:oMathPara>
                </a14:m>
                <a:endParaRPr lang="en-CA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E43BC7-2EF0-0ECB-06D0-B3D72DCE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4495800"/>
                <a:ext cx="4495800" cy="807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70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the firefighters dataset</a:t>
            </a:r>
            <a:r>
              <a:rPr lang="es-MX" sz="3600" dirty="0"/>
              <a:t> (and </a:t>
            </a:r>
            <a:r>
              <a:rPr lang="en-US" sz="3600" dirty="0"/>
              <a:t>other connected datasets)</a:t>
            </a:r>
            <a:r>
              <a:rPr lang="es-MX" sz="3600" dirty="0"/>
              <a:t> </a:t>
            </a:r>
          </a:p>
          <a:p>
            <a:endParaRPr lang="en-US" sz="3600" dirty="0"/>
          </a:p>
          <a:p>
            <a:r>
              <a:rPr lang="en-US" sz="3600" dirty="0"/>
              <a:t>You define the question that you want to solve</a:t>
            </a:r>
            <a:endParaRPr lang="es-MX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 – Open-Ended Question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6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60" dirty="0"/>
              <a:t>Incidents</a:t>
            </a:r>
          </a:p>
          <a:p>
            <a:pPr lvl="1"/>
            <a:r>
              <a:rPr lang="en-US" sz="2880" dirty="0">
                <a:hlinkClick r:id="rId2"/>
              </a:rPr>
              <a:t>https://donnees.montreal.ca/ville-de-montreal/interventions-service-securite-incendie-montreal</a:t>
            </a:r>
            <a:r>
              <a:rPr lang="en-US" sz="2880" dirty="0"/>
              <a:t> </a:t>
            </a:r>
          </a:p>
          <a:p>
            <a:endParaRPr lang="en-US" sz="3360" dirty="0"/>
          </a:p>
          <a:p>
            <a:r>
              <a:rPr lang="en-US" sz="3360" dirty="0"/>
              <a:t>Fire stations</a:t>
            </a:r>
          </a:p>
          <a:p>
            <a:pPr lvl="1"/>
            <a:r>
              <a:rPr lang="en-US" sz="2880" dirty="0">
                <a:hlinkClick r:id="rId3"/>
              </a:rPr>
              <a:t>https://donnees.montreal.ca/ville-de-montreal/casernes-pompiers </a:t>
            </a:r>
            <a:endParaRPr lang="en-US" sz="288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 &amp; B - Initial Datasets</a:t>
            </a:r>
          </a:p>
        </p:txBody>
      </p:sp>
    </p:spTree>
    <p:extLst>
      <p:ext uri="{BB962C8B-B14F-4D97-AF65-F5344CB8AC3E}">
        <p14:creationId xmlns:p14="http://schemas.microsoft.com/office/powerpoint/2010/main" val="382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80" dirty="0"/>
              <a:t>Property Assessment</a:t>
            </a:r>
          </a:p>
          <a:p>
            <a:pPr lvl="1"/>
            <a:r>
              <a:rPr lang="en-CA" sz="2400" dirty="0">
                <a:hlinkClick r:id="rId2"/>
              </a:rPr>
              <a:t>https://donnees.montreal.ca/ville-de-montreal/unites-evaluation-fonciere</a:t>
            </a:r>
            <a:r>
              <a:rPr lang="en-CA" sz="2400" dirty="0"/>
              <a:t> </a:t>
            </a:r>
          </a:p>
          <a:p>
            <a:r>
              <a:rPr lang="en-CA" sz="2880" dirty="0"/>
              <a:t>Crime</a:t>
            </a:r>
          </a:p>
          <a:p>
            <a:pPr lvl="1"/>
            <a:r>
              <a:rPr lang="en-CA" sz="2400" dirty="0">
                <a:hlinkClick r:id="rId3"/>
              </a:rPr>
              <a:t>https://donnees.montreal.ca/ville-de-montreal/actes-criminels</a:t>
            </a:r>
            <a:r>
              <a:rPr lang="en-CA" sz="2400" dirty="0"/>
              <a:t> </a:t>
            </a:r>
          </a:p>
          <a:p>
            <a:r>
              <a:rPr lang="en-CA" sz="2880" dirty="0"/>
              <a:t>Census Program Data </a:t>
            </a:r>
          </a:p>
          <a:p>
            <a:pPr lvl="1"/>
            <a:r>
              <a:rPr lang="en-CA" sz="2400" dirty="0">
                <a:hlinkClick r:id="rId4"/>
              </a:rPr>
              <a:t>https://www12.statcan.gc.ca/census-recensement/index-eng.cfm</a:t>
            </a:r>
            <a:r>
              <a:rPr lang="en-CA" sz="24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 &amp; B - Potentially Relevant Datasets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240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9E914D-7E32-4438-9145-F9BD5C50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Descriptions and classifications are in French</a:t>
            </a:r>
          </a:p>
          <a:p>
            <a:r>
              <a:rPr lang="en-US" sz="3600" dirty="0"/>
              <a:t>Multiple methods to integrate the datasets (distances, aggregations, algorithms, data sources, libraries, etc.)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5DB3EF-4FF8-4817-BD3D-0DAA6F9C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A &amp; B - Known</a:t>
            </a:r>
            <a:r>
              <a:rPr lang="es-MX" dirty="0"/>
              <a:t> </a:t>
            </a:r>
            <a:r>
              <a:rPr lang="en-US" dirty="0"/>
              <a:t>Difficulties</a:t>
            </a:r>
          </a:p>
        </p:txBody>
      </p:sp>
    </p:spTree>
    <p:extLst>
      <p:ext uri="{BB962C8B-B14F-4D97-AF65-F5344CB8AC3E}">
        <p14:creationId xmlns:p14="http://schemas.microsoft.com/office/powerpoint/2010/main" val="3024668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st&quot;/&gt;&lt;property id=&quot;20144&quot; value=&quot;0&quot;/&gt;&lt;property id=&quot;20146&quot; value=&quot;0&quot;/&gt;&lt;property id=&quot;20147&quot; value=&quot;0&quot;/&gt;&lt;property id=&quot;20148&quot; value=&quot;0&quot;/&gt;&lt;property id=&quot;20180&quot; value=&quot;1&quot;/&gt;&lt;property id=&quot;20181&quot; value=&quot;1祡䘌໴챐ຸᄸ&quot;/&gt;&lt;property id=&quot;20182&quot; value=&quot;0&quot;/&gt;&lt;property id=&quot;20183&quot; value=&quot;1&quot;/&gt;&lt;property id=&quot;20184&quot; value=&quot;7&quot;/&gt;&lt;property id=&quot;20191&quot; value=&quot;McGill&quot;/&gt;&lt;property id=&quot;20192&quot; value=&quot;https://connect.mcgill.ca&quot;/&gt;&lt;property id=&quot;20193&quot; value=&quot;0&quot;/&gt;&lt;property id=&quot;20224&quot; value=&quot;C:\Users\jremil3.CAMPUS\Desktop\Untitled&quot;/&gt;&lt;property id=&quot;20226&quot; value=&quot;C:\Users\jremil3.CAMPUS\Documents\Test.pptx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2&quot; value=&quot;1&quot;/&gt;&lt;property id=&quot;20303&quot; value=&quot;-1&quot;/&gt;&lt;property id=&quot;20307&quot; value=&quot;256&quot;/&gt;&lt;property id=&quot;20309&quot; value=&quot;-1&quot;/&gt;&lt;/object&gt;&lt;/object&gt;&lt;object type=&quot;4&quot; unique_id=&quot;10282&quot;&gt;&lt;/object&gt;&lt;object type=&quot;10&quot; unique_id=&quot;10313&quot;&gt;&lt;object type=&quot;11&quot; unique_id=&quot;10314&quot;&gt;&lt;property id=&quot;20180&quot; value=&quot;1&quot;/&gt;&lt;property id=&quot;20181&quot; value=&quot;1祡䘌໴챐ຸᄸ&quot;/&gt;&lt;property id=&quot;20182&quot; value=&quot;0&quot;/&gt;&lt;property id=&quot;20183&quot; value=&quot;1&quot;/&gt;&lt;/object&gt;&lt;object type=&quot;12&quot; unique_id=&quot;10315&quot;&gt;&lt;/object&gt;&lt;/object&gt;&lt;/object&gt;&lt;/database&gt;"/>
  <p:tag name="SECTOMILLISECCONVERTED" val="1"/>
  <p:tag name="ARTICULATE_DESIGN_ID_3_BODY SLIDES" val="KxQTgtwD"/>
  <p:tag name="ARTICULATE_DESIGN_ID_SCS_INSTRUCTOR_TEMPLATE_FINAL_11JUL12" val="WjYDd5jC"/>
  <p:tag name="ARTICULATE_DESIGN_ID_2_COURSE INTRODUCTION SECTION SLIDES" val="2oyRvmTz"/>
  <p:tag name="ARTICULATE_DESIGN_ID_6_END SLIDE" val="e5N5rkiO"/>
  <p:tag name="ARTICULATE_DESIGN_ID_5_SUMMARY SLIDES" val="0yFMtatE"/>
  <p:tag name="ARTICULATE_DESIGN_ID_4_ACTIVITY SLIDES" val="3IO17py5"/>
  <p:tag name="ARTICULATE_SLIDE_COUNT" val="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3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_Instructor_Template_JAN-2016_01.potx" id="{B171CE54-E0B3-48DE-B5A6-CB6B870F1157}" vid="{F7B45810-D9B3-47F4-BC11-88D54CF40A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4e6460-2876-4d3d-92e1-67f1bf6a2c5e">
      <UserInfo>
        <DisplayName>Nicholas McGowan, Mr</DisplayName>
        <AccountId>123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6ABED0D74C1D439B0C9D6223BB6C66" ma:contentTypeVersion="7" ma:contentTypeDescription="Create a new document." ma:contentTypeScope="" ma:versionID="4c01ee1a4d58c38c2f12cf5e6ecbbff9">
  <xsd:schema xmlns:xsd="http://www.w3.org/2001/XMLSchema" xmlns:xs="http://www.w3.org/2001/XMLSchema" xmlns:p="http://schemas.microsoft.com/office/2006/metadata/properties" xmlns:ns2="bb4e6460-2876-4d3d-92e1-67f1bf6a2c5e" xmlns:ns3="29e9bb39-b219-4930-84ad-fc12e69755f2" targetNamespace="http://schemas.microsoft.com/office/2006/metadata/properties" ma:root="true" ma:fieldsID="d7349093509954271fb7cca2096a6a38" ns2:_="" ns3:_="">
    <xsd:import namespace="bb4e6460-2876-4d3d-92e1-67f1bf6a2c5e"/>
    <xsd:import namespace="29e9bb39-b219-4930-84ad-fc12e69755f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e6460-2876-4d3d-92e1-67f1bf6a2c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9bb39-b219-4930-84ad-fc12e69755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C04534-A83D-479B-A773-C2FB7E41A064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9e9bb39-b219-4930-84ad-fc12e69755f2"/>
    <ds:schemaRef ds:uri="http://purl.org/dc/elements/1.1/"/>
    <ds:schemaRef ds:uri="http://www.w3.org/XML/1998/namespace"/>
    <ds:schemaRef ds:uri="bb4e6460-2876-4d3d-92e1-67f1bf6a2c5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E3EF9B-59AC-447C-85F7-757DD6B349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03DFE1-BF49-4471-AE5E-6338C9A138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e6460-2876-4d3d-92e1-67f1bf6a2c5e"/>
    <ds:schemaRef ds:uri="29e9bb39-b219-4930-84ad-fc12e69755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679</Words>
  <Application>Microsoft Office PowerPoint</Application>
  <PresentationFormat>Widescreen</PresentationFormat>
  <Paragraphs>117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3_Body Slides</vt:lpstr>
      <vt:lpstr>Data Science Capstone Project YCBS 299 Module: Introduction to the Course and Team Building Activity Nabil Beitinjaneh and Alejandro Gutierrez Lopez</vt:lpstr>
      <vt:lpstr>Educational and Technological Resources</vt:lpstr>
      <vt:lpstr>Capstone Project</vt:lpstr>
      <vt:lpstr>Types of Projects</vt:lpstr>
      <vt:lpstr>Project A – Defined Question</vt:lpstr>
      <vt:lpstr>Project B – Open-Ended Question</vt:lpstr>
      <vt:lpstr>Projects A &amp; B - Initial Datasets</vt:lpstr>
      <vt:lpstr>Projects A &amp; B - Potentially Relevant Datasets</vt:lpstr>
      <vt:lpstr>Projects A &amp; B - Known Difficulties</vt:lpstr>
      <vt:lpstr>Project C – Open-Ended Question</vt:lpstr>
      <vt:lpstr>Grading Scheme</vt:lpstr>
      <vt:lpstr>Final Deliverables</vt:lpstr>
      <vt:lpstr>Important Rule</vt:lpstr>
      <vt:lpstr>Considerations and Recommendations</vt:lpstr>
      <vt:lpstr>Teams</vt:lpstr>
      <vt:lpstr>Team Building Activity</vt:lpstr>
      <vt:lpstr>Report – Business Problem Framing</vt:lpstr>
      <vt:lpstr>PowerPoint Presentation</vt:lpstr>
    </vt:vector>
  </TitlesOfParts>
  <Company>McGill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Quildon, Ms.</dc:creator>
  <cp:lastModifiedBy>Alejandro Gutiérrez López</cp:lastModifiedBy>
  <cp:revision>72</cp:revision>
  <dcterms:created xsi:type="dcterms:W3CDTF">2016-01-22T14:51:00Z</dcterms:created>
  <dcterms:modified xsi:type="dcterms:W3CDTF">2025-08-27T22:49:22Z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0x010100BB6ABED0D74C1D439B0C9D6223BB6C66</vt:lpwstr>
  </property>
  <property fmtid="{D5CDD505-2E9C-101B-9397-08002B2CF9AE}" pid="3" name="_dlc_DocIdItemGuid">
    <vt:lpwstr>7854b057-4ebf-435b-8657-63acaf55ccdc</vt:lpwstr>
  </property>
  <property fmtid="{D5CDD505-2E9C-101B-9397-08002B2CF9AE}" pid="4" name="ArticulateGUID">
    <vt:lpwstr>A7BECAEB-F12F-46DD-80CA-4A5D3808AE7C</vt:lpwstr>
  </property>
  <property fmtid="{D5CDD505-2E9C-101B-9397-08002B2CF9AE}" pid="5" name="ArticulatePath">
    <vt:lpwstr>CPD_Template_2019</vt:lpwstr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</Properties>
</file>