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637"/>
    <p:restoredTop sz="86441"/>
  </p:normalViewPr>
  <p:slideViewPr>
    <p:cSldViewPr snapToGrid="0" snapToObjects="1">
      <p:cViewPr>
        <p:scale>
          <a:sx n="130" d="100"/>
          <a:sy n="130" d="100"/>
        </p:scale>
        <p:origin x="126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3F46-6A02-F949-9F85-E97A240278D9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A963D-3ABD-0A4E-B40C-1156DAC4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8355"/>
            <a:ext cx="2057400" cy="54878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8355"/>
            <a:ext cx="6019800" cy="54878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222"/>
            <a:ext cx="3008313" cy="8398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5223"/>
            <a:ext cx="5111750" cy="5530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4/27/20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632298"/>
            <a:ext cx="7772400" cy="14700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Estimate of true COVID-19 infections in US Counties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60524"/>
            <a:ext cx="6400800" cy="142510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Chao </a:t>
            </a:r>
            <a:r>
              <a:rPr lang="en-US" dirty="0" err="1"/>
              <a:t>Ouyang</a:t>
            </a: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Phillip Rodriguez-</a:t>
            </a:r>
            <a:r>
              <a:rPr lang="en-US" dirty="0" err="1"/>
              <a:t>Lebron</a:t>
            </a: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Tyler </a:t>
            </a:r>
            <a:r>
              <a:rPr lang="en-US" dirty="0" err="1">
                <a:ea typeface="+mn-ea"/>
              </a:rPr>
              <a:t>Schappe</a:t>
            </a:r>
            <a:endParaRPr lang="en-US" dirty="0">
              <a:ea typeface="+mn-ea"/>
            </a:endParaRPr>
          </a:p>
        </p:txBody>
      </p:sp>
      <p:pic>
        <p:nvPicPr>
          <p:cNvPr id="4" name="Picture 3" descr="coro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03" y="2236281"/>
            <a:ext cx="5976033" cy="2744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660"/>
            <a:ext cx="8229600" cy="106838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47"/>
            <a:ext cx="8229600" cy="4820672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Predict the true number of people infected with the COVID-19 virus in each county in the US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COVID-19 infection data per county (4/20/20)</a:t>
            </a:r>
          </a:p>
          <a:p>
            <a:pPr lvl="1"/>
            <a:r>
              <a:rPr lang="en-US" dirty="0"/>
              <a:t>County-level predictors (2738 of 3007 counties)</a:t>
            </a:r>
          </a:p>
          <a:p>
            <a:pPr lvl="2"/>
            <a:r>
              <a:rPr lang="en-US" dirty="0"/>
              <a:t>Log population density, infection increase over previous 2 days, socio-economic vulnerability index, number of retirement homes</a:t>
            </a:r>
          </a:p>
          <a:p>
            <a:pPr lvl="1"/>
            <a:r>
              <a:rPr lang="en-US" dirty="0"/>
              <a:t>State-level predictors</a:t>
            </a:r>
          </a:p>
          <a:p>
            <a:pPr lvl="2"/>
            <a:r>
              <a:rPr lang="en-US" dirty="0"/>
              <a:t>Cook Partisan Voting Index, hospitals per person, number of tests administered per person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834"/>
            <a:ext cx="8229600" cy="826851"/>
          </a:xfrm>
        </p:spPr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66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C518B-5C26-574E-8FED-48D841147B4F}"/>
              </a:ext>
            </a:extLst>
          </p:cNvPr>
          <p:cNvSpPr txBox="1"/>
          <p:nvPr/>
        </p:nvSpPr>
        <p:spPr>
          <a:xfrm>
            <a:off x="4222679" y="1089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14715B-0C2A-474D-966A-B43FA918DDB7}"/>
                  </a:ext>
                </a:extLst>
              </p:cNvPr>
              <p:cNvSpPr txBox="1"/>
              <p:nvPr/>
            </p:nvSpPr>
            <p:spPr>
              <a:xfrm>
                <a:off x="3086107" y="2182441"/>
                <a:ext cx="2512676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14715B-0C2A-474D-966A-B43FA918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7" y="2182441"/>
                <a:ext cx="2512676" cy="399084"/>
              </a:xfrm>
              <a:prstGeom prst="rect">
                <a:avLst/>
              </a:prstGeom>
              <a:blipFill>
                <a:blip r:embed="rId2"/>
                <a:stretch>
                  <a:fillRect l="-1005" r="-1508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E546B0-1FD0-B943-BC85-7B7AB1886AA4}"/>
                  </a:ext>
                </a:extLst>
              </p:cNvPr>
              <p:cNvSpPr txBox="1"/>
              <p:nvPr/>
            </p:nvSpPr>
            <p:spPr>
              <a:xfrm>
                <a:off x="2740409" y="1377486"/>
                <a:ext cx="3663182" cy="579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𝐶𝑜𝑛𝑓𝑖𝑟𝑚𝑒𝑑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𝑁𝑒𝑔𝐵𝑖𝑛𝑜𝑚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E546B0-1FD0-B943-BC85-7B7AB1886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09" y="1377486"/>
                <a:ext cx="3663182" cy="579069"/>
              </a:xfrm>
              <a:prstGeom prst="rect">
                <a:avLst/>
              </a:prstGeom>
              <a:blipFill>
                <a:blip r:embed="rId3"/>
                <a:stretch>
                  <a:fillRect l="-2083" r="-173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D9A5CF-BDA0-D649-83D6-CB009CCCF407}"/>
                  </a:ext>
                </a:extLst>
              </p:cNvPr>
              <p:cNvSpPr txBox="1"/>
              <p:nvPr/>
            </p:nvSpPr>
            <p:spPr>
              <a:xfrm>
                <a:off x="3313784" y="5520840"/>
                <a:ext cx="22547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D9A5CF-BDA0-D649-83D6-CB009CCCF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84" y="5520840"/>
                <a:ext cx="2254720" cy="307777"/>
              </a:xfrm>
              <a:prstGeom prst="rect">
                <a:avLst/>
              </a:prstGeom>
              <a:blipFill>
                <a:blip r:embed="rId4"/>
                <a:stretch>
                  <a:fillRect l="-2247" r="-337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04C96A-DB31-2F47-B17A-D3B1225C2876}"/>
                  </a:ext>
                </a:extLst>
              </p:cNvPr>
              <p:cNvSpPr txBox="1"/>
              <p:nvPr/>
            </p:nvSpPr>
            <p:spPr>
              <a:xfrm>
                <a:off x="3283297" y="3628164"/>
                <a:ext cx="2245615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04C96A-DB31-2F47-B17A-D3B1225C2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97" y="3628164"/>
                <a:ext cx="2245615" cy="332463"/>
              </a:xfrm>
              <a:prstGeom prst="rect">
                <a:avLst/>
              </a:prstGeom>
              <a:blipFill>
                <a:blip r:embed="rId5"/>
                <a:stretch>
                  <a:fillRect l="-2260" r="-33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2E5D18-051D-2845-B04B-3976DFDFCE00}"/>
                  </a:ext>
                </a:extLst>
              </p:cNvPr>
              <p:cNvSpPr txBox="1"/>
              <p:nvPr/>
            </p:nvSpPr>
            <p:spPr>
              <a:xfrm>
                <a:off x="2850133" y="3221844"/>
                <a:ext cx="3284745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2E5D18-051D-2845-B04B-3976DFDF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33" y="3221844"/>
                <a:ext cx="3284745" cy="332463"/>
              </a:xfrm>
              <a:prstGeom prst="rect">
                <a:avLst/>
              </a:prstGeom>
              <a:blipFill>
                <a:blip r:embed="rId6"/>
                <a:stretch>
                  <a:fillRect l="-1154" t="-3704" r="-192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E10DEFB-F0C2-814C-8FE0-DAA9C381E945}"/>
              </a:ext>
            </a:extLst>
          </p:cNvPr>
          <p:cNvSpPr txBox="1"/>
          <p:nvPr/>
        </p:nvSpPr>
        <p:spPr>
          <a:xfrm>
            <a:off x="219837" y="3151035"/>
            <a:ext cx="157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1EC680-5EA9-AF4B-B5CD-B78D2C6DE5EC}"/>
              </a:ext>
            </a:extLst>
          </p:cNvPr>
          <p:cNvSpPr txBox="1"/>
          <p:nvPr/>
        </p:nvSpPr>
        <p:spPr>
          <a:xfrm>
            <a:off x="211393" y="5438874"/>
            <a:ext cx="181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County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E5955D-E7C4-D14D-804F-2F9C971CD0FE}"/>
                  </a:ext>
                </a:extLst>
              </p:cNvPr>
              <p:cNvSpPr txBox="1"/>
              <p:nvPr/>
            </p:nvSpPr>
            <p:spPr>
              <a:xfrm>
                <a:off x="3400539" y="4142588"/>
                <a:ext cx="2120709" cy="265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𝐷𝑜𝑢𝑏𝑙𝑒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E5955D-E7C4-D14D-804F-2F9C971C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39" y="4142588"/>
                <a:ext cx="2120709" cy="265842"/>
              </a:xfrm>
              <a:prstGeom prst="rect">
                <a:avLst/>
              </a:prstGeom>
              <a:blipFill>
                <a:blip r:embed="rId7"/>
                <a:stretch>
                  <a:fillRect l="-1786" t="-4545" r="-238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28F083-DB64-2D40-B4DD-B1899E1F6675}"/>
                  </a:ext>
                </a:extLst>
              </p:cNvPr>
              <p:cNvSpPr txBox="1"/>
              <p:nvPr/>
            </p:nvSpPr>
            <p:spPr>
              <a:xfrm>
                <a:off x="3283297" y="4451337"/>
                <a:ext cx="2381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(-2.28, 0.368)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28F083-DB64-2D40-B4DD-B1899E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97" y="4451337"/>
                <a:ext cx="2381293" cy="246221"/>
              </a:xfrm>
              <a:prstGeom prst="rect">
                <a:avLst/>
              </a:prstGeom>
              <a:blipFill>
                <a:blip r:embed="rId8"/>
                <a:stretch>
                  <a:fillRect l="-1596" t="-4762" r="-26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725907-9740-3242-A7B2-DFD6D9BCDDEE}"/>
                  </a:ext>
                </a:extLst>
              </p:cNvPr>
              <p:cNvSpPr txBox="1"/>
              <p:nvPr/>
            </p:nvSpPr>
            <p:spPr>
              <a:xfrm>
                <a:off x="3383645" y="6054503"/>
                <a:ext cx="2149050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𝐷𝑜𝑢𝑏𝑙𝑒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725907-9740-3242-A7B2-DFD6D9BCD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45" y="6054503"/>
                <a:ext cx="2149050" cy="268150"/>
              </a:xfrm>
              <a:prstGeom prst="rect">
                <a:avLst/>
              </a:prstGeom>
              <a:blipFill>
                <a:blip r:embed="rId9"/>
                <a:stretch>
                  <a:fillRect l="-2339" t="-4545" r="-2339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2FD465-2C1B-4248-9328-15343807A878}"/>
              </a:ext>
            </a:extLst>
          </p:cNvPr>
          <p:cNvSpPr txBox="1"/>
          <p:nvPr/>
        </p:nvSpPr>
        <p:spPr>
          <a:xfrm>
            <a:off x="7044137" y="3201734"/>
            <a:ext cx="188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rr</a:t>
            </a:r>
            <a:r>
              <a:rPr lang="en-US" sz="1400" i="1" dirty="0"/>
              <a:t> </a:t>
            </a:r>
            <a:r>
              <a:rPr lang="en-US" sz="1400" dirty="0"/>
              <a:t>= size, </a:t>
            </a:r>
            <a:r>
              <a:rPr lang="en-US" sz="1400" i="1" dirty="0" err="1"/>
              <a:t>p</a:t>
            </a:r>
            <a:r>
              <a:rPr lang="en-US" sz="1400" i="1" baseline="-25000" dirty="0" err="1"/>
              <a:t>j</a:t>
            </a:r>
            <a:r>
              <a:rPr lang="en-US" sz="1400" dirty="0"/>
              <a:t> = mean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238A21-2A30-6440-8971-0C0FCD425346}"/>
              </a:ext>
            </a:extLst>
          </p:cNvPr>
          <p:cNvSpPr txBox="1"/>
          <p:nvPr/>
        </p:nvSpPr>
        <p:spPr>
          <a:xfrm>
            <a:off x="7044137" y="4366747"/>
            <a:ext cx="188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Informative prior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4B4FEB-A795-A74F-9E2F-4A3D484C1496}"/>
              </a:ext>
            </a:extLst>
          </p:cNvPr>
          <p:cNvSpPr txBox="1"/>
          <p:nvPr/>
        </p:nvSpPr>
        <p:spPr>
          <a:xfrm>
            <a:off x="7044137" y="4115381"/>
            <a:ext cx="188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LASSO prior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9835D7-2A8E-9D4B-9C67-DB40BFB9441A}"/>
              </a:ext>
            </a:extLst>
          </p:cNvPr>
          <p:cNvSpPr txBox="1"/>
          <p:nvPr/>
        </p:nvSpPr>
        <p:spPr>
          <a:xfrm>
            <a:off x="7044137" y="6028290"/>
            <a:ext cx="188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LASSO prior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3F90C-BCDB-E948-B90A-622918221718}"/>
              </a:ext>
            </a:extLst>
          </p:cNvPr>
          <p:cNvSpPr txBox="1"/>
          <p:nvPr/>
        </p:nvSpPr>
        <p:spPr>
          <a:xfrm>
            <a:off x="7044137" y="1560343"/>
            <a:ext cx="188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</a:t>
            </a:r>
            <a:r>
              <a:rPr lang="en-US" sz="1400" dirty="0"/>
              <a:t>= size, </a:t>
            </a:r>
            <a:r>
              <a:rPr lang="en-US" sz="1400" i="1" dirty="0"/>
              <a:t>m</a:t>
            </a:r>
            <a:r>
              <a:rPr lang="en-US" sz="1400" i="1" baseline="-25000" dirty="0"/>
              <a:t>i</a:t>
            </a:r>
            <a:r>
              <a:rPr lang="en-US" sz="1400" i="1" dirty="0"/>
              <a:t> </a:t>
            </a:r>
            <a:r>
              <a:rPr lang="en-US" sz="1400" dirty="0"/>
              <a:t>= mean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5966C-1771-3647-8980-09D0DF4BB1BE}"/>
              </a:ext>
            </a:extLst>
          </p:cNvPr>
          <p:cNvSpPr txBox="1"/>
          <p:nvPr/>
        </p:nvSpPr>
        <p:spPr>
          <a:xfrm>
            <a:off x="7044137" y="2101292"/>
            <a:ext cx="219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𝜆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/>
              <a:t>= true rate of infection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B3A231-47D0-EC4E-BA65-9ABB545F2F47}"/>
              </a:ext>
            </a:extLst>
          </p:cNvPr>
          <p:cNvSpPr txBox="1"/>
          <p:nvPr/>
        </p:nvSpPr>
        <p:spPr>
          <a:xfrm>
            <a:off x="7044137" y="2352366"/>
            <a:ext cx="219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𝜃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/>
              <a:t>= underestimation proportion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2FD72CC-6C65-8841-87F3-70B01F14E821}"/>
              </a:ext>
            </a:extLst>
          </p:cNvPr>
          <p:cNvSpPr/>
          <p:nvPr/>
        </p:nvSpPr>
        <p:spPr>
          <a:xfrm rot="5400000">
            <a:off x="4343744" y="1997303"/>
            <a:ext cx="191453" cy="1232801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B1C3D-72FB-FD47-A548-6D256328E8E4}"/>
              </a:ext>
            </a:extLst>
          </p:cNvPr>
          <p:cNvSpPr txBox="1"/>
          <p:nvPr/>
        </p:nvSpPr>
        <p:spPr>
          <a:xfrm>
            <a:off x="3751260" y="2691496"/>
            <a:ext cx="1476574" cy="33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 # infected</a:t>
            </a:r>
          </a:p>
        </p:txBody>
      </p:sp>
    </p:spTree>
    <p:extLst>
      <p:ext uri="{BB962C8B-B14F-4D97-AF65-F5344CB8AC3E}">
        <p14:creationId xmlns:p14="http://schemas.microsoft.com/office/powerpoint/2010/main" val="388853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477"/>
            <a:ext cx="8229600" cy="826851"/>
          </a:xfrm>
        </p:spPr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296"/>
            <a:ext cx="8229600" cy="5174646"/>
          </a:xfrm>
        </p:spPr>
        <p:txBody>
          <a:bodyPr/>
          <a:lstStyle/>
          <a:p>
            <a:r>
              <a:rPr lang="en-US" dirty="0"/>
              <a:t>B-splines</a:t>
            </a:r>
          </a:p>
          <a:p>
            <a:pPr lvl="1"/>
            <a:r>
              <a:rPr lang="en-US" dirty="0"/>
              <a:t>Univariate b-splines with 5 df </a:t>
            </a:r>
          </a:p>
          <a:p>
            <a:pPr lvl="1"/>
            <a:r>
              <a:rPr lang="en-US" dirty="0"/>
              <a:t>Tensor product multivariate splines</a:t>
            </a:r>
          </a:p>
          <a:p>
            <a:pPr lvl="1"/>
            <a:r>
              <a:rPr lang="en-US" dirty="0"/>
              <a:t>Splines thinned based on max value</a:t>
            </a:r>
          </a:p>
          <a:p>
            <a:r>
              <a:rPr lang="en-US" dirty="0"/>
              <a:t>Informative prior for underestimation proportion (𝜃)</a:t>
            </a:r>
          </a:p>
          <a:p>
            <a:pPr lvl="1"/>
            <a:r>
              <a:rPr lang="en-US" dirty="0"/>
              <a:t>Based on the range of antibody testing from New York State recently reported</a:t>
            </a:r>
          </a:p>
          <a:p>
            <a:pPr lvl="1"/>
            <a:r>
              <a:rPr lang="en-US" dirty="0"/>
              <a:t>Better estimate of true # of infections</a:t>
            </a:r>
          </a:p>
          <a:p>
            <a:r>
              <a:rPr lang="en-US" dirty="0"/>
              <a:t>Problems estimating both true infection rate and underestimation proportion at county level</a:t>
            </a:r>
          </a:p>
          <a:p>
            <a:r>
              <a:rPr lang="en-US" dirty="0"/>
              <a:t>Model fit with Stan</a:t>
            </a:r>
          </a:p>
          <a:p>
            <a:pPr lvl="1"/>
            <a:r>
              <a:rPr lang="en-US" dirty="0"/>
              <a:t>20,000 sampling iterations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498"/>
            <a:ext cx="8229600" cy="106838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01415-9DB9-5741-ADB0-63C56CD1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09" y="1019908"/>
            <a:ext cx="9011291" cy="60075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D8582-7EDA-2347-BC18-5A58AA9B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127" y="491613"/>
            <a:ext cx="6159910" cy="6159910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C52A55-2CDA-6E42-BC93-C8DA12652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7037"/>
              </p:ext>
            </p:extLst>
          </p:nvPr>
        </p:nvGraphicFramePr>
        <p:xfrm>
          <a:off x="117987" y="2316480"/>
          <a:ext cx="3254478" cy="316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82">
                  <a:extLst>
                    <a:ext uri="{9D8B030D-6E8A-4147-A177-3AD203B41FA5}">
                      <a16:colId xmlns:a16="http://schemas.microsoft.com/office/drawing/2014/main" val="1830152313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1845442498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2101536630"/>
                    </a:ext>
                  </a:extLst>
                </a:gridCol>
              </a:tblGrid>
              <a:tr h="607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HDI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HDI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72199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AZ_Maricopa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906,079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9067998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CA_Los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Angeles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8,669,920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397742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GA_Fulton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0136746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IL_Cook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646,152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5,223,719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282364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NC_Mecklenburg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72,620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7555500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NC_Wake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255658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NY_Westchester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194,720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968,815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8957024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WA_King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1,035,048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2271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F28CCB-A311-7142-A17D-A65A3E44A32E}"/>
              </a:ext>
            </a:extLst>
          </p:cNvPr>
          <p:cNvSpPr txBox="1"/>
          <p:nvPr/>
        </p:nvSpPr>
        <p:spPr>
          <a:xfrm>
            <a:off x="41318" y="1670149"/>
            <a:ext cx="325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Estimated number of true infections for select counties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state-ppt-template-horiz-center-logo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ncstate-ppt-template-horiz-center-logo-2</Template>
  <TotalTime>378</TotalTime>
  <Words>322</Words>
  <Application>Microsoft Macintosh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ncstate-ppt-template-horiz-center-logo-2</vt:lpstr>
      <vt:lpstr>Estimate of true COVID-19 infections in US Counties</vt:lpstr>
      <vt:lpstr>Background</vt:lpstr>
      <vt:lpstr>Model Structure</vt:lpstr>
      <vt:lpstr>Details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Phillip</dc:creator>
  <cp:lastModifiedBy>Tyler Lee Schappe</cp:lastModifiedBy>
  <cp:revision>32</cp:revision>
  <dcterms:created xsi:type="dcterms:W3CDTF">2020-04-26T17:22:04Z</dcterms:created>
  <dcterms:modified xsi:type="dcterms:W3CDTF">2020-04-27T15:28:40Z</dcterms:modified>
</cp:coreProperties>
</file>