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0B741-A716-4B24-ACA9-3F22C960CBD7}" type="datetimeFigureOut">
              <a:rPr lang="en-US" smtClean="0"/>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338A9-F0F8-4470-B448-FD05EE21D163}" type="slidenum">
              <a:rPr lang="en-US" smtClean="0"/>
              <a:t>‹#›</a:t>
            </a:fld>
            <a:endParaRPr lang="en-US"/>
          </a:p>
        </p:txBody>
      </p:sp>
    </p:spTree>
    <p:extLst>
      <p:ext uri="{BB962C8B-B14F-4D97-AF65-F5344CB8AC3E}">
        <p14:creationId xmlns:p14="http://schemas.microsoft.com/office/powerpoint/2010/main" val="833959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2338A9-F0F8-4470-B448-FD05EE21D163}" type="slidenum">
              <a:rPr lang="en-US" smtClean="0"/>
              <a:t>1</a:t>
            </a:fld>
            <a:endParaRPr lang="en-US"/>
          </a:p>
        </p:txBody>
      </p:sp>
    </p:spTree>
    <p:extLst>
      <p:ext uri="{BB962C8B-B14F-4D97-AF65-F5344CB8AC3E}">
        <p14:creationId xmlns:p14="http://schemas.microsoft.com/office/powerpoint/2010/main" val="2583817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237561-728D-4127-8CDB-18751111DA5B}"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182611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7561-728D-4127-8CDB-18751111DA5B}"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191884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7561-728D-4127-8CDB-18751111DA5B}"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312182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7561-728D-4127-8CDB-18751111DA5B}"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CC4D747-BC23-49A9-A134-53C661AEF67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72331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7561-728D-4127-8CDB-18751111DA5B}"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4192406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37561-728D-4127-8CDB-18751111DA5B}"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2165408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C237561-728D-4127-8CDB-18751111DA5B}"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1052865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37561-728D-4127-8CDB-18751111DA5B}"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1176894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C237561-728D-4127-8CDB-18751111DA5B}" type="datetimeFigureOut">
              <a:rPr lang="en-US" smtClean="0"/>
              <a:t>8/5/2024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CC4D747-BC23-49A9-A134-53C661AEF67A}" type="slidenum">
              <a:rPr lang="en-US" smtClean="0"/>
              <a:t>‹#›</a:t>
            </a:fld>
            <a:endParaRPr lang="en-US"/>
          </a:p>
        </p:txBody>
      </p:sp>
    </p:spTree>
    <p:extLst>
      <p:ext uri="{BB962C8B-B14F-4D97-AF65-F5344CB8AC3E}">
        <p14:creationId xmlns:p14="http://schemas.microsoft.com/office/powerpoint/2010/main" val="297416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37561-728D-4127-8CDB-18751111DA5B}"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482225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237561-728D-4127-8CDB-18751111DA5B}"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4229020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37561-728D-4127-8CDB-18751111DA5B}"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391506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237561-728D-4127-8CDB-18751111DA5B}"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363836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237561-728D-4127-8CDB-18751111DA5B}"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5410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C237561-728D-4127-8CDB-18751111DA5B}"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3592520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7561-728D-4127-8CDB-18751111DA5B}"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2530156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237561-728D-4127-8CDB-18751111DA5B}"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C4D747-BC23-49A9-A134-53C661AEF67A}" type="slidenum">
              <a:rPr lang="en-US" smtClean="0"/>
              <a:t>‹#›</a:t>
            </a:fld>
            <a:endParaRPr lang="en-US"/>
          </a:p>
        </p:txBody>
      </p:sp>
    </p:spTree>
    <p:extLst>
      <p:ext uri="{BB962C8B-B14F-4D97-AF65-F5344CB8AC3E}">
        <p14:creationId xmlns:p14="http://schemas.microsoft.com/office/powerpoint/2010/main" val="155397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237561-728D-4127-8CDB-18751111DA5B}" type="datetimeFigureOut">
              <a:rPr lang="en-US" smtClean="0"/>
              <a:t>8/5/2024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CC4D747-BC23-49A9-A134-53C661AEF67A}" type="slidenum">
              <a:rPr lang="en-US" smtClean="0"/>
              <a:t>‹#›</a:t>
            </a:fld>
            <a:endParaRPr lang="en-US"/>
          </a:p>
        </p:txBody>
      </p:sp>
    </p:spTree>
    <p:extLst>
      <p:ext uri="{BB962C8B-B14F-4D97-AF65-F5344CB8AC3E}">
        <p14:creationId xmlns:p14="http://schemas.microsoft.com/office/powerpoint/2010/main" val="3115287088"/>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3C48D-E0D9-4890-1900-0E09C6766E90}"/>
              </a:ext>
            </a:extLst>
          </p:cNvPr>
          <p:cNvSpPr>
            <a:spLocks noGrp="1"/>
          </p:cNvSpPr>
          <p:nvPr>
            <p:ph type="ctrTitle"/>
          </p:nvPr>
        </p:nvSpPr>
        <p:spPr/>
        <p:txBody>
          <a:bodyPr/>
          <a:lstStyle/>
          <a:p>
            <a:r>
              <a:rPr lang="en-US" dirty="0"/>
              <a:t>Lane Line Detection</a:t>
            </a:r>
          </a:p>
        </p:txBody>
      </p:sp>
      <p:sp>
        <p:nvSpPr>
          <p:cNvPr id="3" name="Subtitle 2">
            <a:extLst>
              <a:ext uri="{FF2B5EF4-FFF2-40B4-BE49-F238E27FC236}">
                <a16:creationId xmlns:a16="http://schemas.microsoft.com/office/drawing/2014/main" id="{DB0D6DB9-8F2E-1FB3-5B40-668B9FCD2F13}"/>
              </a:ext>
            </a:extLst>
          </p:cNvPr>
          <p:cNvSpPr>
            <a:spLocks noGrp="1"/>
          </p:cNvSpPr>
          <p:nvPr>
            <p:ph type="subTitle" idx="1"/>
          </p:nvPr>
        </p:nvSpPr>
        <p:spPr>
          <a:xfrm>
            <a:off x="1154955" y="4777379"/>
            <a:ext cx="8825658" cy="1331189"/>
          </a:xfrm>
        </p:spPr>
        <p:txBody>
          <a:bodyPr>
            <a:normAutofit fontScale="92500" lnSpcReduction="10000"/>
          </a:bodyPr>
          <a:lstStyle/>
          <a:p>
            <a:pPr algn="l"/>
            <a:r>
              <a:rPr lang="en-US" dirty="0">
                <a:solidFill>
                  <a:schemeClr val="bg1"/>
                </a:solidFill>
              </a:rPr>
              <a:t>Group Members:</a:t>
            </a:r>
          </a:p>
          <a:p>
            <a:pPr marL="5080" marR="0" indent="0" algn="l">
              <a:lnSpc>
                <a:spcPct val="107000"/>
              </a:lnSpc>
              <a:spcBef>
                <a:spcPts val="0"/>
              </a:spcBef>
              <a:spcAft>
                <a:spcPts val="0"/>
              </a:spcAft>
            </a:pPr>
            <a:r>
              <a:rPr lang="en-US" sz="1800" kern="100" dirty="0">
                <a:solidFill>
                  <a:srgbClr val="000000"/>
                </a:solidFill>
                <a:effectLst/>
                <a:latin typeface="Times New Roman" panose="02020603050405020304" pitchFamily="18" charset="0"/>
                <a:ea typeface="Times New Roman" panose="02020603050405020304" pitchFamily="18" charset="0"/>
              </a:rPr>
              <a:t>                                 </a:t>
            </a:r>
            <a:r>
              <a:rPr lang="en-US" sz="1800" kern="100" dirty="0">
                <a:effectLst/>
                <a:latin typeface="Times New Roman" panose="02020603050405020304" pitchFamily="18" charset="0"/>
                <a:ea typeface="Times New Roman" panose="02020603050405020304" pitchFamily="18" charset="0"/>
              </a:rPr>
              <a:t>Muhammad Osairam Waheed – 1230098</a:t>
            </a:r>
          </a:p>
          <a:p>
            <a:pPr marL="5080" marR="0" indent="0" algn="l">
              <a:lnSpc>
                <a:spcPct val="107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rPr>
              <a:t>                                 Fayaz Khan – 1218362</a:t>
            </a:r>
          </a:p>
          <a:p>
            <a:pPr marL="5080" marR="0" indent="0" algn="l">
              <a:lnSpc>
                <a:spcPct val="107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rPr>
              <a:t>                                 Arsalan Ali – 1228886</a:t>
            </a:r>
          </a:p>
          <a:p>
            <a:pPr marL="5080" marR="0" indent="0" algn="l">
              <a:lnSpc>
                <a:spcPct val="107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rPr>
              <a:t>                                 Zian Ali – 1229890</a:t>
            </a:r>
          </a:p>
          <a:p>
            <a:pPr algn="l"/>
            <a:endParaRPr lang="en-US" dirty="0"/>
          </a:p>
        </p:txBody>
      </p:sp>
    </p:spTree>
    <p:extLst>
      <p:ext uri="{BB962C8B-B14F-4D97-AF65-F5344CB8AC3E}">
        <p14:creationId xmlns:p14="http://schemas.microsoft.com/office/powerpoint/2010/main" val="276893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100C-F835-D6A9-5F98-58789A0D7F8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F664AB8-1B1C-C63F-DA2D-C0B694A84E8A}"/>
              </a:ext>
            </a:extLst>
          </p:cNvPr>
          <p:cNvSpPr>
            <a:spLocks noGrp="1"/>
          </p:cNvSpPr>
          <p:nvPr>
            <p:ph idx="1"/>
          </p:nvPr>
        </p:nvSpPr>
        <p:spPr>
          <a:xfrm>
            <a:off x="680321" y="2336872"/>
            <a:ext cx="9613861" cy="4063927"/>
          </a:xfrm>
        </p:spPr>
        <p:txBody>
          <a:bodyPr>
            <a:normAutofit/>
          </a:bodyPr>
          <a:lstStyle/>
          <a:p>
            <a:pPr algn="just"/>
            <a:r>
              <a:rPr lang="en-US" b="1" dirty="0"/>
              <a:t>Region of Interest Masking</a:t>
            </a:r>
            <a:endParaRPr lang="en-US" dirty="0"/>
          </a:p>
          <a:p>
            <a:pPr marL="0" indent="0" algn="just">
              <a:buNone/>
            </a:pPr>
            <a:r>
              <a:rPr lang="en-US" b="1" dirty="0"/>
              <a:t>   </a:t>
            </a:r>
            <a:r>
              <a:rPr lang="en-US" dirty="0"/>
              <a:t>Masking: Applies masks to focus on the bottom half of the image, eliminating noise and highlighting the area of interest.</a:t>
            </a:r>
          </a:p>
          <a:p>
            <a:pPr algn="just"/>
            <a:r>
              <a:rPr lang="en-US" b="1" dirty="0"/>
              <a:t>Line Detection</a:t>
            </a:r>
            <a:endParaRPr lang="en-US" dirty="0"/>
          </a:p>
          <a:p>
            <a:pPr marL="0" indent="0" algn="just">
              <a:buNone/>
            </a:pPr>
            <a:r>
              <a:rPr lang="en-US" b="1" dirty="0"/>
              <a:t>   </a:t>
            </a:r>
            <a:r>
              <a:rPr lang="en-US" dirty="0"/>
              <a:t>Hough Transform: Detects straight lines in the masked, edge-detected image by converting Cartesian coordinates into parametric space.</a:t>
            </a:r>
          </a:p>
          <a:p>
            <a:pPr algn="just"/>
            <a:r>
              <a:rPr lang="en-US" b="1" dirty="0"/>
              <a:t>Lane Line Polynomial Fitting</a:t>
            </a:r>
            <a:endParaRPr lang="en-US" dirty="0"/>
          </a:p>
          <a:p>
            <a:pPr marL="0" indent="0" algn="just">
              <a:buNone/>
            </a:pPr>
            <a:r>
              <a:rPr lang="en-US" b="1" dirty="0"/>
              <a:t>  </a:t>
            </a:r>
            <a:r>
              <a:rPr lang="en-US" dirty="0"/>
              <a:t>Polynomial Fitting: Represents detected lane lines as smooth, continuous curves without sharp corners.</a:t>
            </a:r>
          </a:p>
          <a:p>
            <a:pPr marL="0" indent="0" algn="just">
              <a:buNone/>
            </a:pPr>
            <a:endParaRPr lang="en-US" dirty="0"/>
          </a:p>
          <a:p>
            <a:pPr algn="just"/>
            <a:endParaRPr lang="en-US" dirty="0"/>
          </a:p>
        </p:txBody>
      </p:sp>
    </p:spTree>
    <p:extLst>
      <p:ext uri="{BB962C8B-B14F-4D97-AF65-F5344CB8AC3E}">
        <p14:creationId xmlns:p14="http://schemas.microsoft.com/office/powerpoint/2010/main" val="35680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8350-02F9-5E50-8D40-E8F588CBB71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7E12A4A-0EF2-ACBA-C54B-D540740AC38E}"/>
              </a:ext>
            </a:extLst>
          </p:cNvPr>
          <p:cNvSpPr>
            <a:spLocks noGrp="1"/>
          </p:cNvSpPr>
          <p:nvPr>
            <p:ph idx="1"/>
          </p:nvPr>
        </p:nvSpPr>
        <p:spPr>
          <a:xfrm>
            <a:off x="680321" y="2336873"/>
            <a:ext cx="9613861" cy="4120488"/>
          </a:xfrm>
        </p:spPr>
        <p:txBody>
          <a:bodyPr>
            <a:normAutofit/>
          </a:bodyPr>
          <a:lstStyle/>
          <a:p>
            <a:pPr algn="just"/>
            <a:r>
              <a:rPr lang="en-US" b="1" dirty="0"/>
              <a:t>Lane Departure Warning</a:t>
            </a:r>
          </a:p>
          <a:p>
            <a:pPr marL="0" indent="0" algn="just">
              <a:buNone/>
            </a:pPr>
            <a:r>
              <a:rPr lang="en-US" dirty="0"/>
              <a:t>   Warning System: Calculates vehicle position relative to lane lines and issues notifications if the vehicle deviates from the lane center.</a:t>
            </a:r>
          </a:p>
          <a:p>
            <a:pPr algn="just"/>
            <a:r>
              <a:rPr lang="en-US" b="1" dirty="0"/>
              <a:t>Overlaying Results</a:t>
            </a:r>
          </a:p>
          <a:p>
            <a:pPr marL="0" indent="0" algn="just">
              <a:buNone/>
            </a:pPr>
            <a:r>
              <a:rPr lang="en-US" dirty="0"/>
              <a:t>   Overlay: Superimposes detected lane lines and warnings on the original image, with text annotations for warnings.</a:t>
            </a:r>
          </a:p>
          <a:p>
            <a:pPr algn="just"/>
            <a:r>
              <a:rPr lang="en-US" b="1" dirty="0"/>
              <a:t>Video Processing Pipeline</a:t>
            </a:r>
            <a:endParaRPr lang="en-US" dirty="0"/>
          </a:p>
          <a:p>
            <a:pPr marL="0" indent="0" algn="just">
              <a:buNone/>
            </a:pPr>
            <a:r>
              <a:rPr lang="en-US" b="1" dirty="0"/>
              <a:t>   </a:t>
            </a:r>
            <a:r>
              <a:rPr lang="en-US" dirty="0"/>
              <a:t>Pipeline: Processes each frame of the input video to produce an output video with identified lane lines and warnings.</a:t>
            </a:r>
          </a:p>
          <a:p>
            <a:pPr algn="just"/>
            <a:endParaRPr lang="en-US" dirty="0"/>
          </a:p>
        </p:txBody>
      </p:sp>
    </p:spTree>
    <p:extLst>
      <p:ext uri="{BB962C8B-B14F-4D97-AF65-F5344CB8AC3E}">
        <p14:creationId xmlns:p14="http://schemas.microsoft.com/office/powerpoint/2010/main" val="380629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2247-6D17-D871-CBFB-21B002ABC57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35C9DCA-8064-375A-94E0-DD12DCF910EF}"/>
              </a:ext>
            </a:extLst>
          </p:cNvPr>
          <p:cNvSpPr>
            <a:spLocks noGrp="1"/>
          </p:cNvSpPr>
          <p:nvPr>
            <p:ph idx="1"/>
          </p:nvPr>
        </p:nvSpPr>
        <p:spPr>
          <a:xfrm>
            <a:off x="680321" y="1998482"/>
            <a:ext cx="9613861" cy="4732256"/>
          </a:xfrm>
        </p:spPr>
        <p:txBody>
          <a:bodyPr>
            <a:normAutofit/>
          </a:bodyPr>
          <a:lstStyle/>
          <a:p>
            <a:pPr algn="just"/>
            <a:r>
              <a:rPr lang="en-US" dirty="0"/>
              <a:t>This system was assessed on the test set, and the following results were reported: </a:t>
            </a:r>
          </a:p>
          <a:p>
            <a:pPr marL="0" indent="0" algn="just">
              <a:buNone/>
            </a:pPr>
            <a:endParaRPr lang="en-US" dirty="0"/>
          </a:p>
          <a:p>
            <a:pPr algn="just"/>
            <a:r>
              <a:rPr lang="en-US" dirty="0"/>
              <a:t>Accuracy / IOU : The system accurately detected road markings well even in difficult conditions such as poor lighting and bad weather. IOU = 0.51439</a:t>
            </a:r>
          </a:p>
          <a:p>
            <a:pPr marL="0" indent="0" algn="just">
              <a:buNone/>
            </a:pPr>
            <a:endParaRPr lang="en-US" dirty="0"/>
          </a:p>
          <a:p>
            <a:pPr marL="0" indent="0" algn="just">
              <a:buNone/>
            </a:pPr>
            <a:r>
              <a:rPr lang="en-US" dirty="0"/>
              <a:t> </a:t>
            </a:r>
          </a:p>
          <a:p>
            <a:pPr marL="0" indent="0" algn="just">
              <a:buNone/>
            </a:pPr>
            <a:endParaRPr lang="en-US" dirty="0"/>
          </a:p>
        </p:txBody>
      </p:sp>
      <p:pic>
        <p:nvPicPr>
          <p:cNvPr id="9" name="Picture 8">
            <a:extLst>
              <a:ext uri="{FF2B5EF4-FFF2-40B4-BE49-F238E27FC236}">
                <a16:creationId xmlns:a16="http://schemas.microsoft.com/office/drawing/2014/main" id="{CF51C194-5393-B9D9-82D8-CB4D37C341FC}"/>
              </a:ext>
            </a:extLst>
          </p:cNvPr>
          <p:cNvPicPr/>
          <p:nvPr/>
        </p:nvPicPr>
        <p:blipFill>
          <a:blip r:embed="rId2">
            <a:extLst>
              <a:ext uri="{28A0092B-C50C-407E-A947-70E740481C1C}">
                <a14:useLocalDpi xmlns:a14="http://schemas.microsoft.com/office/drawing/2010/main" val="0"/>
              </a:ext>
            </a:extLst>
          </a:blip>
          <a:stretch>
            <a:fillRect/>
          </a:stretch>
        </p:blipFill>
        <p:spPr>
          <a:xfrm>
            <a:off x="1649645" y="4580317"/>
            <a:ext cx="6592570" cy="1769745"/>
          </a:xfrm>
          <a:prstGeom prst="rect">
            <a:avLst/>
          </a:prstGeom>
        </p:spPr>
      </p:pic>
    </p:spTree>
    <p:extLst>
      <p:ext uri="{BB962C8B-B14F-4D97-AF65-F5344CB8AC3E}">
        <p14:creationId xmlns:p14="http://schemas.microsoft.com/office/powerpoint/2010/main" val="378888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7C9BB-7DC6-A27F-5DC8-D99C092F725B}"/>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0C32D03-5A02-8BBE-6572-3D818CAD6EF5}"/>
              </a:ext>
            </a:extLst>
          </p:cNvPr>
          <p:cNvSpPr>
            <a:spLocks noGrp="1"/>
          </p:cNvSpPr>
          <p:nvPr>
            <p:ph idx="1"/>
          </p:nvPr>
        </p:nvSpPr>
        <p:spPr/>
        <p:txBody>
          <a:bodyPr/>
          <a:lstStyle/>
          <a:p>
            <a:pPr algn="just"/>
            <a:r>
              <a:rPr lang="en-US" dirty="0"/>
              <a:t>Real-Time Performance: A pipeline was designed to process videos in real time so that lane departure warnings could be provided promptly. This is highly significant for driver assistance systems in practice.</a:t>
            </a:r>
          </a:p>
          <a:p>
            <a:pPr algn="just"/>
            <a:endParaRPr lang="en-US" dirty="0"/>
          </a:p>
          <a:p>
            <a:pPr algn="just"/>
            <a:endParaRPr lang="en-US" dirty="0"/>
          </a:p>
        </p:txBody>
      </p:sp>
      <p:pic>
        <p:nvPicPr>
          <p:cNvPr id="4" name="Picture 3">
            <a:extLst>
              <a:ext uri="{FF2B5EF4-FFF2-40B4-BE49-F238E27FC236}">
                <a16:creationId xmlns:a16="http://schemas.microsoft.com/office/drawing/2014/main" id="{925A2CCE-DE97-6113-1B11-AC6999B0080F}"/>
              </a:ext>
            </a:extLst>
          </p:cNvPr>
          <p:cNvPicPr/>
          <p:nvPr/>
        </p:nvPicPr>
        <p:blipFill>
          <a:blip r:embed="rId2"/>
          <a:stretch>
            <a:fillRect/>
          </a:stretch>
        </p:blipFill>
        <p:spPr>
          <a:xfrm>
            <a:off x="1376313" y="4119513"/>
            <a:ext cx="8154186" cy="1913642"/>
          </a:xfrm>
          <a:prstGeom prst="rect">
            <a:avLst/>
          </a:prstGeom>
        </p:spPr>
      </p:pic>
    </p:spTree>
    <p:extLst>
      <p:ext uri="{BB962C8B-B14F-4D97-AF65-F5344CB8AC3E}">
        <p14:creationId xmlns:p14="http://schemas.microsoft.com/office/powerpoint/2010/main" val="91212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98A7B-8160-099D-B813-B683D4A2891F}"/>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70D4EE8E-9F3E-D713-F0C0-F12D8F1C83AB}"/>
              </a:ext>
            </a:extLst>
          </p:cNvPr>
          <p:cNvSpPr>
            <a:spLocks noGrp="1"/>
          </p:cNvSpPr>
          <p:nvPr>
            <p:ph idx="1"/>
          </p:nvPr>
        </p:nvSpPr>
        <p:spPr/>
        <p:txBody>
          <a:bodyPr/>
          <a:lstStyle/>
          <a:p>
            <a:pPr algn="just"/>
            <a:r>
              <a:rPr lang="en-US" dirty="0"/>
              <a:t>Lane Departure Warning: When a vehicle deviated from its path, this method issued correct timely warnings. These would signal when it was time for the drivers to correct their movements. </a:t>
            </a:r>
          </a:p>
        </p:txBody>
      </p:sp>
      <p:pic>
        <p:nvPicPr>
          <p:cNvPr id="4" name="Picture 3">
            <a:extLst>
              <a:ext uri="{FF2B5EF4-FFF2-40B4-BE49-F238E27FC236}">
                <a16:creationId xmlns:a16="http://schemas.microsoft.com/office/drawing/2014/main" id="{7C41B7CD-295E-E91D-2E8F-5E322E95CD14}"/>
              </a:ext>
            </a:extLst>
          </p:cNvPr>
          <p:cNvPicPr/>
          <p:nvPr/>
        </p:nvPicPr>
        <p:blipFill>
          <a:blip r:embed="rId2">
            <a:extLst>
              <a:ext uri="{28A0092B-C50C-407E-A947-70E740481C1C}">
                <a14:useLocalDpi xmlns:a14="http://schemas.microsoft.com/office/drawing/2010/main" val="0"/>
              </a:ext>
            </a:extLst>
          </a:blip>
          <a:stretch>
            <a:fillRect/>
          </a:stretch>
        </p:blipFill>
        <p:spPr>
          <a:xfrm>
            <a:off x="1432875" y="3942418"/>
            <a:ext cx="7673418" cy="1895475"/>
          </a:xfrm>
          <a:prstGeom prst="rect">
            <a:avLst/>
          </a:prstGeom>
        </p:spPr>
      </p:pic>
    </p:spTree>
    <p:extLst>
      <p:ext uri="{BB962C8B-B14F-4D97-AF65-F5344CB8AC3E}">
        <p14:creationId xmlns:p14="http://schemas.microsoft.com/office/powerpoint/2010/main" val="269682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8DCA-DB5C-C99F-4ACC-F0D59C81FCB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E354316-D501-ACD4-1157-AB79F1D8D5D5}"/>
              </a:ext>
            </a:extLst>
          </p:cNvPr>
          <p:cNvSpPr>
            <a:spLocks noGrp="1"/>
          </p:cNvSpPr>
          <p:nvPr>
            <p:ph idx="1"/>
          </p:nvPr>
        </p:nvSpPr>
        <p:spPr>
          <a:xfrm>
            <a:off x="680321" y="2336873"/>
            <a:ext cx="9613861" cy="4327878"/>
          </a:xfrm>
        </p:spPr>
        <p:txBody>
          <a:bodyPr>
            <a:normAutofit lnSpcReduction="10000"/>
          </a:bodyPr>
          <a:lstStyle/>
          <a:p>
            <a:pPr algn="just"/>
            <a:r>
              <a:rPr lang="en-US" dirty="0"/>
              <a:t>In this project, we successfully achieved our objectives of developing an accurate and reliable lane line detection system for autonomous vehicles. By combining traditional computer vision techniques with heuristic-based approaches, our model demonstrated robust performance across diverse driving and weather conditions. The implementation of edge detection, region of interest masking, line detection, polynomial fitting, and lane departure warning mechanisms ensured precise lane identification and effective deviation alerts. Our methodology proved effective in real-time video processing, delivering consistent and dependable results. Overall, this project represents a significant step forward in enhancing the driving experience and promoting the safety and reliability of self-driving cars.</a:t>
            </a:r>
          </a:p>
        </p:txBody>
      </p:sp>
    </p:spTree>
    <p:extLst>
      <p:ext uri="{BB962C8B-B14F-4D97-AF65-F5344CB8AC3E}">
        <p14:creationId xmlns:p14="http://schemas.microsoft.com/office/powerpoint/2010/main" val="322667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9512BD8-6F6F-E1EC-4414-5DC37632B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13865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1DD3-0DAB-16D5-EAB2-1B4010993C0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2C66AE5-4B06-A551-3E2B-C180CE18CB6E}"/>
              </a:ext>
            </a:extLst>
          </p:cNvPr>
          <p:cNvSpPr>
            <a:spLocks noGrp="1"/>
          </p:cNvSpPr>
          <p:nvPr>
            <p:ph idx="1"/>
          </p:nvPr>
        </p:nvSpPr>
        <p:spPr>
          <a:xfrm>
            <a:off x="680321" y="2336872"/>
            <a:ext cx="9613861" cy="3903671"/>
          </a:xfrm>
        </p:spPr>
        <p:txBody>
          <a:bodyPr>
            <a:normAutofit/>
          </a:bodyPr>
          <a:lstStyle/>
          <a:p>
            <a:pPr algn="just"/>
            <a:r>
              <a:rPr lang="en-US" dirty="0"/>
              <a:t>Role of Lane Lines in Driving</a:t>
            </a:r>
          </a:p>
          <a:p>
            <a:pPr marL="0" indent="0" algn="just">
              <a:buNone/>
            </a:pPr>
            <a:r>
              <a:rPr lang="en-US" dirty="0"/>
              <a:t>   Essential visual reference for human drivers.</a:t>
            </a:r>
          </a:p>
          <a:p>
            <a:pPr algn="just"/>
            <a:r>
              <a:rPr lang="en-US" dirty="0"/>
              <a:t>Significance for Autonomous Vehicles</a:t>
            </a:r>
          </a:p>
          <a:p>
            <a:pPr marL="0" indent="0" algn="just">
              <a:buNone/>
            </a:pPr>
            <a:r>
              <a:rPr lang="en-US" dirty="0"/>
              <a:t>   Critical for safe and accurate navigation.</a:t>
            </a:r>
          </a:p>
          <a:p>
            <a:pPr algn="just"/>
            <a:r>
              <a:rPr lang="en-US" dirty="0"/>
              <a:t>Detection Process Overview</a:t>
            </a:r>
          </a:p>
          <a:p>
            <a:pPr marL="0" indent="0" algn="just">
              <a:buNone/>
            </a:pPr>
            <a:r>
              <a:rPr lang="en-US" dirty="0"/>
              <a:t>   Image acquisition, preprocessing, edge detection, and line fitting.</a:t>
            </a:r>
          </a:p>
          <a:p>
            <a:pPr algn="just"/>
            <a:r>
              <a:rPr lang="en-US" dirty="0"/>
              <a:t>Technological Foundations</a:t>
            </a:r>
          </a:p>
          <a:p>
            <a:pPr marL="0" indent="0" algn="just">
              <a:buNone/>
            </a:pPr>
            <a:r>
              <a:rPr lang="en-US" dirty="0"/>
              <a:t>   Machine learning and computer vision techniques.</a:t>
            </a:r>
          </a:p>
        </p:txBody>
      </p:sp>
    </p:spTree>
    <p:extLst>
      <p:ext uri="{BB962C8B-B14F-4D97-AF65-F5344CB8AC3E}">
        <p14:creationId xmlns:p14="http://schemas.microsoft.com/office/powerpoint/2010/main" val="426610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5F0A0-4702-CF6A-5547-56441E1BA20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0F6540C-B974-6183-25AF-DF7EBAABD562}"/>
              </a:ext>
            </a:extLst>
          </p:cNvPr>
          <p:cNvSpPr>
            <a:spLocks noGrp="1"/>
          </p:cNvSpPr>
          <p:nvPr>
            <p:ph idx="1"/>
          </p:nvPr>
        </p:nvSpPr>
        <p:spPr>
          <a:xfrm>
            <a:off x="680321" y="2063495"/>
            <a:ext cx="9613861" cy="4365585"/>
          </a:xfrm>
        </p:spPr>
        <p:txBody>
          <a:bodyPr>
            <a:normAutofit fontScale="92500" lnSpcReduction="10000"/>
          </a:bodyPr>
          <a:lstStyle/>
          <a:p>
            <a:pPr algn="just"/>
            <a:r>
              <a:rPr lang="en-US" dirty="0"/>
              <a:t>Enhancing Driving Experience</a:t>
            </a:r>
          </a:p>
          <a:p>
            <a:pPr marL="0" indent="0" algn="just">
              <a:buNone/>
            </a:pPr>
            <a:r>
              <a:rPr lang="en-US" dirty="0"/>
              <a:t>   Developing lane line detection to improve navigation accuracy and           safety for autonomous vehicles.</a:t>
            </a:r>
          </a:p>
          <a:p>
            <a:pPr algn="just"/>
            <a:r>
              <a:rPr lang="en-US" dirty="0"/>
              <a:t>Integration with Advanced Driver Assistance Systems (ADAS)</a:t>
            </a:r>
          </a:p>
          <a:p>
            <a:pPr marL="0" indent="0" algn="just">
              <a:buNone/>
            </a:pPr>
            <a:r>
              <a:rPr lang="en-US" dirty="0"/>
              <a:t>   Contributing to comprehensive ADAS for better decision-making and maneuvering.</a:t>
            </a:r>
          </a:p>
          <a:p>
            <a:pPr algn="just"/>
            <a:r>
              <a:rPr lang="en-US" dirty="0"/>
              <a:t>Improving Autonomous Vehicle Performance</a:t>
            </a:r>
          </a:p>
          <a:p>
            <a:pPr marL="0" indent="0" algn="just">
              <a:buNone/>
            </a:pPr>
            <a:r>
              <a:rPr lang="en-US" dirty="0"/>
              <a:t>   Ensuring precise lane detection to enhance the overall performance and reliability of self-driving cars.</a:t>
            </a:r>
          </a:p>
          <a:p>
            <a:pPr algn="just"/>
            <a:r>
              <a:rPr lang="en-US" dirty="0"/>
              <a:t>Safety and Efficiency</a:t>
            </a:r>
          </a:p>
          <a:p>
            <a:pPr marL="0" indent="0" algn="just">
              <a:buNone/>
            </a:pPr>
            <a:r>
              <a:rPr lang="en-US" dirty="0"/>
              <a:t>   Reducing the risk of accidents by providing accurate lane keeping and lane departure warnings.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69740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D648B-D01B-094D-8ACB-C47CF13603BE}"/>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73B66081-73E4-4932-F907-81F308EA87A0}"/>
              </a:ext>
            </a:extLst>
          </p:cNvPr>
          <p:cNvSpPr>
            <a:spLocks noGrp="1"/>
          </p:cNvSpPr>
          <p:nvPr>
            <p:ph idx="1"/>
          </p:nvPr>
        </p:nvSpPr>
        <p:spPr>
          <a:xfrm>
            <a:off x="680321" y="2336873"/>
            <a:ext cx="9613861" cy="4148768"/>
          </a:xfrm>
        </p:spPr>
        <p:txBody>
          <a:bodyPr>
            <a:normAutofit fontScale="92500" lnSpcReduction="10000"/>
          </a:bodyPr>
          <a:lstStyle/>
          <a:p>
            <a:pPr algn="just"/>
            <a:r>
              <a:rPr lang="en-US" dirty="0"/>
              <a:t>Accurate Lane Detection: </a:t>
            </a:r>
          </a:p>
          <a:p>
            <a:pPr marL="0" indent="0" algn="just">
              <a:buNone/>
            </a:pPr>
            <a:r>
              <a:rPr lang="en-US" dirty="0"/>
              <a:t>  It must easily detect the lane lines on the road. </a:t>
            </a:r>
          </a:p>
          <a:p>
            <a:pPr algn="just"/>
            <a:r>
              <a:rPr lang="en-US" dirty="0"/>
              <a:t> Real-time detection: </a:t>
            </a:r>
          </a:p>
          <a:p>
            <a:pPr marL="0" indent="0" algn="just">
              <a:buNone/>
            </a:pPr>
            <a:r>
              <a:rPr lang="en-US" dirty="0"/>
              <a:t>    Ensure the system processes video frames quickly enough to provide real-time feedback.  </a:t>
            </a:r>
          </a:p>
          <a:p>
            <a:pPr algn="just"/>
            <a:r>
              <a:rPr lang="en-US" dirty="0"/>
              <a:t>Lane with the alert line: </a:t>
            </a:r>
          </a:p>
          <a:p>
            <a:pPr marL="0" indent="0" algn="just">
              <a:buNone/>
            </a:pPr>
            <a:r>
              <a:rPr lang="en-US" dirty="0"/>
              <a:t>   It should monitor the lane regularly and alert the driver if he crosses this line. </a:t>
            </a:r>
          </a:p>
          <a:p>
            <a:pPr algn="just"/>
            <a:r>
              <a:rPr lang="en-US" dirty="0"/>
              <a:t> Robustness: </a:t>
            </a:r>
          </a:p>
          <a:p>
            <a:pPr marL="0" indent="0" algn="just">
              <a:buNone/>
            </a:pPr>
            <a:r>
              <a:rPr lang="en-US" dirty="0"/>
              <a:t>    It must be able to detect lane lines under varying weather conditions, lighting conditions, and different road types.</a:t>
            </a:r>
          </a:p>
          <a:p>
            <a:endParaRPr lang="en-US" dirty="0"/>
          </a:p>
        </p:txBody>
      </p:sp>
    </p:spTree>
    <p:extLst>
      <p:ext uri="{BB962C8B-B14F-4D97-AF65-F5344CB8AC3E}">
        <p14:creationId xmlns:p14="http://schemas.microsoft.com/office/powerpoint/2010/main" val="391783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B9A1-5A9F-3D57-2318-864EF6C7BBC9}"/>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65C1807-97DF-D795-CAD3-135350FFA218}"/>
              </a:ext>
            </a:extLst>
          </p:cNvPr>
          <p:cNvSpPr>
            <a:spLocks noGrp="1"/>
          </p:cNvSpPr>
          <p:nvPr>
            <p:ph idx="1"/>
          </p:nvPr>
        </p:nvSpPr>
        <p:spPr>
          <a:xfrm>
            <a:off x="680321" y="2336872"/>
            <a:ext cx="10396174" cy="3767899"/>
          </a:xfrm>
        </p:spPr>
        <p:txBody>
          <a:bodyPr>
            <a:normAutofit fontScale="92500" lnSpcReduction="10000"/>
          </a:bodyPr>
          <a:lstStyle/>
          <a:p>
            <a:pPr algn="just"/>
            <a:r>
              <a:rPr lang="en-US" dirty="0"/>
              <a:t>Dataset Composition</a:t>
            </a:r>
          </a:p>
          <a:p>
            <a:pPr marL="0" indent="0" algn="just">
              <a:buNone/>
            </a:pPr>
            <a:r>
              <a:rPr lang="en-US" dirty="0"/>
              <a:t>   Sequence of images captured by an onboard vehicle camera.</a:t>
            </a:r>
          </a:p>
          <a:p>
            <a:pPr marL="0" indent="0" algn="just">
              <a:buNone/>
            </a:pPr>
            <a:r>
              <a:rPr lang="en-US" dirty="0"/>
              <a:t>   Includes diverse road conditions: bumpy roads, curved lanes.</a:t>
            </a:r>
          </a:p>
          <a:p>
            <a:pPr algn="just"/>
            <a:r>
              <a:rPr lang="en-US" dirty="0"/>
              <a:t>Comprehensive Scenario Coverage</a:t>
            </a:r>
          </a:p>
          <a:p>
            <a:pPr marL="0" indent="0" algn="just">
              <a:buNone/>
            </a:pPr>
            <a:r>
              <a:rPr lang="en-US" dirty="0"/>
              <a:t>   All levels of significance occurring in on-road driving.</a:t>
            </a:r>
          </a:p>
          <a:p>
            <a:pPr marL="0" indent="0" algn="just">
              <a:buNone/>
            </a:pPr>
            <a:r>
              <a:rPr lang="en-US" dirty="0"/>
              <a:t>  No assumption of consistent lane colors; includes varied lane markings.</a:t>
            </a:r>
          </a:p>
          <a:p>
            <a:pPr algn="just"/>
            <a:r>
              <a:rPr lang="en-US" dirty="0"/>
              <a:t>Variability and Realism </a:t>
            </a:r>
          </a:p>
          <a:p>
            <a:pPr marL="0" indent="0" algn="just">
              <a:buNone/>
            </a:pPr>
            <a:r>
              <a:rPr lang="en-US" dirty="0"/>
              <a:t>  Dataset designed to mimic real-world driving conditions.</a:t>
            </a:r>
          </a:p>
          <a:p>
            <a:pPr marL="0" indent="0" algn="just">
              <a:buNone/>
            </a:pPr>
            <a:r>
              <a:rPr lang="en-US" dirty="0"/>
              <a:t>  Aims to train robust   and adaptable lane detection algorithms. </a:t>
            </a:r>
          </a:p>
          <a:p>
            <a:pPr marL="0" indent="0" algn="just">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160129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8F04-A1D3-77D8-7B11-2CDD86F4FDFB}"/>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55D4F77A-6381-3368-679C-E4BC8546985B}"/>
              </a:ext>
            </a:extLst>
          </p:cNvPr>
          <p:cNvSpPr>
            <a:spLocks noGrp="1"/>
          </p:cNvSpPr>
          <p:nvPr>
            <p:ph idx="1"/>
          </p:nvPr>
        </p:nvSpPr>
        <p:spPr>
          <a:xfrm>
            <a:off x="680321" y="2336872"/>
            <a:ext cx="9613861" cy="4346731"/>
          </a:xfrm>
        </p:spPr>
        <p:txBody>
          <a:bodyPr/>
          <a:lstStyle/>
          <a:p>
            <a:pPr algn="just"/>
            <a:r>
              <a:rPr lang="en-US" dirty="0"/>
              <a:t>Training Data</a:t>
            </a:r>
          </a:p>
          <a:p>
            <a:pPr marL="0" indent="0" algn="just">
              <a:buNone/>
            </a:pPr>
            <a:r>
              <a:rPr lang="en-US" dirty="0"/>
              <a:t>   Collection of videos covering:</a:t>
            </a:r>
          </a:p>
          <a:p>
            <a:pPr marL="0" indent="0" algn="just">
              <a:buNone/>
            </a:pPr>
            <a:r>
              <a:rPr lang="en-US" dirty="0"/>
              <a:t>   Different driving scenarios: highways, city roads, country roads, etc.</a:t>
            </a:r>
          </a:p>
          <a:p>
            <a:pPr marL="0" indent="0" algn="just">
              <a:buNone/>
            </a:pPr>
            <a:r>
              <a:rPr lang="en-US" dirty="0"/>
              <a:t>   Various weather conditions: sunny, rainy, nighttime, dawn, dusk, etc.</a:t>
            </a:r>
          </a:p>
          <a:p>
            <a:pPr algn="just"/>
            <a:r>
              <a:rPr lang="en-US" dirty="0"/>
              <a:t>Test Data</a:t>
            </a:r>
          </a:p>
          <a:p>
            <a:pPr marL="0" indent="0" algn="just">
              <a:buNone/>
            </a:pPr>
            <a:r>
              <a:rPr lang="en-US" dirty="0"/>
              <a:t>   Separate set of video data distinct from training data.</a:t>
            </a:r>
          </a:p>
          <a:p>
            <a:pPr marL="0" indent="0" algn="just">
              <a:buNone/>
            </a:pPr>
            <a:r>
              <a:rPr lang="en-US" dirty="0"/>
              <a:t>   Ensures model generalizes well to new, unseen driving scenarios.</a:t>
            </a:r>
          </a:p>
        </p:txBody>
      </p:sp>
    </p:spTree>
    <p:extLst>
      <p:ext uri="{BB962C8B-B14F-4D97-AF65-F5344CB8AC3E}">
        <p14:creationId xmlns:p14="http://schemas.microsoft.com/office/powerpoint/2010/main" val="661318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8E08-3EB3-EA68-997D-40E076EFC691}"/>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F93152F1-C121-92E1-8A91-ABE78213BEBB}"/>
              </a:ext>
            </a:extLst>
          </p:cNvPr>
          <p:cNvSpPr>
            <a:spLocks noGrp="1"/>
          </p:cNvSpPr>
          <p:nvPr>
            <p:ph idx="1"/>
          </p:nvPr>
        </p:nvSpPr>
        <p:spPr>
          <a:xfrm>
            <a:off x="680321" y="2336872"/>
            <a:ext cx="9613861" cy="4299597"/>
          </a:xfrm>
        </p:spPr>
        <p:txBody>
          <a:bodyPr>
            <a:normAutofit fontScale="92500"/>
          </a:bodyPr>
          <a:lstStyle/>
          <a:p>
            <a:pPr algn="just"/>
            <a:r>
              <a:rPr lang="en-US" dirty="0"/>
              <a:t>Canny Edge Detection</a:t>
            </a:r>
          </a:p>
          <a:p>
            <a:pPr marL="0" indent="0" algn="just">
              <a:buNone/>
            </a:pPr>
            <a:r>
              <a:rPr lang="en-US" dirty="0"/>
              <a:t>   Utilizes the well-known Canny method to detect edges.</a:t>
            </a:r>
          </a:p>
          <a:p>
            <a:pPr marL="0" indent="0" algn="just">
              <a:buNone/>
            </a:pPr>
            <a:r>
              <a:rPr lang="en-US" dirty="0"/>
              <a:t>   Highlights high-intensity gradient areas to find line boundaries.</a:t>
            </a:r>
          </a:p>
          <a:p>
            <a:pPr algn="just"/>
            <a:r>
              <a:rPr lang="en-US" dirty="0"/>
              <a:t>Hough Transform</a:t>
            </a:r>
          </a:p>
          <a:p>
            <a:pPr marL="0" indent="0" algn="just">
              <a:buNone/>
            </a:pPr>
            <a:r>
              <a:rPr lang="en-US" dirty="0"/>
              <a:t>   Detects straight lines in the edge-detected image.</a:t>
            </a:r>
          </a:p>
          <a:p>
            <a:pPr marL="0" indent="0" algn="just">
              <a:buNone/>
            </a:pPr>
            <a:r>
              <a:rPr lang="en-US" dirty="0"/>
              <a:t>   Converts line detection into a parametric space for easier identification.</a:t>
            </a:r>
          </a:p>
          <a:p>
            <a:pPr algn="just"/>
            <a:r>
              <a:rPr lang="en-US" dirty="0"/>
              <a:t>Polynomial Fitting</a:t>
            </a:r>
          </a:p>
          <a:p>
            <a:pPr marL="0" indent="0" algn="just">
              <a:buNone/>
            </a:pPr>
            <a:r>
              <a:rPr lang="en-US" dirty="0"/>
              <a:t>   Models detected lane lines as smooth and continuous curves.</a:t>
            </a:r>
          </a:p>
          <a:p>
            <a:pPr marL="0" indent="0" algn="just">
              <a:buNone/>
            </a:pPr>
            <a:r>
              <a:rPr lang="en-US" dirty="0"/>
              <a:t>   Ensures accurate representation of lane lines, even if they are not perfectly straight.</a:t>
            </a:r>
          </a:p>
        </p:txBody>
      </p:sp>
    </p:spTree>
    <p:extLst>
      <p:ext uri="{BB962C8B-B14F-4D97-AF65-F5344CB8AC3E}">
        <p14:creationId xmlns:p14="http://schemas.microsoft.com/office/powerpoint/2010/main" val="176857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7878-ACCD-F924-3C47-E7DFD8338559}"/>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B0EE7B82-96AC-DCD6-D5F5-2CF580E4D4D8}"/>
              </a:ext>
            </a:extLst>
          </p:cNvPr>
          <p:cNvSpPr>
            <a:spLocks noGrp="1"/>
          </p:cNvSpPr>
          <p:nvPr>
            <p:ph idx="1"/>
          </p:nvPr>
        </p:nvSpPr>
        <p:spPr/>
        <p:txBody>
          <a:bodyPr/>
          <a:lstStyle/>
          <a:p>
            <a:pPr algn="just"/>
            <a:r>
              <a:rPr lang="en-US" dirty="0"/>
              <a:t>Lane Departure Warning System</a:t>
            </a:r>
          </a:p>
          <a:p>
            <a:pPr marL="0" indent="0" algn="just">
              <a:buNone/>
            </a:pPr>
            <a:r>
              <a:rPr lang="en-US" dirty="0"/>
              <a:t>  Calculates the vehicle's position relative to detected lane lines.</a:t>
            </a:r>
          </a:p>
          <a:p>
            <a:pPr marL="0" indent="0" algn="just">
              <a:buNone/>
            </a:pPr>
            <a:r>
              <a:rPr lang="en-US" dirty="0"/>
              <a:t>  Issues warnings for lane deviation based on heuristics and geometric calculations.</a:t>
            </a:r>
          </a:p>
        </p:txBody>
      </p:sp>
    </p:spTree>
    <p:extLst>
      <p:ext uri="{BB962C8B-B14F-4D97-AF65-F5344CB8AC3E}">
        <p14:creationId xmlns:p14="http://schemas.microsoft.com/office/powerpoint/2010/main" val="450289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1C1-6F46-69A9-BADF-B83E1E038FA0}"/>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132BAD54-C898-7F3D-93FE-B4BED4FCCE65}"/>
              </a:ext>
            </a:extLst>
          </p:cNvPr>
          <p:cNvSpPr>
            <a:spLocks noGrp="1"/>
          </p:cNvSpPr>
          <p:nvPr>
            <p:ph idx="1"/>
          </p:nvPr>
        </p:nvSpPr>
        <p:spPr>
          <a:xfrm>
            <a:off x="680321" y="2336872"/>
            <a:ext cx="9613861" cy="3875391"/>
          </a:xfrm>
        </p:spPr>
        <p:txBody>
          <a:bodyPr>
            <a:normAutofit/>
          </a:bodyPr>
          <a:lstStyle/>
          <a:p>
            <a:pPr algn="just"/>
            <a:r>
              <a:rPr lang="en-US" dirty="0"/>
              <a:t>Image Processing</a:t>
            </a:r>
          </a:p>
          <a:p>
            <a:pPr marL="0" indent="0" algn="just">
              <a:buNone/>
            </a:pPr>
            <a:r>
              <a:rPr lang="en-US" dirty="0"/>
              <a:t>   Grayscale Conversion: Simplifies the process and reduces computational complexity by converting the input image to grayscale.</a:t>
            </a:r>
          </a:p>
          <a:p>
            <a:pPr marL="0" indent="0" algn="just">
              <a:buNone/>
            </a:pPr>
            <a:r>
              <a:rPr lang="en-US" dirty="0"/>
              <a:t>   Gaussian Blur: Reduces noise and smooths the image to aid in more accurate edge detection.</a:t>
            </a:r>
          </a:p>
          <a:p>
            <a:pPr algn="just"/>
            <a:r>
              <a:rPr lang="en-US" dirty="0"/>
              <a:t>Edge </a:t>
            </a:r>
            <a:r>
              <a:rPr lang="en-US" dirty="0" err="1"/>
              <a:t>DetectionCanny</a:t>
            </a:r>
            <a:r>
              <a:rPr lang="en-US" dirty="0"/>
              <a:t> </a:t>
            </a:r>
          </a:p>
          <a:p>
            <a:pPr marL="0" indent="0" algn="just">
              <a:buNone/>
            </a:pPr>
            <a:r>
              <a:rPr lang="en-US" dirty="0"/>
              <a:t>  Edge Detection: Detects edges using </a:t>
            </a:r>
            <a:r>
              <a:rPr lang="en-US" dirty="0" err="1"/>
              <a:t>Canny’s</a:t>
            </a:r>
            <a:r>
              <a:rPr lang="en-US" dirty="0"/>
              <a:t> algorithm, identifying and connecting strong and weak edges to form continuous edges.</a:t>
            </a:r>
          </a:p>
          <a:p>
            <a:pPr marL="0" indent="0" algn="just">
              <a:buNone/>
            </a:pPr>
            <a:endParaRPr lang="en-US" dirty="0"/>
          </a:p>
        </p:txBody>
      </p:sp>
    </p:spTree>
    <p:extLst>
      <p:ext uri="{BB962C8B-B14F-4D97-AF65-F5344CB8AC3E}">
        <p14:creationId xmlns:p14="http://schemas.microsoft.com/office/powerpoint/2010/main" val="2686751890"/>
      </p:ext>
    </p:extLst>
  </p:cSld>
  <p:clrMapOvr>
    <a:masterClrMapping/>
  </p:clrMapOvr>
</p:sld>
</file>

<file path=ppt/theme/theme1.xml><?xml version="1.0" encoding="utf-8"?>
<a:theme xmlns:a="http://schemas.openxmlformats.org/drawingml/2006/main" name="Berlin">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149</TotalTime>
  <Words>930</Words>
  <Application>Microsoft Office PowerPoint</Application>
  <PresentationFormat>Widescreen</PresentationFormat>
  <Paragraphs>99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Trebuchet MS</vt:lpstr>
      <vt:lpstr>Berlin</vt:lpstr>
      <vt:lpstr>Lane Line Detection</vt:lpstr>
      <vt:lpstr>Introduction</vt:lpstr>
      <vt:lpstr>Problem Statement</vt:lpstr>
      <vt:lpstr>Objectives</vt:lpstr>
      <vt:lpstr>Dataset</vt:lpstr>
      <vt:lpstr>Dataset</vt:lpstr>
      <vt:lpstr>Model</vt:lpstr>
      <vt:lpstr>Model</vt:lpstr>
      <vt:lpstr>Methodology</vt:lpstr>
      <vt:lpstr>Methodology</vt:lpstr>
      <vt:lpstr>Methodology</vt:lpstr>
      <vt:lpstr>Results</vt:lpstr>
      <vt:lpstr>Results</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osairam ch</dc:creator>
  <cp:lastModifiedBy>osairam ch</cp:lastModifiedBy>
  <cp:revision>13</cp:revision>
  <dcterms:created xsi:type="dcterms:W3CDTF">2024-08-05T23:02:35Z</dcterms:created>
  <dcterms:modified xsi:type="dcterms:W3CDTF">2024-08-06T01:38:59Z</dcterms:modified>
</cp:coreProperties>
</file>